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slideLayouts/slideLayout50.xml" ContentType="application/vnd.openxmlformats-officedocument.presentationml.slideLayout+xml"/>
  <Override PartName="/ppt/theme/theme11.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3.xml" ContentType="application/vnd.openxmlformats-officedocument.theme+xml"/>
  <Override PartName="/ppt/slideLayouts/slideLayout64.xml" ContentType="application/vnd.openxmlformats-officedocument.presentationml.slideLayout+xml"/>
  <Override PartName="/ppt/theme/theme1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5" r:id="rId1"/>
    <p:sldMasterId id="2147483677" r:id="rId2"/>
    <p:sldMasterId id="2147483768" r:id="rId3"/>
    <p:sldMasterId id="2147483775" r:id="rId4"/>
    <p:sldMasterId id="2147483735" r:id="rId5"/>
    <p:sldMasterId id="2147483783" r:id="rId6"/>
    <p:sldMasterId id="2147483785" r:id="rId7"/>
    <p:sldMasterId id="2147483732" r:id="rId8"/>
    <p:sldMasterId id="2147483702" r:id="rId9"/>
    <p:sldMasterId id="2147483721" r:id="rId10"/>
    <p:sldMasterId id="2147483672" r:id="rId11"/>
    <p:sldMasterId id="2147483790" r:id="rId12"/>
    <p:sldMasterId id="2147483786" r:id="rId13"/>
    <p:sldMasterId id="2147483792" r:id="rId14"/>
    <p:sldMasterId id="2147483684" r:id="rId15"/>
    <p:sldMasterId id="2147483806" r:id="rId16"/>
    <p:sldMasterId id="2147483657" r:id="rId17"/>
  </p:sldMasterIdLst>
  <p:notesMasterIdLst>
    <p:notesMasterId r:id="rId134"/>
  </p:notesMasterIdLst>
  <p:sldIdLst>
    <p:sldId id="313" r:id="rId18"/>
    <p:sldId id="335" r:id="rId19"/>
    <p:sldId id="318"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53"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417" r:id="rId66"/>
    <p:sldId id="418" r:id="rId67"/>
    <p:sldId id="419" r:id="rId68"/>
    <p:sldId id="314" r:id="rId69"/>
    <p:sldId id="420" r:id="rId70"/>
    <p:sldId id="421" r:id="rId71"/>
    <p:sldId id="422" r:id="rId72"/>
    <p:sldId id="423" r:id="rId73"/>
    <p:sldId id="424" r:id="rId74"/>
    <p:sldId id="425" r:id="rId75"/>
    <p:sldId id="426" r:id="rId76"/>
    <p:sldId id="427" r:id="rId77"/>
    <p:sldId id="428" r:id="rId78"/>
    <p:sldId id="429" r:id="rId79"/>
    <p:sldId id="430" r:id="rId80"/>
    <p:sldId id="431" r:id="rId81"/>
    <p:sldId id="432" r:id="rId82"/>
    <p:sldId id="433" r:id="rId83"/>
    <p:sldId id="434" r:id="rId84"/>
    <p:sldId id="435" r:id="rId85"/>
    <p:sldId id="436" r:id="rId86"/>
    <p:sldId id="437" r:id="rId87"/>
    <p:sldId id="438" r:id="rId88"/>
    <p:sldId id="439" r:id="rId89"/>
    <p:sldId id="440" r:id="rId90"/>
    <p:sldId id="441" r:id="rId91"/>
    <p:sldId id="442" r:id="rId92"/>
    <p:sldId id="443" r:id="rId93"/>
    <p:sldId id="444" r:id="rId94"/>
    <p:sldId id="445" r:id="rId95"/>
    <p:sldId id="446" r:id="rId96"/>
    <p:sldId id="447" r:id="rId97"/>
    <p:sldId id="448" r:id="rId98"/>
    <p:sldId id="449" r:id="rId99"/>
    <p:sldId id="450" r:id="rId100"/>
    <p:sldId id="451" r:id="rId101"/>
    <p:sldId id="452" r:id="rId102"/>
    <p:sldId id="453" r:id="rId103"/>
    <p:sldId id="454" r:id="rId104"/>
    <p:sldId id="455" r:id="rId105"/>
    <p:sldId id="456" r:id="rId106"/>
    <p:sldId id="457" r:id="rId107"/>
    <p:sldId id="458" r:id="rId108"/>
    <p:sldId id="459" r:id="rId109"/>
    <p:sldId id="460" r:id="rId110"/>
    <p:sldId id="461" r:id="rId111"/>
    <p:sldId id="462" r:id="rId112"/>
    <p:sldId id="463"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17" r:id="rId133"/>
  </p:sldIdLst>
  <p:sldSz cx="12192000" cy="6858000"/>
  <p:notesSz cx="6858000" cy="9144000"/>
  <p:defaultTextStyle>
    <a:defPPr marL="0" marR="0" indent="0" algn="l" defTabSz="457178"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228589"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457178"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685766"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914354"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1142942"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371532"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600120"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828709" algn="l" defTabSz="1219108"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Bickley, Melissa (nuk7fs)"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C9D3"/>
    <a:srgbClr val="4EECB0"/>
    <a:srgbClr val="FDD8BC"/>
    <a:srgbClr val="E5720F"/>
    <a:srgbClr val="A8AFC5"/>
    <a:srgbClr val="242C4A"/>
    <a:srgbClr val="232D48"/>
    <a:srgbClr val="1A2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Ref idx="minor">
          <a:srgbClr val="000000"/>
        </a:fontRef>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88257" autoAdjust="0"/>
  </p:normalViewPr>
  <p:slideViewPr>
    <p:cSldViewPr snapToGrid="0">
      <p:cViewPr varScale="1">
        <p:scale>
          <a:sx n="94" d="100"/>
          <a:sy n="94" d="100"/>
        </p:scale>
        <p:origin x="9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0-6 month change </a:t>
            </a:r>
            <a:endParaRPr lang="en-US" sz="1400">
              <a:effectLst/>
            </a:endParaRPr>
          </a:p>
          <a:p>
            <a:pPr>
              <a:defRPr/>
            </a:pPr>
            <a:r>
              <a:rPr lang="en-US" sz="1400" b="0" i="0" baseline="0">
                <a:effectLst/>
              </a:rPr>
              <a:t>daily SSB kcals </a:t>
            </a:r>
            <a:endParaRPr lang="en-US" sz="1400">
              <a:effectLst/>
            </a:endParaRPr>
          </a:p>
          <a:p>
            <a:pPr>
              <a:defRPr/>
            </a:pPr>
            <a:endParaRPr lang="en-US"/>
          </a:p>
        </c:rich>
      </c:tx>
      <c:layout>
        <c:manualLayout>
          <c:xMode val="edge"/>
          <c:yMode val="edge"/>
          <c:x val="0.31411789151356073"/>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Sheet1!$A$5</c:f>
              <c:strCache>
                <c:ptCount val="1"/>
                <c:pt idx="0">
                  <c:v>SipSmartER SSB kcals (adults)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c:f>
              <c:strCache>
                <c:ptCount val="1"/>
                <c:pt idx="0">
                  <c:v>SipSmartER (n=117)</c:v>
                </c:pt>
              </c:strCache>
            </c:strRef>
          </c:cat>
          <c:val>
            <c:numRef>
              <c:f>Sheet1!$B$5</c:f>
              <c:numCache>
                <c:formatCode>General</c:formatCode>
                <c:ptCount val="1"/>
                <c:pt idx="0">
                  <c:v>-403</c:v>
                </c:pt>
              </c:numCache>
            </c:numRef>
          </c:val>
          <c:extLst>
            <c:ext xmlns:c16="http://schemas.microsoft.com/office/drawing/2014/chart" uri="{C3380CC4-5D6E-409C-BE32-E72D297353CC}">
              <c16:uniqueId val="{00000000-4F58-4F08-B72B-26056BD37576}"/>
            </c:ext>
          </c:extLst>
        </c:ser>
        <c:dLbls>
          <c:showLegendKey val="0"/>
          <c:showVal val="0"/>
          <c:showCatName val="0"/>
          <c:showSerName val="0"/>
          <c:showPercent val="0"/>
          <c:showBubbleSize val="0"/>
        </c:dLbls>
        <c:gapWidth val="219"/>
        <c:overlap val="-27"/>
        <c:axId val="-1501433504"/>
        <c:axId val="-1501435136"/>
      </c:barChart>
      <c:catAx>
        <c:axId val="-150143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crossAx val="-1501435136"/>
        <c:crosses val="autoZero"/>
        <c:auto val="1"/>
        <c:lblAlgn val="ctr"/>
        <c:lblOffset val="100"/>
        <c:noMultiLvlLbl val="0"/>
      </c:catAx>
      <c:valAx>
        <c:axId val="-1501435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433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0-6 month</a:t>
            </a:r>
            <a:r>
              <a:rPr lang="en-US" baseline="0"/>
              <a:t> change</a:t>
            </a:r>
            <a:r>
              <a:rPr lang="en-US"/>
              <a:t> </a:t>
            </a:r>
          </a:p>
          <a:p>
            <a:pPr>
              <a:defRPr/>
            </a:pPr>
            <a:r>
              <a:rPr lang="en-US"/>
              <a:t>daily SSB kcals </a:t>
            </a:r>
          </a:p>
        </c:rich>
      </c:tx>
      <c:layout>
        <c:manualLayout>
          <c:xMode val="edge"/>
          <c:yMode val="edge"/>
          <c:x val="0.26468817204301076"/>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65235797138262"/>
          <c:y val="0.276330927384077"/>
          <c:w val="0.81813258826517654"/>
          <c:h val="0.69824074074074072"/>
        </c:manualLayout>
      </c:layout>
      <c:barChart>
        <c:barDir val="col"/>
        <c:grouping val="clustered"/>
        <c:varyColors val="0"/>
        <c:ser>
          <c:idx val="0"/>
          <c:order val="0"/>
          <c:tx>
            <c:strRef>
              <c:f>Sheet1!$A$2</c:f>
              <c:strCache>
                <c:ptCount val="1"/>
                <c:pt idx="0">
                  <c:v>SipSmartER SSB kcals (adults)</c:v>
                </c:pt>
              </c:strCache>
            </c:strRef>
          </c:tx>
          <c:spPr>
            <a:solidFill>
              <a:schemeClr val="accent1"/>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D027-492B-861E-09263A9120F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SipSmartER (n=151)</c:v>
                </c:pt>
                <c:pt idx="1">
                  <c:v>Control (n=146)</c:v>
                </c:pt>
              </c:strCache>
            </c:strRef>
          </c:cat>
          <c:val>
            <c:numRef>
              <c:f>Sheet1!$B$2:$C$2</c:f>
              <c:numCache>
                <c:formatCode>General</c:formatCode>
                <c:ptCount val="2"/>
                <c:pt idx="0">
                  <c:v>-227</c:v>
                </c:pt>
                <c:pt idx="1">
                  <c:v>-53</c:v>
                </c:pt>
              </c:numCache>
            </c:numRef>
          </c:val>
          <c:extLst>
            <c:ext xmlns:c16="http://schemas.microsoft.com/office/drawing/2014/chart" uri="{C3380CC4-5D6E-409C-BE32-E72D297353CC}">
              <c16:uniqueId val="{00000002-D027-492B-861E-09263A9120F8}"/>
            </c:ext>
          </c:extLst>
        </c:ser>
        <c:dLbls>
          <c:showLegendKey val="0"/>
          <c:showVal val="0"/>
          <c:showCatName val="0"/>
          <c:showSerName val="0"/>
          <c:showPercent val="0"/>
          <c:showBubbleSize val="0"/>
        </c:dLbls>
        <c:gapWidth val="219"/>
        <c:overlap val="-27"/>
        <c:axId val="-1501438944"/>
        <c:axId val="-1501443840"/>
      </c:barChart>
      <c:catAx>
        <c:axId val="-150143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FF0000"/>
                </a:solidFill>
                <a:latin typeface="+mn-lt"/>
                <a:ea typeface="+mn-ea"/>
                <a:cs typeface="+mn-cs"/>
              </a:defRPr>
            </a:pPr>
            <a:endParaRPr lang="en-US"/>
          </a:p>
        </c:txPr>
        <c:crossAx val="-1501443840"/>
        <c:crosses val="autoZero"/>
        <c:auto val="1"/>
        <c:lblAlgn val="ctr"/>
        <c:lblOffset val="100"/>
        <c:noMultiLvlLbl val="0"/>
      </c:catAx>
      <c:valAx>
        <c:axId val="-1501443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0143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22195104778596"/>
          <c:y val="0.16652977817234818"/>
          <c:w val="0.83565853213068519"/>
          <c:h val="0.61410169506525303"/>
        </c:manualLayout>
      </c:layout>
      <c:barChart>
        <c:barDir val="col"/>
        <c:grouping val="clustered"/>
        <c:varyColors val="0"/>
        <c:ser>
          <c:idx val="0"/>
          <c:order val="0"/>
          <c:tx>
            <c:strRef>
              <c:f>'maintenance bar graphs'!$B$41</c:f>
              <c:strCache>
                <c:ptCount val="1"/>
                <c:pt idx="0">
                  <c:v>iSIPsmarter</c:v>
                </c:pt>
              </c:strCache>
            </c:strRef>
          </c:tx>
          <c:spPr>
            <a:solidFill>
              <a:schemeClr val="accent1"/>
            </a:solidFill>
            <a:ln>
              <a:noFill/>
            </a:ln>
            <a:effectLst/>
          </c:spPr>
          <c:invertIfNegative val="0"/>
          <c:dLbls>
            <c:dLbl>
              <c:idx val="0"/>
              <c:tx>
                <c:rich>
                  <a:bodyPr/>
                  <a:lstStyle/>
                  <a:p>
                    <a:fld id="{531EBD52-DEF1-46E8-B03A-31693BED92D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A41-475B-8437-11C60AEAEECE}"/>
                </c:ext>
              </c:extLst>
            </c:dLbl>
            <c:dLbl>
              <c:idx val="1"/>
              <c:tx>
                <c:rich>
                  <a:bodyPr/>
                  <a:lstStyle/>
                  <a:p>
                    <a:fld id="{910060B4-D6AB-471A-AAEA-849EC415654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A41-475B-8437-11C60AEAEECE}"/>
                </c:ext>
              </c:extLst>
            </c:dLbl>
            <c:dLbl>
              <c:idx val="2"/>
              <c:tx>
                <c:rich>
                  <a:bodyPr/>
                  <a:lstStyle/>
                  <a:p>
                    <a:fld id="{103ABC95-74BA-411C-B301-A9DD3C883C0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A41-475B-8437-11C60AEAE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'maintenance bar graphs'!$C$46:$E$46</c:f>
                <c:numCache>
                  <c:formatCode>General</c:formatCode>
                  <c:ptCount val="3"/>
                  <c:pt idx="0">
                    <c:v>-5.03</c:v>
                  </c:pt>
                  <c:pt idx="1">
                    <c:v>-5.17</c:v>
                  </c:pt>
                  <c:pt idx="2">
                    <c:v>-5.2</c:v>
                  </c:pt>
                </c:numCache>
              </c:numRef>
            </c:plus>
            <c:minus>
              <c:numRef>
                <c:f>'maintenance bar graphs'!$C$47:$E$47</c:f>
                <c:numCache>
                  <c:formatCode>General</c:formatCode>
                  <c:ptCount val="3"/>
                  <c:pt idx="0">
                    <c:v>-5.03</c:v>
                  </c:pt>
                  <c:pt idx="1">
                    <c:v>-5.17</c:v>
                  </c:pt>
                  <c:pt idx="2">
                    <c:v>-5.2</c:v>
                  </c:pt>
                </c:numCache>
              </c:numRef>
            </c:minus>
            <c:spPr>
              <a:noFill/>
              <a:ln w="9525" cap="flat" cmpd="sng" algn="ctr">
                <a:solidFill>
                  <a:schemeClr val="tx1">
                    <a:lumMod val="65000"/>
                    <a:lumOff val="35000"/>
                  </a:schemeClr>
                </a:solidFill>
                <a:round/>
              </a:ln>
              <a:effectLst/>
            </c:spPr>
          </c:errBars>
          <c:cat>
            <c:strRef>
              <c:f>'maintenance bar graphs'!$A$42:$A$44</c:f>
              <c:strCache>
                <c:ptCount val="3"/>
                <c:pt idx="0">
                  <c:v>0-9 weeks
(iSIP=114, Control=114)</c:v>
                </c:pt>
                <c:pt idx="1">
                  <c:v>0-6 months
(iSIP=105, Control=110)</c:v>
                </c:pt>
                <c:pt idx="2">
                  <c:v>0 to 18-months
(iSIP=102, Control=109)</c:v>
                </c:pt>
              </c:strCache>
            </c:strRef>
          </c:cat>
          <c:val>
            <c:numRef>
              <c:f>'maintenance bar graphs'!$B$42:$B$44</c:f>
              <c:numCache>
                <c:formatCode>General</c:formatCode>
                <c:ptCount val="3"/>
                <c:pt idx="0">
                  <c:v>-29.62</c:v>
                </c:pt>
                <c:pt idx="1">
                  <c:v>-28.33</c:v>
                </c:pt>
                <c:pt idx="2">
                  <c:v>-30.12</c:v>
                </c:pt>
              </c:numCache>
            </c:numRef>
          </c:val>
          <c:extLst>
            <c:ext xmlns:c16="http://schemas.microsoft.com/office/drawing/2014/chart" uri="{C3380CC4-5D6E-409C-BE32-E72D297353CC}">
              <c16:uniqueId val="{00000000-1A41-475B-8437-11C60AEAEECE}"/>
            </c:ext>
          </c:extLst>
        </c:ser>
        <c:ser>
          <c:idx val="1"/>
          <c:order val="1"/>
          <c:tx>
            <c:strRef>
              <c:f>'maintenance bar graphs'!$C$41</c:f>
              <c:strCache>
                <c:ptCount val="1"/>
                <c:pt idx="0">
                  <c:v>Control</c:v>
                </c:pt>
              </c:strCache>
            </c:strRef>
          </c:tx>
          <c:spPr>
            <a:solidFill>
              <a:schemeClr val="accent2"/>
            </a:solidFill>
            <a:ln>
              <a:noFill/>
            </a:ln>
            <a:effectLst/>
          </c:spPr>
          <c:invertIfNegative val="0"/>
          <c:dLbls>
            <c:dLbl>
              <c:idx val="0"/>
              <c:layout>
                <c:manualLayout>
                  <c:x val="6.2827968488557914E-3"/>
                  <c:y val="0"/>
                </c:manualLayout>
              </c:layout>
              <c:tx>
                <c:rich>
                  <a:bodyPr/>
                  <a:lstStyle/>
                  <a:p>
                    <a:fld id="{8640607C-43FA-421D-8053-9A8B58190DD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A41-475B-8437-11C60AEAEECE}"/>
                </c:ext>
              </c:extLst>
            </c:dLbl>
            <c:dLbl>
              <c:idx val="1"/>
              <c:layout>
                <c:manualLayout>
                  <c:x val="1.5706992122138399E-3"/>
                  <c:y val="1.2230957303863283E-16"/>
                </c:manualLayout>
              </c:layout>
              <c:tx>
                <c:rich>
                  <a:bodyPr/>
                  <a:lstStyle/>
                  <a:p>
                    <a:fld id="{0083E3A5-9193-46BA-AC7C-65B380CE816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A41-475B-8437-11C60AEAEECE}"/>
                </c:ext>
              </c:extLst>
            </c:dLbl>
            <c:dLbl>
              <c:idx val="2"/>
              <c:tx>
                <c:rich>
                  <a:bodyPr/>
                  <a:lstStyle/>
                  <a:p>
                    <a:fld id="{A49640B0-2BC2-4361-A0FC-629A1334942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A41-475B-8437-11C60AEAEEC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'maintenance bar graphs'!$C$48:$E$48</c:f>
                <c:numCache>
                  <c:formatCode>General</c:formatCode>
                  <c:ptCount val="3"/>
                  <c:pt idx="0">
                    <c:v>-4.75</c:v>
                  </c:pt>
                  <c:pt idx="1">
                    <c:v>-5.04</c:v>
                  </c:pt>
                  <c:pt idx="2">
                    <c:v>-4.8499999999999996</c:v>
                  </c:pt>
                </c:numCache>
              </c:numRef>
            </c:plus>
            <c:minus>
              <c:numRef>
                <c:f>'maintenance bar graphs'!$C$49:$E$49</c:f>
                <c:numCache>
                  <c:formatCode>General</c:formatCode>
                  <c:ptCount val="3"/>
                  <c:pt idx="0">
                    <c:v>-4.74</c:v>
                  </c:pt>
                  <c:pt idx="1">
                    <c:v>-5.04</c:v>
                  </c:pt>
                  <c:pt idx="2">
                    <c:v>-4.8499999999999996</c:v>
                  </c:pt>
                </c:numCache>
              </c:numRef>
            </c:minus>
            <c:spPr>
              <a:noFill/>
              <a:ln w="9525" cap="flat" cmpd="sng" algn="ctr">
                <a:solidFill>
                  <a:schemeClr val="tx1">
                    <a:lumMod val="65000"/>
                    <a:lumOff val="35000"/>
                  </a:schemeClr>
                </a:solidFill>
                <a:round/>
              </a:ln>
              <a:effectLst/>
            </c:spPr>
          </c:errBars>
          <c:cat>
            <c:strRef>
              <c:f>'maintenance bar graphs'!$A$42:$A$44</c:f>
              <c:strCache>
                <c:ptCount val="3"/>
                <c:pt idx="0">
                  <c:v>0-9 weeks
(iSIP=114, Control=114)</c:v>
                </c:pt>
                <c:pt idx="1">
                  <c:v>0-6 months
(iSIP=105, Control=110)</c:v>
                </c:pt>
                <c:pt idx="2">
                  <c:v>0 to 18-months
(iSIP=102, Control=109)</c:v>
                </c:pt>
              </c:strCache>
            </c:strRef>
          </c:cat>
          <c:val>
            <c:numRef>
              <c:f>'maintenance bar graphs'!$C$42:$C$44</c:f>
              <c:numCache>
                <c:formatCode>General</c:formatCode>
                <c:ptCount val="3"/>
                <c:pt idx="0">
                  <c:v>-20.76</c:v>
                </c:pt>
                <c:pt idx="1">
                  <c:v>-19.52</c:v>
                </c:pt>
                <c:pt idx="2">
                  <c:v>-20.92</c:v>
                </c:pt>
              </c:numCache>
            </c:numRef>
          </c:val>
          <c:extLst>
            <c:ext xmlns:c16="http://schemas.microsoft.com/office/drawing/2014/chart" uri="{C3380CC4-5D6E-409C-BE32-E72D297353CC}">
              <c16:uniqueId val="{00000001-1A41-475B-8437-11C60AEAEECE}"/>
            </c:ext>
          </c:extLst>
        </c:ser>
        <c:dLbls>
          <c:showLegendKey val="0"/>
          <c:showVal val="0"/>
          <c:showCatName val="0"/>
          <c:showSerName val="0"/>
          <c:showPercent val="0"/>
          <c:showBubbleSize val="0"/>
        </c:dLbls>
        <c:gapWidth val="150"/>
        <c:axId val="855584240"/>
        <c:axId val="855582320"/>
      </c:barChart>
      <c:catAx>
        <c:axId val="85558424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55582320"/>
        <c:crosses val="autoZero"/>
        <c:auto val="1"/>
        <c:lblAlgn val="ctr"/>
        <c:lblOffset val="100"/>
        <c:noMultiLvlLbl val="0"/>
      </c:catAx>
      <c:valAx>
        <c:axId val="855582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solidFill>
                      <a:sysClr val="windowText" lastClr="000000"/>
                    </a:solidFill>
                  </a:rPr>
                  <a:t>SSB change in fluid</a:t>
                </a:r>
                <a:r>
                  <a:rPr lang="en-US" sz="1400" b="1" baseline="0">
                    <a:solidFill>
                      <a:sysClr val="windowText" lastClr="000000"/>
                    </a:solidFill>
                  </a:rPr>
                  <a:t> ounces</a:t>
                </a:r>
                <a:endParaRPr lang="en-US" sz="1400" b="1">
                  <a:solidFill>
                    <a:sysClr val="windowText" lastClr="000000"/>
                  </a:solidFill>
                </a:endParaRPr>
              </a:p>
            </c:rich>
          </c:tx>
          <c:layout>
            <c:manualLayout>
              <c:xMode val="edge"/>
              <c:yMode val="edge"/>
              <c:x val="8.8532528035881464E-3"/>
              <c:y val="0.245520174089595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5558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140747584526076"/>
          <c:y val="0.18218527902901258"/>
          <c:w val="0.89222504622375332"/>
          <c:h val="0.69273131748846806"/>
        </c:manualLayout>
      </c:layout>
      <c:barChart>
        <c:barDir val="col"/>
        <c:grouping val="clustered"/>
        <c:varyColors val="0"/>
        <c:ser>
          <c:idx val="0"/>
          <c:order val="0"/>
          <c:tx>
            <c:strRef>
              <c:f>'maintenance bar graphs'!$B$60</c:f>
              <c:strCache>
                <c:ptCount val="1"/>
                <c:pt idx="0">
                  <c:v>iSIPsmarter</c:v>
                </c:pt>
              </c:strCache>
            </c:strRef>
          </c:tx>
          <c:spPr>
            <a:solidFill>
              <a:schemeClr val="accent1"/>
            </a:solidFill>
            <a:ln>
              <a:noFill/>
            </a:ln>
            <a:effectLst/>
          </c:spPr>
          <c:invertIfNegative val="0"/>
          <c:dLbls>
            <c:dLbl>
              <c:idx val="0"/>
              <c:tx>
                <c:rich>
                  <a:bodyPr/>
                  <a:lstStyle/>
                  <a:p>
                    <a:fld id="{A3B86008-8BC7-42D2-9CF5-F6B87A9B05F1}"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F99-4302-85E1-B2E7851B9367}"/>
                </c:ext>
              </c:extLst>
            </c:dLbl>
            <c:dLbl>
              <c:idx val="2"/>
              <c:tx>
                <c:rich>
                  <a:bodyPr/>
                  <a:lstStyle/>
                  <a:p>
                    <a:fld id="{252FB52D-F7C9-4D64-B9E3-7B7531A4B68D}"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F99-4302-85E1-B2E7851B93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'maintenance bar graphs'!$B$65:$D$65</c:f>
                <c:numCache>
                  <c:formatCode>General</c:formatCode>
                  <c:ptCount val="3"/>
                  <c:pt idx="0">
                    <c:v>-0.71</c:v>
                  </c:pt>
                  <c:pt idx="1">
                    <c:v>-1.405</c:v>
                  </c:pt>
                  <c:pt idx="2">
                    <c:v>-1.52</c:v>
                  </c:pt>
                </c:numCache>
              </c:numRef>
            </c:plus>
            <c:minus>
              <c:numRef>
                <c:f>'maintenance bar graphs'!$B$66:$D$66</c:f>
                <c:numCache>
                  <c:formatCode>General</c:formatCode>
                  <c:ptCount val="3"/>
                  <c:pt idx="0">
                    <c:v>-0.71</c:v>
                  </c:pt>
                  <c:pt idx="1">
                    <c:v>-1.39</c:v>
                  </c:pt>
                  <c:pt idx="2">
                    <c:v>-1.51</c:v>
                  </c:pt>
                </c:numCache>
              </c:numRef>
            </c:minus>
            <c:spPr>
              <a:noFill/>
              <a:ln w="15875" cap="flat" cmpd="sng" algn="ctr">
                <a:solidFill>
                  <a:schemeClr val="tx1">
                    <a:lumMod val="65000"/>
                    <a:lumOff val="35000"/>
                  </a:schemeClr>
                </a:solidFill>
                <a:round/>
              </a:ln>
              <a:effectLst/>
            </c:spPr>
          </c:errBars>
          <c:cat>
            <c:strRef>
              <c:f>'maintenance bar graphs'!$A$61:$A$63</c:f>
              <c:strCache>
                <c:ptCount val="3"/>
                <c:pt idx="0">
                  <c:v>0-9 weeks
(iSIP=107, Control=108)</c:v>
                </c:pt>
                <c:pt idx="1">
                  <c:v>0-6 months
(iSIP=100, Control=101)</c:v>
                </c:pt>
                <c:pt idx="2">
                  <c:v>0 to 18-months
(iSIP=88, Control=91)</c:v>
                </c:pt>
              </c:strCache>
            </c:strRef>
          </c:cat>
          <c:val>
            <c:numRef>
              <c:f>'maintenance bar graphs'!$B$61:$B$63</c:f>
              <c:numCache>
                <c:formatCode>General</c:formatCode>
                <c:ptCount val="3"/>
                <c:pt idx="0">
                  <c:v>-1.1299999999999999</c:v>
                </c:pt>
                <c:pt idx="1">
                  <c:v>-1.95</c:v>
                </c:pt>
                <c:pt idx="2">
                  <c:v>-2.97</c:v>
                </c:pt>
              </c:numCache>
            </c:numRef>
          </c:val>
          <c:extLst>
            <c:ext xmlns:c16="http://schemas.microsoft.com/office/drawing/2014/chart" uri="{C3380CC4-5D6E-409C-BE32-E72D297353CC}">
              <c16:uniqueId val="{00000002-AF99-4302-85E1-B2E7851B9367}"/>
            </c:ext>
          </c:extLst>
        </c:ser>
        <c:ser>
          <c:idx val="1"/>
          <c:order val="1"/>
          <c:tx>
            <c:strRef>
              <c:f>'maintenance bar graphs'!$C$60</c:f>
              <c:strCache>
                <c:ptCount val="1"/>
                <c:pt idx="0">
                  <c:v>Control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'maintenance bar graphs'!$B$67:$D$67</c:f>
                <c:numCache>
                  <c:formatCode>General</c:formatCode>
                  <c:ptCount val="3"/>
                  <c:pt idx="0">
                    <c:v>0.31</c:v>
                  </c:pt>
                  <c:pt idx="1">
                    <c:v>1.19</c:v>
                  </c:pt>
                  <c:pt idx="2">
                    <c:v>1.133E-5</c:v>
                  </c:pt>
                </c:numCache>
              </c:numRef>
            </c:plus>
            <c:minus>
              <c:numRef>
                <c:f>'maintenance bar graphs'!$B$68:$D$68</c:f>
                <c:numCache>
                  <c:formatCode>General</c:formatCode>
                  <c:ptCount val="3"/>
                  <c:pt idx="0">
                    <c:v>0.31</c:v>
                  </c:pt>
                  <c:pt idx="1">
                    <c:v>1.19</c:v>
                  </c:pt>
                  <c:pt idx="2">
                    <c:v>1.7E-5</c:v>
                  </c:pt>
                </c:numCache>
              </c:numRef>
            </c:minus>
            <c:spPr>
              <a:noFill/>
              <a:ln w="15875" cap="flat" cmpd="sng" algn="ctr">
                <a:solidFill>
                  <a:schemeClr val="tx1">
                    <a:lumMod val="65000"/>
                    <a:lumOff val="35000"/>
                  </a:schemeClr>
                </a:solidFill>
                <a:round/>
              </a:ln>
              <a:effectLst/>
            </c:spPr>
          </c:errBars>
          <c:cat>
            <c:strRef>
              <c:f>'maintenance bar graphs'!$A$61:$A$63</c:f>
              <c:strCache>
                <c:ptCount val="3"/>
                <c:pt idx="0">
                  <c:v>0-9 weeks
(iSIP=107, Control=108)</c:v>
                </c:pt>
                <c:pt idx="1">
                  <c:v>0-6 months
(iSIP=100, Control=101)</c:v>
                </c:pt>
                <c:pt idx="2">
                  <c:v>0 to 18-months
(iSIP=88, Control=91)</c:v>
                </c:pt>
              </c:strCache>
            </c:strRef>
          </c:cat>
          <c:val>
            <c:numRef>
              <c:f>'maintenance bar graphs'!$C$61:$C$63</c:f>
              <c:numCache>
                <c:formatCode>General</c:formatCode>
                <c:ptCount val="3"/>
                <c:pt idx="0">
                  <c:v>-0.05</c:v>
                </c:pt>
                <c:pt idx="1">
                  <c:v>-0.55000000000000004</c:v>
                </c:pt>
                <c:pt idx="2">
                  <c:v>-3.0000000000000001E-6</c:v>
                </c:pt>
              </c:numCache>
            </c:numRef>
          </c:val>
          <c:extLst>
            <c:ext xmlns:c16="http://schemas.microsoft.com/office/drawing/2014/chart" uri="{C3380CC4-5D6E-409C-BE32-E72D297353CC}">
              <c16:uniqueId val="{00000003-AF99-4302-85E1-B2E7851B9367}"/>
            </c:ext>
          </c:extLst>
        </c:ser>
        <c:dLbls>
          <c:showLegendKey val="0"/>
          <c:showVal val="0"/>
          <c:showCatName val="0"/>
          <c:showSerName val="0"/>
          <c:showPercent val="0"/>
          <c:showBubbleSize val="0"/>
        </c:dLbls>
        <c:gapWidth val="150"/>
        <c:axId val="628917696"/>
        <c:axId val="628914816"/>
      </c:barChart>
      <c:catAx>
        <c:axId val="628917696"/>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2">
                    <a:lumMod val="50000"/>
                  </a:schemeClr>
                </a:solidFill>
                <a:latin typeface="+mn-lt"/>
                <a:ea typeface="+mn-ea"/>
                <a:cs typeface="+mn-cs"/>
              </a:defRPr>
            </a:pPr>
            <a:endParaRPr lang="en-US"/>
          </a:p>
        </c:txPr>
        <c:crossAx val="628914816"/>
        <c:crosses val="autoZero"/>
        <c:auto val="1"/>
        <c:lblAlgn val="ctr"/>
        <c:lblOffset val="100"/>
        <c:noMultiLvlLbl val="0"/>
      </c:catAx>
      <c:valAx>
        <c:axId val="6289148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400" b="1" dirty="0">
                    <a:solidFill>
                      <a:schemeClr val="tx1"/>
                    </a:solidFill>
                  </a:rPr>
                  <a:t>Percent Weight Change</a:t>
                </a:r>
              </a:p>
            </c:rich>
          </c:tx>
          <c:layout>
            <c:manualLayout>
              <c:xMode val="edge"/>
              <c:yMode val="edge"/>
              <c:x val="0"/>
              <c:y val="0.2965399319311908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2">
                    <a:lumMod val="50000"/>
                  </a:schemeClr>
                </a:solidFill>
                <a:latin typeface="+mn-lt"/>
                <a:ea typeface="+mn-ea"/>
                <a:cs typeface="+mn-cs"/>
              </a:defRPr>
            </a:pPr>
            <a:endParaRPr lang="en-US"/>
          </a:p>
        </c:txPr>
        <c:crossAx val="628917696"/>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svg"/><Relationship Id="rId1" Type="http://schemas.openxmlformats.org/officeDocument/2006/relationships/image" Target="../media/image145.png"/><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diagrams/_rels/data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6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svg"/><Relationship Id="rId1" Type="http://schemas.openxmlformats.org/officeDocument/2006/relationships/image" Target="../media/image145.png"/><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image" Target="../media/image162.svg"/><Relationship Id="rId5" Type="http://schemas.openxmlformats.org/officeDocument/2006/relationships/image" Target="../media/image161.png"/><Relationship Id="rId4" Type="http://schemas.openxmlformats.org/officeDocument/2006/relationships/image" Target="../media/image16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0D15E-B4A0-4E81-8399-69507D4E2C4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5A52B4D4-7F1C-4949-8016-62F5BC14DD07}">
      <dgm:prSet phldrT="[Text]" custT="1"/>
      <dgm:spPr/>
      <dgm:t>
        <a:bodyPr/>
        <a:lstStyle/>
        <a:p>
          <a:r>
            <a:rPr lang="en-US" sz="2000" dirty="0"/>
            <a:t>Obesity &amp; Cancer</a:t>
          </a:r>
        </a:p>
      </dgm:t>
    </dgm:pt>
    <dgm:pt modelId="{D4302C7D-C975-438D-ABA8-D2E91DEF5C79}" type="parTrans" cxnId="{4F1229A8-A835-4E5C-AC08-6DDCF07A8AEA}">
      <dgm:prSet/>
      <dgm:spPr/>
      <dgm:t>
        <a:bodyPr/>
        <a:lstStyle/>
        <a:p>
          <a:endParaRPr lang="en-US"/>
        </a:p>
      </dgm:t>
    </dgm:pt>
    <dgm:pt modelId="{4649EEAD-3D81-42E6-994D-99E22251652B}" type="sibTrans" cxnId="{4F1229A8-A835-4E5C-AC08-6DDCF07A8AEA}">
      <dgm:prSet/>
      <dgm:spPr/>
      <dgm:t>
        <a:bodyPr/>
        <a:lstStyle/>
        <a:p>
          <a:endParaRPr lang="en-US"/>
        </a:p>
      </dgm:t>
    </dgm:pt>
    <dgm:pt modelId="{23567CB4-E9C6-48D3-8F7C-ACB0D7AD05F2}">
      <dgm:prSet phldrT="[Text]" custT="1"/>
      <dgm:spPr>
        <a:solidFill>
          <a:schemeClr val="accent5"/>
        </a:solidFill>
      </dgm:spPr>
      <dgm:t>
        <a:bodyPr/>
        <a:lstStyle/>
        <a:p>
          <a:r>
            <a:rPr lang="en-US" sz="900" dirty="0"/>
            <a:t>Medically underserved rural communities </a:t>
          </a:r>
        </a:p>
      </dgm:t>
    </dgm:pt>
    <dgm:pt modelId="{EBFB3E1F-E0BF-47C5-A377-F0B291723E6A}" type="parTrans" cxnId="{656A78E6-6AD2-4CA3-851B-728F0BE29BB5}">
      <dgm:prSet/>
      <dgm:spPr/>
      <dgm:t>
        <a:bodyPr/>
        <a:lstStyle/>
        <a:p>
          <a:endParaRPr lang="en-US"/>
        </a:p>
      </dgm:t>
    </dgm:pt>
    <dgm:pt modelId="{D7B0E741-7463-4D32-96AC-1D09C8901BFF}" type="sibTrans" cxnId="{656A78E6-6AD2-4CA3-851B-728F0BE29BB5}">
      <dgm:prSet/>
      <dgm:spPr/>
      <dgm:t>
        <a:bodyPr/>
        <a:lstStyle/>
        <a:p>
          <a:endParaRPr lang="en-US"/>
        </a:p>
      </dgm:t>
    </dgm:pt>
    <dgm:pt modelId="{F56EFDDD-B22E-4E58-9B9A-0F9C5D44CA99}">
      <dgm:prSet phldrT="[Text]" custT="1"/>
      <dgm:spPr/>
      <dgm:t>
        <a:bodyPr/>
        <a:lstStyle/>
        <a:p>
          <a:r>
            <a:rPr lang="en-US" sz="900" dirty="0"/>
            <a:t>Lifestyle interventions (nutrition &amp; PA)</a:t>
          </a:r>
        </a:p>
      </dgm:t>
    </dgm:pt>
    <dgm:pt modelId="{D699C882-BC96-46E1-AE94-5A72FA2F8E23}" type="parTrans" cxnId="{6011D3C8-9B75-49E2-8B1D-E0239F61A837}">
      <dgm:prSet/>
      <dgm:spPr/>
      <dgm:t>
        <a:bodyPr/>
        <a:lstStyle/>
        <a:p>
          <a:endParaRPr lang="en-US"/>
        </a:p>
      </dgm:t>
    </dgm:pt>
    <dgm:pt modelId="{C03DEF5A-83B6-423A-8B81-E01859E7BFF7}" type="sibTrans" cxnId="{6011D3C8-9B75-49E2-8B1D-E0239F61A837}">
      <dgm:prSet/>
      <dgm:spPr/>
      <dgm:t>
        <a:bodyPr/>
        <a:lstStyle/>
        <a:p>
          <a:endParaRPr lang="en-US"/>
        </a:p>
      </dgm:t>
    </dgm:pt>
    <dgm:pt modelId="{96F9A8AE-8DF5-473F-99A6-F5BE8188D49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dirty="0"/>
            <a:t>Real-world systems</a:t>
          </a:r>
        </a:p>
      </dgm:t>
    </dgm:pt>
    <dgm:pt modelId="{F3720418-205D-40B9-A77F-C9BBA96099BE}" type="parTrans" cxnId="{CB6DC7FF-B899-4E11-87DD-6B41B7D30B4D}">
      <dgm:prSet/>
      <dgm:spPr/>
      <dgm:t>
        <a:bodyPr/>
        <a:lstStyle/>
        <a:p>
          <a:endParaRPr lang="en-US"/>
        </a:p>
      </dgm:t>
    </dgm:pt>
    <dgm:pt modelId="{2FB85E50-8773-4F2E-95E1-C0E2BB2CA7F7}" type="sibTrans" cxnId="{CB6DC7FF-B899-4E11-87DD-6B41B7D30B4D}">
      <dgm:prSet/>
      <dgm:spPr/>
      <dgm:t>
        <a:bodyPr/>
        <a:lstStyle/>
        <a:p>
          <a:endParaRPr lang="en-US"/>
        </a:p>
      </dgm:t>
    </dgm:pt>
    <dgm:pt modelId="{52130B85-7B96-4482-B914-9B82D72B77CF}">
      <dgm:prSet phldrT="[Text]" custT="1"/>
      <dgm:spPr/>
      <dgm:t>
        <a:bodyPr/>
        <a:lstStyle/>
        <a:p>
          <a:r>
            <a:rPr lang="en-US" sz="900" dirty="0"/>
            <a:t>Participatory research methods</a:t>
          </a:r>
        </a:p>
      </dgm:t>
    </dgm:pt>
    <dgm:pt modelId="{C7250F6F-95A6-4A5D-96EF-4D891EADFD1A}" type="parTrans" cxnId="{5B5E2E69-D429-4B6E-B6D4-4FE7A9F8AB23}">
      <dgm:prSet/>
      <dgm:spPr/>
      <dgm:t>
        <a:bodyPr/>
        <a:lstStyle/>
        <a:p>
          <a:endParaRPr lang="en-US"/>
        </a:p>
      </dgm:t>
    </dgm:pt>
    <dgm:pt modelId="{FC98920C-E537-476D-98B8-08A1D6F6F026}" type="sibTrans" cxnId="{5B5E2E69-D429-4B6E-B6D4-4FE7A9F8AB23}">
      <dgm:prSet/>
      <dgm:spPr/>
      <dgm:t>
        <a:bodyPr/>
        <a:lstStyle/>
        <a:p>
          <a:endParaRPr lang="en-US"/>
        </a:p>
      </dgm:t>
    </dgm:pt>
    <dgm:pt modelId="{BC1E1F98-159B-4122-AA87-F2AC7779AB3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dirty="0"/>
            <a:t>e/m Health</a:t>
          </a:r>
        </a:p>
      </dgm:t>
    </dgm:pt>
    <dgm:pt modelId="{8B59F212-739E-474B-A382-3B38EA39E880}" type="parTrans" cxnId="{38C2EE60-6BA9-449E-8440-2DAA5A91A16E}">
      <dgm:prSet/>
      <dgm:spPr/>
      <dgm:t>
        <a:bodyPr/>
        <a:lstStyle/>
        <a:p>
          <a:endParaRPr lang="en-US"/>
        </a:p>
      </dgm:t>
    </dgm:pt>
    <dgm:pt modelId="{6FA769E2-85AF-43B5-AE08-A95722A76FD5}" type="sibTrans" cxnId="{38C2EE60-6BA9-449E-8440-2DAA5A91A16E}">
      <dgm:prSet/>
      <dgm:spPr/>
      <dgm:t>
        <a:bodyPr/>
        <a:lstStyle/>
        <a:p>
          <a:endParaRPr lang="en-US"/>
        </a:p>
      </dgm:t>
    </dgm:pt>
    <dgm:pt modelId="{7E07E8E2-F968-4D97-900E-9FCA0F1D2A56}">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900" dirty="0"/>
            <a:t>Health literacy</a:t>
          </a:r>
        </a:p>
      </dgm:t>
    </dgm:pt>
    <dgm:pt modelId="{45E33171-2A98-4514-A855-D9610F4FAD3B}" type="sibTrans" cxnId="{90AE6273-9037-4A72-8E8D-7867C6177A08}">
      <dgm:prSet/>
      <dgm:spPr/>
      <dgm:t>
        <a:bodyPr/>
        <a:lstStyle/>
        <a:p>
          <a:endParaRPr lang="en-US"/>
        </a:p>
      </dgm:t>
    </dgm:pt>
    <dgm:pt modelId="{BECD7AF6-2356-4360-87C3-3BD1E0EA7FFB}" type="parTrans" cxnId="{90AE6273-9037-4A72-8E8D-7867C6177A08}">
      <dgm:prSet/>
      <dgm:spPr/>
      <dgm:t>
        <a:bodyPr/>
        <a:lstStyle/>
        <a:p>
          <a:endParaRPr lang="en-US"/>
        </a:p>
      </dgm:t>
    </dgm:pt>
    <dgm:pt modelId="{8E6F47D2-B317-4D64-9DDB-42105FD7CA86}">
      <dgm:prSet custT="1"/>
      <dgm:spPr/>
      <dgm:t>
        <a:bodyPr/>
        <a:lstStyle/>
        <a:p>
          <a:r>
            <a:rPr lang="en-US" sz="900" dirty="0" err="1"/>
            <a:t>Transl-ational</a:t>
          </a:r>
          <a:r>
            <a:rPr lang="en-US" sz="900" dirty="0"/>
            <a:t> science</a:t>
          </a:r>
        </a:p>
      </dgm:t>
    </dgm:pt>
    <dgm:pt modelId="{941CED8C-4316-4AE3-B499-05C2113AED28}" type="parTrans" cxnId="{40224B56-3D29-4566-AD42-06476CED0F8C}">
      <dgm:prSet/>
      <dgm:spPr/>
      <dgm:t>
        <a:bodyPr/>
        <a:lstStyle/>
        <a:p>
          <a:endParaRPr lang="en-US"/>
        </a:p>
      </dgm:t>
    </dgm:pt>
    <dgm:pt modelId="{BDB71EA0-EF8E-47CB-8A34-A7E0EFF26563}" type="sibTrans" cxnId="{40224B56-3D29-4566-AD42-06476CED0F8C}">
      <dgm:prSet/>
      <dgm:spPr/>
      <dgm:t>
        <a:bodyPr/>
        <a:lstStyle/>
        <a:p>
          <a:endParaRPr lang="en-US"/>
        </a:p>
      </dgm:t>
    </dgm:pt>
    <dgm:pt modelId="{2DDA9E5C-0EC8-4973-B908-1DE7CD257207}" type="pres">
      <dgm:prSet presAssocID="{A960D15E-B4A0-4E81-8399-69507D4E2C44}" presName="Name0" presStyleCnt="0">
        <dgm:presLayoutVars>
          <dgm:chMax val="1"/>
          <dgm:dir/>
          <dgm:animLvl val="ctr"/>
          <dgm:resizeHandles val="exact"/>
        </dgm:presLayoutVars>
      </dgm:prSet>
      <dgm:spPr/>
    </dgm:pt>
    <dgm:pt modelId="{6792FFDA-CCFD-43C1-BECB-734B16D9C1AB}" type="pres">
      <dgm:prSet presAssocID="{5A52B4D4-7F1C-4949-8016-62F5BC14DD07}" presName="centerShape" presStyleLbl="node0" presStyleIdx="0" presStyleCnt="1" custScaleX="111161" custScaleY="112829"/>
      <dgm:spPr/>
    </dgm:pt>
    <dgm:pt modelId="{5ADD00CC-8968-40ED-894D-3F011E37FE5D}" type="pres">
      <dgm:prSet presAssocID="{23567CB4-E9C6-48D3-8F7C-ACB0D7AD05F2}" presName="node" presStyleLbl="node1" presStyleIdx="0" presStyleCnt="7" custScaleX="109994" custScaleY="109994">
        <dgm:presLayoutVars>
          <dgm:bulletEnabled val="1"/>
        </dgm:presLayoutVars>
      </dgm:prSet>
      <dgm:spPr/>
    </dgm:pt>
    <dgm:pt modelId="{285E53A5-F360-4EF6-8CD3-FCA3F18135D2}" type="pres">
      <dgm:prSet presAssocID="{23567CB4-E9C6-48D3-8F7C-ACB0D7AD05F2}" presName="dummy" presStyleCnt="0"/>
      <dgm:spPr/>
    </dgm:pt>
    <dgm:pt modelId="{AED0750F-DEAD-4DA5-A4B7-61F856843A6C}" type="pres">
      <dgm:prSet presAssocID="{D7B0E741-7463-4D32-96AC-1D09C8901BFF}" presName="sibTrans" presStyleLbl="sibTrans2D1" presStyleIdx="0" presStyleCnt="7"/>
      <dgm:spPr/>
    </dgm:pt>
    <dgm:pt modelId="{EB837218-19B4-4830-8FF6-EF0E109E8272}" type="pres">
      <dgm:prSet presAssocID="{F56EFDDD-B22E-4E58-9B9A-0F9C5D44CA99}" presName="node" presStyleLbl="node1" presStyleIdx="1" presStyleCnt="7" custScaleX="120365" custScaleY="119538">
        <dgm:presLayoutVars>
          <dgm:bulletEnabled val="1"/>
        </dgm:presLayoutVars>
      </dgm:prSet>
      <dgm:spPr/>
    </dgm:pt>
    <dgm:pt modelId="{6C1FCC1E-F795-4440-AC81-D0F1A0DB016C}" type="pres">
      <dgm:prSet presAssocID="{F56EFDDD-B22E-4E58-9B9A-0F9C5D44CA99}" presName="dummy" presStyleCnt="0"/>
      <dgm:spPr/>
    </dgm:pt>
    <dgm:pt modelId="{71027403-11BB-499B-8E02-9A27A4233694}" type="pres">
      <dgm:prSet presAssocID="{C03DEF5A-83B6-423A-8B81-E01859E7BFF7}" presName="sibTrans" presStyleLbl="sibTrans2D1" presStyleIdx="1" presStyleCnt="7"/>
      <dgm:spPr/>
    </dgm:pt>
    <dgm:pt modelId="{5D1F3ECD-1E93-4531-8DDD-E81D39A20A6B}" type="pres">
      <dgm:prSet presAssocID="{96F9A8AE-8DF5-473F-99A6-F5BE8188D493}" presName="node" presStyleLbl="node1" presStyleIdx="2" presStyleCnt="7" custScaleX="109994" custScaleY="109994">
        <dgm:presLayoutVars>
          <dgm:bulletEnabled val="1"/>
        </dgm:presLayoutVars>
      </dgm:prSet>
      <dgm:spPr/>
    </dgm:pt>
    <dgm:pt modelId="{11380D04-F961-4A74-9752-1B2D783EEB25}" type="pres">
      <dgm:prSet presAssocID="{96F9A8AE-8DF5-473F-99A6-F5BE8188D493}" presName="dummy" presStyleCnt="0"/>
      <dgm:spPr/>
    </dgm:pt>
    <dgm:pt modelId="{C8CFF5FC-7160-44CD-A69E-94B537DFE04B}" type="pres">
      <dgm:prSet presAssocID="{2FB85E50-8773-4F2E-95E1-C0E2BB2CA7F7}" presName="sibTrans" presStyleLbl="sibTrans2D1" presStyleIdx="2" presStyleCnt="7"/>
      <dgm:spPr/>
    </dgm:pt>
    <dgm:pt modelId="{B51464A9-9B54-4E6B-9749-725320D7A847}" type="pres">
      <dgm:prSet presAssocID="{8E6F47D2-B317-4D64-9DDB-42105FD7CA86}" presName="node" presStyleLbl="node1" presStyleIdx="3" presStyleCnt="7" custScaleX="109994" custScaleY="109994">
        <dgm:presLayoutVars>
          <dgm:bulletEnabled val="1"/>
        </dgm:presLayoutVars>
      </dgm:prSet>
      <dgm:spPr/>
    </dgm:pt>
    <dgm:pt modelId="{A622B3D4-5823-410E-8AD0-D51B91DBB1A6}" type="pres">
      <dgm:prSet presAssocID="{8E6F47D2-B317-4D64-9DDB-42105FD7CA86}" presName="dummy" presStyleCnt="0"/>
      <dgm:spPr/>
    </dgm:pt>
    <dgm:pt modelId="{B9E986E4-58E5-463A-B6C3-0DB6ED568F32}" type="pres">
      <dgm:prSet presAssocID="{BDB71EA0-EF8E-47CB-8A34-A7E0EFF26563}" presName="sibTrans" presStyleLbl="sibTrans2D1" presStyleIdx="3" presStyleCnt="7"/>
      <dgm:spPr/>
    </dgm:pt>
    <dgm:pt modelId="{4D755B4D-3BF4-4D07-BDC3-6B2F28099AD6}" type="pres">
      <dgm:prSet presAssocID="{52130B85-7B96-4482-B914-9B82D72B77CF}" presName="node" presStyleLbl="node1" presStyleIdx="4" presStyleCnt="7" custScaleX="109994" custScaleY="109994">
        <dgm:presLayoutVars>
          <dgm:bulletEnabled val="1"/>
        </dgm:presLayoutVars>
      </dgm:prSet>
      <dgm:spPr/>
    </dgm:pt>
    <dgm:pt modelId="{9016F0FD-B032-48EF-BCC3-FEAF7157E038}" type="pres">
      <dgm:prSet presAssocID="{52130B85-7B96-4482-B914-9B82D72B77CF}" presName="dummy" presStyleCnt="0"/>
      <dgm:spPr/>
    </dgm:pt>
    <dgm:pt modelId="{08A7477A-F40A-455C-9E59-CA3DAA28E2F4}" type="pres">
      <dgm:prSet presAssocID="{FC98920C-E537-476D-98B8-08A1D6F6F026}" presName="sibTrans" presStyleLbl="sibTrans2D1" presStyleIdx="4" presStyleCnt="7"/>
      <dgm:spPr/>
    </dgm:pt>
    <dgm:pt modelId="{E489EBF1-2A78-4C56-A953-A73555C5AD9F}" type="pres">
      <dgm:prSet presAssocID="{7E07E8E2-F968-4D97-900E-9FCA0F1D2A56}" presName="node" presStyleLbl="node1" presStyleIdx="5" presStyleCnt="7" custScaleX="117073" custScaleY="121595">
        <dgm:presLayoutVars>
          <dgm:bulletEnabled val="1"/>
        </dgm:presLayoutVars>
      </dgm:prSet>
      <dgm:spPr/>
    </dgm:pt>
    <dgm:pt modelId="{89DDAED6-CD05-4CEE-B876-6291D088B7D9}" type="pres">
      <dgm:prSet presAssocID="{7E07E8E2-F968-4D97-900E-9FCA0F1D2A56}" presName="dummy" presStyleCnt="0"/>
      <dgm:spPr/>
    </dgm:pt>
    <dgm:pt modelId="{DC25FC2D-1E8B-4A1A-A119-BD140B4D6F53}" type="pres">
      <dgm:prSet presAssocID="{45E33171-2A98-4514-A855-D9610F4FAD3B}" presName="sibTrans" presStyleLbl="sibTrans2D1" presStyleIdx="5" presStyleCnt="7"/>
      <dgm:spPr/>
    </dgm:pt>
    <dgm:pt modelId="{37EB20E6-584C-47A7-AF68-89FD64165B9D}" type="pres">
      <dgm:prSet presAssocID="{BC1E1F98-159B-4122-AA87-F2AC7779AB3C}" presName="node" presStyleLbl="node1" presStyleIdx="6" presStyleCnt="7" custScaleX="109994" custScaleY="109994">
        <dgm:presLayoutVars>
          <dgm:bulletEnabled val="1"/>
        </dgm:presLayoutVars>
      </dgm:prSet>
      <dgm:spPr/>
    </dgm:pt>
    <dgm:pt modelId="{778AD911-BA94-4C50-97ED-EC090920B10C}" type="pres">
      <dgm:prSet presAssocID="{BC1E1F98-159B-4122-AA87-F2AC7779AB3C}" presName="dummy" presStyleCnt="0"/>
      <dgm:spPr/>
    </dgm:pt>
    <dgm:pt modelId="{854E5781-C38E-4F54-8C29-80F12CAC8C38}" type="pres">
      <dgm:prSet presAssocID="{6FA769E2-85AF-43B5-AE08-A95722A76FD5}" presName="sibTrans" presStyleLbl="sibTrans2D1" presStyleIdx="6" presStyleCnt="7"/>
      <dgm:spPr/>
    </dgm:pt>
  </dgm:ptLst>
  <dgm:cxnLst>
    <dgm:cxn modelId="{3F5B6010-3DC9-4559-A115-5B27FBAE5EA5}" type="presOf" srcId="{C03DEF5A-83B6-423A-8B81-E01859E7BFF7}" destId="{71027403-11BB-499B-8E02-9A27A4233694}" srcOrd="0" destOrd="0" presId="urn:microsoft.com/office/officeart/2005/8/layout/radial6"/>
    <dgm:cxn modelId="{96451B13-7601-4A9A-B038-F004FA3CFE2A}" type="presOf" srcId="{8E6F47D2-B317-4D64-9DDB-42105FD7CA86}" destId="{B51464A9-9B54-4E6B-9749-725320D7A847}" srcOrd="0" destOrd="0" presId="urn:microsoft.com/office/officeart/2005/8/layout/radial6"/>
    <dgm:cxn modelId="{2C7FCD16-CC33-42F3-9437-8BC1323ED9B6}" type="presOf" srcId="{D7B0E741-7463-4D32-96AC-1D09C8901BFF}" destId="{AED0750F-DEAD-4DA5-A4B7-61F856843A6C}" srcOrd="0" destOrd="0" presId="urn:microsoft.com/office/officeart/2005/8/layout/radial6"/>
    <dgm:cxn modelId="{343D3B19-0706-4171-927F-CBD5A9B323DE}" type="presOf" srcId="{FC98920C-E537-476D-98B8-08A1D6F6F026}" destId="{08A7477A-F40A-455C-9E59-CA3DAA28E2F4}" srcOrd="0" destOrd="0" presId="urn:microsoft.com/office/officeart/2005/8/layout/radial6"/>
    <dgm:cxn modelId="{9F249730-D323-419A-B7D9-1495D4C1ABFD}" type="presOf" srcId="{BDB71EA0-EF8E-47CB-8A34-A7E0EFF26563}" destId="{B9E986E4-58E5-463A-B6C3-0DB6ED568F32}" srcOrd="0" destOrd="0" presId="urn:microsoft.com/office/officeart/2005/8/layout/radial6"/>
    <dgm:cxn modelId="{BAAA2D60-959C-4FA9-BAA9-7687128D8A42}" type="presOf" srcId="{52130B85-7B96-4482-B914-9B82D72B77CF}" destId="{4D755B4D-3BF4-4D07-BDC3-6B2F28099AD6}" srcOrd="0" destOrd="0" presId="urn:microsoft.com/office/officeart/2005/8/layout/radial6"/>
    <dgm:cxn modelId="{38C2EE60-6BA9-449E-8440-2DAA5A91A16E}" srcId="{5A52B4D4-7F1C-4949-8016-62F5BC14DD07}" destId="{BC1E1F98-159B-4122-AA87-F2AC7779AB3C}" srcOrd="6" destOrd="0" parTransId="{8B59F212-739E-474B-A382-3B38EA39E880}" sibTransId="{6FA769E2-85AF-43B5-AE08-A95722A76FD5}"/>
    <dgm:cxn modelId="{C0451D67-7064-47A5-92B9-C1B8C9FB23DF}" type="presOf" srcId="{A960D15E-B4A0-4E81-8399-69507D4E2C44}" destId="{2DDA9E5C-0EC8-4973-B908-1DE7CD257207}" srcOrd="0" destOrd="0" presId="urn:microsoft.com/office/officeart/2005/8/layout/radial6"/>
    <dgm:cxn modelId="{5B5E2E69-D429-4B6E-B6D4-4FE7A9F8AB23}" srcId="{5A52B4D4-7F1C-4949-8016-62F5BC14DD07}" destId="{52130B85-7B96-4482-B914-9B82D72B77CF}" srcOrd="4" destOrd="0" parTransId="{C7250F6F-95A6-4A5D-96EF-4D891EADFD1A}" sibTransId="{FC98920C-E537-476D-98B8-08A1D6F6F026}"/>
    <dgm:cxn modelId="{2D58F669-DC9C-4C88-9EF6-0E0072080E1E}" type="presOf" srcId="{5A52B4D4-7F1C-4949-8016-62F5BC14DD07}" destId="{6792FFDA-CCFD-43C1-BECB-734B16D9C1AB}" srcOrd="0" destOrd="0" presId="urn:microsoft.com/office/officeart/2005/8/layout/radial6"/>
    <dgm:cxn modelId="{198EC94D-909A-4004-BC16-298F5B2EF63C}" type="presOf" srcId="{23567CB4-E9C6-48D3-8F7C-ACB0D7AD05F2}" destId="{5ADD00CC-8968-40ED-894D-3F011E37FE5D}" srcOrd="0" destOrd="0" presId="urn:microsoft.com/office/officeart/2005/8/layout/radial6"/>
    <dgm:cxn modelId="{90AE6273-9037-4A72-8E8D-7867C6177A08}" srcId="{5A52B4D4-7F1C-4949-8016-62F5BC14DD07}" destId="{7E07E8E2-F968-4D97-900E-9FCA0F1D2A56}" srcOrd="5" destOrd="0" parTransId="{BECD7AF6-2356-4360-87C3-3BD1E0EA7FFB}" sibTransId="{45E33171-2A98-4514-A855-D9610F4FAD3B}"/>
    <dgm:cxn modelId="{14757353-9365-4601-9A20-63E01FA5FD13}" type="presOf" srcId="{96F9A8AE-8DF5-473F-99A6-F5BE8188D493}" destId="{5D1F3ECD-1E93-4531-8DDD-E81D39A20A6B}" srcOrd="0" destOrd="0" presId="urn:microsoft.com/office/officeart/2005/8/layout/radial6"/>
    <dgm:cxn modelId="{40224B56-3D29-4566-AD42-06476CED0F8C}" srcId="{5A52B4D4-7F1C-4949-8016-62F5BC14DD07}" destId="{8E6F47D2-B317-4D64-9DDB-42105FD7CA86}" srcOrd="3" destOrd="0" parTransId="{941CED8C-4316-4AE3-B499-05C2113AED28}" sibTransId="{BDB71EA0-EF8E-47CB-8A34-A7E0EFF26563}"/>
    <dgm:cxn modelId="{8672EB90-E93B-403D-87AE-95CDC4192497}" type="presOf" srcId="{BC1E1F98-159B-4122-AA87-F2AC7779AB3C}" destId="{37EB20E6-584C-47A7-AF68-89FD64165B9D}" srcOrd="0" destOrd="0" presId="urn:microsoft.com/office/officeart/2005/8/layout/radial6"/>
    <dgm:cxn modelId="{BCA0F891-BED4-42CF-8F63-93776116C8DC}" type="presOf" srcId="{7E07E8E2-F968-4D97-900E-9FCA0F1D2A56}" destId="{E489EBF1-2A78-4C56-A953-A73555C5AD9F}" srcOrd="0" destOrd="0" presId="urn:microsoft.com/office/officeart/2005/8/layout/radial6"/>
    <dgm:cxn modelId="{4F1229A8-A835-4E5C-AC08-6DDCF07A8AEA}" srcId="{A960D15E-B4A0-4E81-8399-69507D4E2C44}" destId="{5A52B4D4-7F1C-4949-8016-62F5BC14DD07}" srcOrd="0" destOrd="0" parTransId="{D4302C7D-C975-438D-ABA8-D2E91DEF5C79}" sibTransId="{4649EEAD-3D81-42E6-994D-99E22251652B}"/>
    <dgm:cxn modelId="{0652E6AD-A1AF-48E6-A952-2B6496BD11A1}" type="presOf" srcId="{2FB85E50-8773-4F2E-95E1-C0E2BB2CA7F7}" destId="{C8CFF5FC-7160-44CD-A69E-94B537DFE04B}" srcOrd="0" destOrd="0" presId="urn:microsoft.com/office/officeart/2005/8/layout/radial6"/>
    <dgm:cxn modelId="{D80F05C6-A533-44C0-B8EC-5751A3527FB6}" type="presOf" srcId="{45E33171-2A98-4514-A855-D9610F4FAD3B}" destId="{DC25FC2D-1E8B-4A1A-A119-BD140B4D6F53}" srcOrd="0" destOrd="0" presId="urn:microsoft.com/office/officeart/2005/8/layout/radial6"/>
    <dgm:cxn modelId="{5700B3C7-938E-4E39-BDEF-445BA7E2D9C7}" type="presOf" srcId="{F56EFDDD-B22E-4E58-9B9A-0F9C5D44CA99}" destId="{EB837218-19B4-4830-8FF6-EF0E109E8272}" srcOrd="0" destOrd="0" presId="urn:microsoft.com/office/officeart/2005/8/layout/radial6"/>
    <dgm:cxn modelId="{6011D3C8-9B75-49E2-8B1D-E0239F61A837}" srcId="{5A52B4D4-7F1C-4949-8016-62F5BC14DD07}" destId="{F56EFDDD-B22E-4E58-9B9A-0F9C5D44CA99}" srcOrd="1" destOrd="0" parTransId="{D699C882-BC96-46E1-AE94-5A72FA2F8E23}" sibTransId="{C03DEF5A-83B6-423A-8B81-E01859E7BFF7}"/>
    <dgm:cxn modelId="{656A78E6-6AD2-4CA3-851B-728F0BE29BB5}" srcId="{5A52B4D4-7F1C-4949-8016-62F5BC14DD07}" destId="{23567CB4-E9C6-48D3-8F7C-ACB0D7AD05F2}" srcOrd="0" destOrd="0" parTransId="{EBFB3E1F-E0BF-47C5-A377-F0B291723E6A}" sibTransId="{D7B0E741-7463-4D32-96AC-1D09C8901BFF}"/>
    <dgm:cxn modelId="{4AB201EA-7E64-4623-9F4E-61204D6E04EB}" type="presOf" srcId="{6FA769E2-85AF-43B5-AE08-A95722A76FD5}" destId="{854E5781-C38E-4F54-8C29-80F12CAC8C38}" srcOrd="0" destOrd="0" presId="urn:microsoft.com/office/officeart/2005/8/layout/radial6"/>
    <dgm:cxn modelId="{CB6DC7FF-B899-4E11-87DD-6B41B7D30B4D}" srcId="{5A52B4D4-7F1C-4949-8016-62F5BC14DD07}" destId="{96F9A8AE-8DF5-473F-99A6-F5BE8188D493}" srcOrd="2" destOrd="0" parTransId="{F3720418-205D-40B9-A77F-C9BBA96099BE}" sibTransId="{2FB85E50-8773-4F2E-95E1-C0E2BB2CA7F7}"/>
    <dgm:cxn modelId="{E55EB919-7107-40AD-9836-9D571EBB9A98}" type="presParOf" srcId="{2DDA9E5C-0EC8-4973-B908-1DE7CD257207}" destId="{6792FFDA-CCFD-43C1-BECB-734B16D9C1AB}" srcOrd="0" destOrd="0" presId="urn:microsoft.com/office/officeart/2005/8/layout/radial6"/>
    <dgm:cxn modelId="{D86CCC47-AAB3-469B-9AB0-CBCFE6AADF07}" type="presParOf" srcId="{2DDA9E5C-0EC8-4973-B908-1DE7CD257207}" destId="{5ADD00CC-8968-40ED-894D-3F011E37FE5D}" srcOrd="1" destOrd="0" presId="urn:microsoft.com/office/officeart/2005/8/layout/radial6"/>
    <dgm:cxn modelId="{A9DF0863-31BC-4C88-8B89-BD0A0094D786}" type="presParOf" srcId="{2DDA9E5C-0EC8-4973-B908-1DE7CD257207}" destId="{285E53A5-F360-4EF6-8CD3-FCA3F18135D2}" srcOrd="2" destOrd="0" presId="urn:microsoft.com/office/officeart/2005/8/layout/radial6"/>
    <dgm:cxn modelId="{89182197-4E0C-4628-BC04-C9EF0084212B}" type="presParOf" srcId="{2DDA9E5C-0EC8-4973-B908-1DE7CD257207}" destId="{AED0750F-DEAD-4DA5-A4B7-61F856843A6C}" srcOrd="3" destOrd="0" presId="urn:microsoft.com/office/officeart/2005/8/layout/radial6"/>
    <dgm:cxn modelId="{01F5E287-433B-4A7D-995A-482F9391CECC}" type="presParOf" srcId="{2DDA9E5C-0EC8-4973-B908-1DE7CD257207}" destId="{EB837218-19B4-4830-8FF6-EF0E109E8272}" srcOrd="4" destOrd="0" presId="urn:microsoft.com/office/officeart/2005/8/layout/radial6"/>
    <dgm:cxn modelId="{4495A734-637D-4608-9377-23BF28133155}" type="presParOf" srcId="{2DDA9E5C-0EC8-4973-B908-1DE7CD257207}" destId="{6C1FCC1E-F795-4440-AC81-D0F1A0DB016C}" srcOrd="5" destOrd="0" presId="urn:microsoft.com/office/officeart/2005/8/layout/radial6"/>
    <dgm:cxn modelId="{AF32C6D8-6185-49FC-817F-9DC04E0A5B82}" type="presParOf" srcId="{2DDA9E5C-0EC8-4973-B908-1DE7CD257207}" destId="{71027403-11BB-499B-8E02-9A27A4233694}" srcOrd="6" destOrd="0" presId="urn:microsoft.com/office/officeart/2005/8/layout/radial6"/>
    <dgm:cxn modelId="{6EB4D98D-0521-483A-B6A0-1AF1B57254C3}" type="presParOf" srcId="{2DDA9E5C-0EC8-4973-B908-1DE7CD257207}" destId="{5D1F3ECD-1E93-4531-8DDD-E81D39A20A6B}" srcOrd="7" destOrd="0" presId="urn:microsoft.com/office/officeart/2005/8/layout/radial6"/>
    <dgm:cxn modelId="{4D86D26E-3C51-4466-AEE1-7342E099416A}" type="presParOf" srcId="{2DDA9E5C-0EC8-4973-B908-1DE7CD257207}" destId="{11380D04-F961-4A74-9752-1B2D783EEB25}" srcOrd="8" destOrd="0" presId="urn:microsoft.com/office/officeart/2005/8/layout/radial6"/>
    <dgm:cxn modelId="{982F2BA9-B2C8-4D82-A0E8-B780BAEEA117}" type="presParOf" srcId="{2DDA9E5C-0EC8-4973-B908-1DE7CD257207}" destId="{C8CFF5FC-7160-44CD-A69E-94B537DFE04B}" srcOrd="9" destOrd="0" presId="urn:microsoft.com/office/officeart/2005/8/layout/radial6"/>
    <dgm:cxn modelId="{F2A92F56-8AE7-4841-9E09-DC9A9C68B185}" type="presParOf" srcId="{2DDA9E5C-0EC8-4973-B908-1DE7CD257207}" destId="{B51464A9-9B54-4E6B-9749-725320D7A847}" srcOrd="10" destOrd="0" presId="urn:microsoft.com/office/officeart/2005/8/layout/radial6"/>
    <dgm:cxn modelId="{A780C774-E0B8-4389-B2EC-67B1A3CB3D4E}" type="presParOf" srcId="{2DDA9E5C-0EC8-4973-B908-1DE7CD257207}" destId="{A622B3D4-5823-410E-8AD0-D51B91DBB1A6}" srcOrd="11" destOrd="0" presId="urn:microsoft.com/office/officeart/2005/8/layout/radial6"/>
    <dgm:cxn modelId="{8EE9AB03-F37F-4FA1-A6D1-4C6F68308EB6}" type="presParOf" srcId="{2DDA9E5C-0EC8-4973-B908-1DE7CD257207}" destId="{B9E986E4-58E5-463A-B6C3-0DB6ED568F32}" srcOrd="12" destOrd="0" presId="urn:microsoft.com/office/officeart/2005/8/layout/radial6"/>
    <dgm:cxn modelId="{0CD4D083-64C0-4991-BC3B-B11399A4F0E9}" type="presParOf" srcId="{2DDA9E5C-0EC8-4973-B908-1DE7CD257207}" destId="{4D755B4D-3BF4-4D07-BDC3-6B2F28099AD6}" srcOrd="13" destOrd="0" presId="urn:microsoft.com/office/officeart/2005/8/layout/radial6"/>
    <dgm:cxn modelId="{3AF1DC42-C41E-4785-AE7E-DE58DA35D01C}" type="presParOf" srcId="{2DDA9E5C-0EC8-4973-B908-1DE7CD257207}" destId="{9016F0FD-B032-48EF-BCC3-FEAF7157E038}" srcOrd="14" destOrd="0" presId="urn:microsoft.com/office/officeart/2005/8/layout/radial6"/>
    <dgm:cxn modelId="{9663FF23-3BA6-4F9A-A0D6-3E05807A1D39}" type="presParOf" srcId="{2DDA9E5C-0EC8-4973-B908-1DE7CD257207}" destId="{08A7477A-F40A-455C-9E59-CA3DAA28E2F4}" srcOrd="15" destOrd="0" presId="urn:microsoft.com/office/officeart/2005/8/layout/radial6"/>
    <dgm:cxn modelId="{57F93B6E-388A-41B2-BAC1-4686C8EA5852}" type="presParOf" srcId="{2DDA9E5C-0EC8-4973-B908-1DE7CD257207}" destId="{E489EBF1-2A78-4C56-A953-A73555C5AD9F}" srcOrd="16" destOrd="0" presId="urn:microsoft.com/office/officeart/2005/8/layout/radial6"/>
    <dgm:cxn modelId="{0C56D187-9448-4A12-86E5-4BBBB210C50B}" type="presParOf" srcId="{2DDA9E5C-0EC8-4973-B908-1DE7CD257207}" destId="{89DDAED6-CD05-4CEE-B876-6291D088B7D9}" srcOrd="17" destOrd="0" presId="urn:microsoft.com/office/officeart/2005/8/layout/radial6"/>
    <dgm:cxn modelId="{B3B6D0AB-F2AD-4510-B3E8-286BE40010D8}" type="presParOf" srcId="{2DDA9E5C-0EC8-4973-B908-1DE7CD257207}" destId="{DC25FC2D-1E8B-4A1A-A119-BD140B4D6F53}" srcOrd="18" destOrd="0" presId="urn:microsoft.com/office/officeart/2005/8/layout/radial6"/>
    <dgm:cxn modelId="{8C13610D-54BC-4573-99F8-C87965500AF7}" type="presParOf" srcId="{2DDA9E5C-0EC8-4973-B908-1DE7CD257207}" destId="{37EB20E6-584C-47A7-AF68-89FD64165B9D}" srcOrd="19" destOrd="0" presId="urn:microsoft.com/office/officeart/2005/8/layout/radial6"/>
    <dgm:cxn modelId="{55933B54-DE75-4FC8-9664-357F1E3C7BD3}" type="presParOf" srcId="{2DDA9E5C-0EC8-4973-B908-1DE7CD257207}" destId="{778AD911-BA94-4C50-97ED-EC090920B10C}" srcOrd="20" destOrd="0" presId="urn:microsoft.com/office/officeart/2005/8/layout/radial6"/>
    <dgm:cxn modelId="{271FF55A-EA6A-4171-9861-AE8ADD006A96}" type="presParOf" srcId="{2DDA9E5C-0EC8-4973-B908-1DE7CD257207}" destId="{854E5781-C38E-4F54-8C29-80F12CAC8C38}"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6F6865-711A-496E-A55E-626969B3195B}" type="doc">
      <dgm:prSet loTypeId="urn:microsoft.com/office/officeart/2005/8/layout/pList2" loCatId="list" qsTypeId="urn:microsoft.com/office/officeart/2005/8/quickstyle/simple1" qsCatId="simple" csTypeId="urn:microsoft.com/office/officeart/2005/8/colors/accent1_2" csCatId="accent1" phldr="1"/>
      <dgm:spPr/>
    </dgm:pt>
    <dgm:pt modelId="{89D09376-81BC-4D36-AA17-9D7A02A6C3D7}">
      <dgm:prSet phldrT="[Text]"/>
      <dgm:spPr/>
      <dgm:t>
        <a:bodyPr/>
        <a:lstStyle/>
        <a:p>
          <a:r>
            <a:rPr lang="en-US" dirty="0"/>
            <a:t>Eligibility</a:t>
          </a:r>
        </a:p>
      </dgm:t>
    </dgm:pt>
    <dgm:pt modelId="{8DF52925-DF52-4413-B55F-DCAA56CEBAE5}" type="parTrans" cxnId="{292692F9-551F-4AA9-BFAA-700DB012E571}">
      <dgm:prSet/>
      <dgm:spPr/>
      <dgm:t>
        <a:bodyPr/>
        <a:lstStyle/>
        <a:p>
          <a:endParaRPr lang="en-US"/>
        </a:p>
      </dgm:t>
    </dgm:pt>
    <dgm:pt modelId="{B43C0A0F-304E-4866-A642-9B33268E0EA8}" type="sibTrans" cxnId="{292692F9-551F-4AA9-BFAA-700DB012E571}">
      <dgm:prSet/>
      <dgm:spPr/>
      <dgm:t>
        <a:bodyPr/>
        <a:lstStyle/>
        <a:p>
          <a:endParaRPr lang="en-US"/>
        </a:p>
      </dgm:t>
    </dgm:pt>
    <dgm:pt modelId="{D74690C1-5E14-417A-A321-238A13E9FA78}">
      <dgm:prSet phldrT="[Text]"/>
      <dgm:spPr/>
      <dgm:t>
        <a:bodyPr/>
        <a:lstStyle/>
        <a:p>
          <a:r>
            <a:rPr lang="en-US" dirty="0"/>
            <a:t>Data Collection</a:t>
          </a:r>
        </a:p>
      </dgm:t>
    </dgm:pt>
    <dgm:pt modelId="{3A5C3CCF-E46D-4304-8E69-A56FD815A382}" type="parTrans" cxnId="{0574A8B2-C023-4BCD-9667-87EA19D3D828}">
      <dgm:prSet/>
      <dgm:spPr/>
      <dgm:t>
        <a:bodyPr/>
        <a:lstStyle/>
        <a:p>
          <a:endParaRPr lang="en-US"/>
        </a:p>
      </dgm:t>
    </dgm:pt>
    <dgm:pt modelId="{08C0BE3A-7FA7-45AA-901D-BCA07571B871}" type="sibTrans" cxnId="{0574A8B2-C023-4BCD-9667-87EA19D3D828}">
      <dgm:prSet/>
      <dgm:spPr/>
      <dgm:t>
        <a:bodyPr/>
        <a:lstStyle/>
        <a:p>
          <a:endParaRPr lang="en-US"/>
        </a:p>
      </dgm:t>
    </dgm:pt>
    <dgm:pt modelId="{6C7E2E71-DCBE-40EE-8529-1ACE8E76067C}">
      <dgm:prSet phldrT="[Text]"/>
      <dgm:spPr/>
      <dgm:t>
        <a:bodyPr/>
        <a:lstStyle/>
        <a:p>
          <a:r>
            <a:rPr lang="en-US" dirty="0"/>
            <a:t>Data Analysis</a:t>
          </a:r>
        </a:p>
      </dgm:t>
    </dgm:pt>
    <dgm:pt modelId="{E2F5F917-C815-4A84-ACAB-CE8C215CB91A}" type="parTrans" cxnId="{348C6B57-C95C-424B-B602-061447F55253}">
      <dgm:prSet/>
      <dgm:spPr/>
      <dgm:t>
        <a:bodyPr/>
        <a:lstStyle/>
        <a:p>
          <a:endParaRPr lang="en-US"/>
        </a:p>
      </dgm:t>
    </dgm:pt>
    <dgm:pt modelId="{4A3D6D19-4E08-4985-891D-2EB9886C8029}" type="sibTrans" cxnId="{348C6B57-C95C-424B-B602-061447F55253}">
      <dgm:prSet/>
      <dgm:spPr/>
      <dgm:t>
        <a:bodyPr/>
        <a:lstStyle/>
        <a:p>
          <a:endParaRPr lang="en-US"/>
        </a:p>
      </dgm:t>
    </dgm:pt>
    <dgm:pt modelId="{7FBDC149-638B-4206-936A-E35D87E23DA4}" type="pres">
      <dgm:prSet presAssocID="{486F6865-711A-496E-A55E-626969B3195B}" presName="Name0" presStyleCnt="0">
        <dgm:presLayoutVars>
          <dgm:dir/>
          <dgm:resizeHandles val="exact"/>
        </dgm:presLayoutVars>
      </dgm:prSet>
      <dgm:spPr/>
    </dgm:pt>
    <dgm:pt modelId="{5C455932-88D6-46FC-B5C0-9F165C75F298}" type="pres">
      <dgm:prSet presAssocID="{486F6865-711A-496E-A55E-626969B3195B}" presName="bkgdShp" presStyleLbl="alignAccFollowNode1" presStyleIdx="0" presStyleCnt="1" custLinFactNeighborX="-2619" custLinFactNeighborY="1716"/>
      <dgm:spPr>
        <a:solidFill>
          <a:schemeClr val="bg1">
            <a:lumMod val="95000"/>
            <a:alpha val="90000"/>
          </a:schemeClr>
        </a:solidFill>
      </dgm:spPr>
    </dgm:pt>
    <dgm:pt modelId="{9CB0CD3F-79BF-435E-95C0-628D36E34E29}" type="pres">
      <dgm:prSet presAssocID="{486F6865-711A-496E-A55E-626969B3195B}" presName="linComp" presStyleCnt="0"/>
      <dgm:spPr/>
    </dgm:pt>
    <dgm:pt modelId="{ED35F9C2-6103-45B7-9E3C-059DA4FDBFCB}" type="pres">
      <dgm:prSet presAssocID="{89D09376-81BC-4D36-AA17-9D7A02A6C3D7}" presName="compNode" presStyleCnt="0"/>
      <dgm:spPr/>
    </dgm:pt>
    <dgm:pt modelId="{09757B29-13DB-44C5-8492-242585EB6034}" type="pres">
      <dgm:prSet presAssocID="{89D09376-81BC-4D36-AA17-9D7A02A6C3D7}" presName="node" presStyleLbl="node1" presStyleIdx="0" presStyleCnt="3">
        <dgm:presLayoutVars>
          <dgm:bulletEnabled val="1"/>
        </dgm:presLayoutVars>
      </dgm:prSet>
      <dgm:spPr/>
    </dgm:pt>
    <dgm:pt modelId="{B75BF92A-020F-47FF-905C-27527A9DC33F}" type="pres">
      <dgm:prSet presAssocID="{89D09376-81BC-4D36-AA17-9D7A02A6C3D7}" presName="invisiNode" presStyleLbl="node1" presStyleIdx="0" presStyleCnt="3"/>
      <dgm:spPr/>
    </dgm:pt>
    <dgm:pt modelId="{B80847FA-31B0-45BD-99BC-52567A83730B}" type="pres">
      <dgm:prSet presAssocID="{89D09376-81BC-4D36-AA17-9D7A02A6C3D7}"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7000" b="-17000"/>
          </a:stretch>
        </a:blipFill>
      </dgm:spPr>
      <dgm:extLst>
        <a:ext uri="{E40237B7-FDA0-4F09-8148-C483321AD2D9}">
          <dgm14:cNvPr xmlns:dgm14="http://schemas.microsoft.com/office/drawing/2010/diagram" id="0" name="" descr="Checkbox Checked with solid fill"/>
        </a:ext>
      </dgm:extLst>
    </dgm:pt>
    <dgm:pt modelId="{EE4ABBEB-AA0A-4E27-9CE9-99CED542051E}" type="pres">
      <dgm:prSet presAssocID="{B43C0A0F-304E-4866-A642-9B33268E0EA8}" presName="sibTrans" presStyleLbl="sibTrans2D1" presStyleIdx="0" presStyleCnt="0"/>
      <dgm:spPr/>
    </dgm:pt>
    <dgm:pt modelId="{A431BC5E-0909-49D3-8DD8-3B060A440CBE}" type="pres">
      <dgm:prSet presAssocID="{D74690C1-5E14-417A-A321-238A13E9FA78}" presName="compNode" presStyleCnt="0"/>
      <dgm:spPr/>
    </dgm:pt>
    <dgm:pt modelId="{4CD1EBE5-AF9D-4DC6-B47B-E28D38EA2F43}" type="pres">
      <dgm:prSet presAssocID="{D74690C1-5E14-417A-A321-238A13E9FA78}" presName="node" presStyleLbl="node1" presStyleIdx="1" presStyleCnt="3">
        <dgm:presLayoutVars>
          <dgm:bulletEnabled val="1"/>
        </dgm:presLayoutVars>
      </dgm:prSet>
      <dgm:spPr/>
    </dgm:pt>
    <dgm:pt modelId="{ED8E593D-0899-4C8D-B1D6-9C7E08680A1C}" type="pres">
      <dgm:prSet presAssocID="{D74690C1-5E14-417A-A321-238A13E9FA78}" presName="invisiNode" presStyleLbl="node1" presStyleIdx="1" presStyleCnt="3"/>
      <dgm:spPr/>
    </dgm:pt>
    <dgm:pt modelId="{74EF4C39-DC6B-400C-9BA2-8F78AD849AF0}" type="pres">
      <dgm:prSet presAssocID="{D74690C1-5E14-417A-A321-238A13E9FA78}"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20000" b="-20000"/>
          </a:stretch>
        </a:blipFill>
      </dgm:spPr>
      <dgm:extLst>
        <a:ext uri="{E40237B7-FDA0-4F09-8148-C483321AD2D9}">
          <dgm14:cNvPr xmlns:dgm14="http://schemas.microsoft.com/office/drawing/2010/diagram" id="0" name="" descr="Bubble Tea outline"/>
        </a:ext>
      </dgm:extLst>
    </dgm:pt>
    <dgm:pt modelId="{B902EED7-CE07-43D9-8819-0A6610430913}" type="pres">
      <dgm:prSet presAssocID="{08C0BE3A-7FA7-45AA-901D-BCA07571B871}" presName="sibTrans" presStyleLbl="sibTrans2D1" presStyleIdx="0" presStyleCnt="0"/>
      <dgm:spPr/>
    </dgm:pt>
    <dgm:pt modelId="{E5070A3D-4716-4C68-9181-E0242D278C7E}" type="pres">
      <dgm:prSet presAssocID="{6C7E2E71-DCBE-40EE-8529-1ACE8E76067C}" presName="compNode" presStyleCnt="0"/>
      <dgm:spPr/>
    </dgm:pt>
    <dgm:pt modelId="{66611929-5D3D-428F-8C2F-6A1753704959}" type="pres">
      <dgm:prSet presAssocID="{6C7E2E71-DCBE-40EE-8529-1ACE8E76067C}" presName="node" presStyleLbl="node1" presStyleIdx="2" presStyleCnt="3">
        <dgm:presLayoutVars>
          <dgm:bulletEnabled val="1"/>
        </dgm:presLayoutVars>
      </dgm:prSet>
      <dgm:spPr/>
    </dgm:pt>
    <dgm:pt modelId="{EFAD58AB-755B-4202-AB77-9E275C228F70}" type="pres">
      <dgm:prSet presAssocID="{6C7E2E71-DCBE-40EE-8529-1ACE8E76067C}" presName="invisiNode" presStyleLbl="node1" presStyleIdx="2" presStyleCnt="3"/>
      <dgm:spPr/>
    </dgm:pt>
    <dgm:pt modelId="{82E06258-A1FE-414C-9C65-4E06A56E9A27}" type="pres">
      <dgm:prSet presAssocID="{6C7E2E71-DCBE-40EE-8529-1ACE8E76067C}"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7000" b="-17000"/>
          </a:stretch>
        </a:blipFill>
      </dgm:spPr>
      <dgm:extLst>
        <a:ext uri="{E40237B7-FDA0-4F09-8148-C483321AD2D9}">
          <dgm14:cNvPr xmlns:dgm14="http://schemas.microsoft.com/office/drawing/2010/diagram" id="0" name="" descr="Statistics with solid fill"/>
        </a:ext>
      </dgm:extLst>
    </dgm:pt>
  </dgm:ptLst>
  <dgm:cxnLst>
    <dgm:cxn modelId="{348C6B57-C95C-424B-B602-061447F55253}" srcId="{486F6865-711A-496E-A55E-626969B3195B}" destId="{6C7E2E71-DCBE-40EE-8529-1ACE8E76067C}" srcOrd="2" destOrd="0" parTransId="{E2F5F917-C815-4A84-ACAB-CE8C215CB91A}" sibTransId="{4A3D6D19-4E08-4985-891D-2EB9886C8029}"/>
    <dgm:cxn modelId="{178ED68E-E024-4174-B13B-1CA3E1FC07B5}" type="presOf" srcId="{486F6865-711A-496E-A55E-626969B3195B}" destId="{7FBDC149-638B-4206-936A-E35D87E23DA4}" srcOrd="0" destOrd="0" presId="urn:microsoft.com/office/officeart/2005/8/layout/pList2"/>
    <dgm:cxn modelId="{0574A8B2-C023-4BCD-9667-87EA19D3D828}" srcId="{486F6865-711A-496E-A55E-626969B3195B}" destId="{D74690C1-5E14-417A-A321-238A13E9FA78}" srcOrd="1" destOrd="0" parTransId="{3A5C3CCF-E46D-4304-8E69-A56FD815A382}" sibTransId="{08C0BE3A-7FA7-45AA-901D-BCA07571B871}"/>
    <dgm:cxn modelId="{873246BD-D456-4F33-8F89-5620C8F23ED3}" type="presOf" srcId="{6C7E2E71-DCBE-40EE-8529-1ACE8E76067C}" destId="{66611929-5D3D-428F-8C2F-6A1753704959}" srcOrd="0" destOrd="0" presId="urn:microsoft.com/office/officeart/2005/8/layout/pList2"/>
    <dgm:cxn modelId="{520D50C1-C679-4ED9-98DF-6D29FF34638E}" type="presOf" srcId="{D74690C1-5E14-417A-A321-238A13E9FA78}" destId="{4CD1EBE5-AF9D-4DC6-B47B-E28D38EA2F43}" srcOrd="0" destOrd="0" presId="urn:microsoft.com/office/officeart/2005/8/layout/pList2"/>
    <dgm:cxn modelId="{4FA69FC6-FB7C-44DC-8618-3F6AE4F9EDC3}" type="presOf" srcId="{B43C0A0F-304E-4866-A642-9B33268E0EA8}" destId="{EE4ABBEB-AA0A-4E27-9CE9-99CED542051E}" srcOrd="0" destOrd="0" presId="urn:microsoft.com/office/officeart/2005/8/layout/pList2"/>
    <dgm:cxn modelId="{DFBBA9C6-51D4-4FA5-93B9-31988EC3AA6D}" type="presOf" srcId="{08C0BE3A-7FA7-45AA-901D-BCA07571B871}" destId="{B902EED7-CE07-43D9-8819-0A6610430913}" srcOrd="0" destOrd="0" presId="urn:microsoft.com/office/officeart/2005/8/layout/pList2"/>
    <dgm:cxn modelId="{ADEDB9D5-0995-4D82-875A-4A12502A423D}" type="presOf" srcId="{89D09376-81BC-4D36-AA17-9D7A02A6C3D7}" destId="{09757B29-13DB-44C5-8492-242585EB6034}" srcOrd="0" destOrd="0" presId="urn:microsoft.com/office/officeart/2005/8/layout/pList2"/>
    <dgm:cxn modelId="{292692F9-551F-4AA9-BFAA-700DB012E571}" srcId="{486F6865-711A-496E-A55E-626969B3195B}" destId="{89D09376-81BC-4D36-AA17-9D7A02A6C3D7}" srcOrd="0" destOrd="0" parTransId="{8DF52925-DF52-4413-B55F-DCAA56CEBAE5}" sibTransId="{B43C0A0F-304E-4866-A642-9B33268E0EA8}"/>
    <dgm:cxn modelId="{FD8670F3-053A-49C3-A5B0-A0352FCB4CA1}" type="presParOf" srcId="{7FBDC149-638B-4206-936A-E35D87E23DA4}" destId="{5C455932-88D6-46FC-B5C0-9F165C75F298}" srcOrd="0" destOrd="0" presId="urn:microsoft.com/office/officeart/2005/8/layout/pList2"/>
    <dgm:cxn modelId="{8A4AE839-1AC5-4A6A-AF03-A30ADBA6DE0A}" type="presParOf" srcId="{7FBDC149-638B-4206-936A-E35D87E23DA4}" destId="{9CB0CD3F-79BF-435E-95C0-628D36E34E29}" srcOrd="1" destOrd="0" presId="urn:microsoft.com/office/officeart/2005/8/layout/pList2"/>
    <dgm:cxn modelId="{FF6DB480-6887-4844-9AF3-738499537CFA}" type="presParOf" srcId="{9CB0CD3F-79BF-435E-95C0-628D36E34E29}" destId="{ED35F9C2-6103-45B7-9E3C-059DA4FDBFCB}" srcOrd="0" destOrd="0" presId="urn:microsoft.com/office/officeart/2005/8/layout/pList2"/>
    <dgm:cxn modelId="{B454926D-F005-4F11-88D6-318E2ECCAB53}" type="presParOf" srcId="{ED35F9C2-6103-45B7-9E3C-059DA4FDBFCB}" destId="{09757B29-13DB-44C5-8492-242585EB6034}" srcOrd="0" destOrd="0" presId="urn:microsoft.com/office/officeart/2005/8/layout/pList2"/>
    <dgm:cxn modelId="{2E152346-87B7-4B4A-A958-424DD2AF37C7}" type="presParOf" srcId="{ED35F9C2-6103-45B7-9E3C-059DA4FDBFCB}" destId="{B75BF92A-020F-47FF-905C-27527A9DC33F}" srcOrd="1" destOrd="0" presId="urn:microsoft.com/office/officeart/2005/8/layout/pList2"/>
    <dgm:cxn modelId="{99F4A49F-E97F-41A4-B9F5-10E6950D0EF8}" type="presParOf" srcId="{ED35F9C2-6103-45B7-9E3C-059DA4FDBFCB}" destId="{B80847FA-31B0-45BD-99BC-52567A83730B}" srcOrd="2" destOrd="0" presId="urn:microsoft.com/office/officeart/2005/8/layout/pList2"/>
    <dgm:cxn modelId="{3EA96F7D-B8FA-4218-8FB5-155261637A01}" type="presParOf" srcId="{9CB0CD3F-79BF-435E-95C0-628D36E34E29}" destId="{EE4ABBEB-AA0A-4E27-9CE9-99CED542051E}" srcOrd="1" destOrd="0" presId="urn:microsoft.com/office/officeart/2005/8/layout/pList2"/>
    <dgm:cxn modelId="{E025DE22-FCAB-4FC2-AACD-F5F52724FDF7}" type="presParOf" srcId="{9CB0CD3F-79BF-435E-95C0-628D36E34E29}" destId="{A431BC5E-0909-49D3-8DD8-3B060A440CBE}" srcOrd="2" destOrd="0" presId="urn:microsoft.com/office/officeart/2005/8/layout/pList2"/>
    <dgm:cxn modelId="{1DEDF909-E0FB-4A4F-9B3D-4D97BDC2C748}" type="presParOf" srcId="{A431BC5E-0909-49D3-8DD8-3B060A440CBE}" destId="{4CD1EBE5-AF9D-4DC6-B47B-E28D38EA2F43}" srcOrd="0" destOrd="0" presId="urn:microsoft.com/office/officeart/2005/8/layout/pList2"/>
    <dgm:cxn modelId="{AECE997F-69F7-42F3-AF66-876D33CCE9D1}" type="presParOf" srcId="{A431BC5E-0909-49D3-8DD8-3B060A440CBE}" destId="{ED8E593D-0899-4C8D-B1D6-9C7E08680A1C}" srcOrd="1" destOrd="0" presId="urn:microsoft.com/office/officeart/2005/8/layout/pList2"/>
    <dgm:cxn modelId="{D2CDDCCE-143D-43E8-A01B-6F574FAEBD08}" type="presParOf" srcId="{A431BC5E-0909-49D3-8DD8-3B060A440CBE}" destId="{74EF4C39-DC6B-400C-9BA2-8F78AD849AF0}" srcOrd="2" destOrd="0" presId="urn:microsoft.com/office/officeart/2005/8/layout/pList2"/>
    <dgm:cxn modelId="{E73C2D8A-EB40-48B4-858D-04D318F57D30}" type="presParOf" srcId="{9CB0CD3F-79BF-435E-95C0-628D36E34E29}" destId="{B902EED7-CE07-43D9-8819-0A6610430913}" srcOrd="3" destOrd="0" presId="urn:microsoft.com/office/officeart/2005/8/layout/pList2"/>
    <dgm:cxn modelId="{5241C54B-84D0-437D-8E58-449ADF97FCCF}" type="presParOf" srcId="{9CB0CD3F-79BF-435E-95C0-628D36E34E29}" destId="{E5070A3D-4716-4C68-9181-E0242D278C7E}" srcOrd="4" destOrd="0" presId="urn:microsoft.com/office/officeart/2005/8/layout/pList2"/>
    <dgm:cxn modelId="{EFAE0CE8-FAF1-46E3-80F5-837A2AF44A2A}" type="presParOf" srcId="{E5070A3D-4716-4C68-9181-E0242D278C7E}" destId="{66611929-5D3D-428F-8C2F-6A1753704959}" srcOrd="0" destOrd="0" presId="urn:microsoft.com/office/officeart/2005/8/layout/pList2"/>
    <dgm:cxn modelId="{6D198B91-478A-4882-90F6-4145B0EE1B3A}" type="presParOf" srcId="{E5070A3D-4716-4C68-9181-E0242D278C7E}" destId="{EFAD58AB-755B-4202-AB77-9E275C228F70}" srcOrd="1" destOrd="0" presId="urn:microsoft.com/office/officeart/2005/8/layout/pList2"/>
    <dgm:cxn modelId="{21D01094-F2B8-48A9-8808-6FC1A2FFA44A}" type="presParOf" srcId="{E5070A3D-4716-4C68-9181-E0242D278C7E}" destId="{82E06258-A1FE-414C-9C65-4E06A56E9A2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5E595-FF6C-43AD-A181-812D7B513903}" type="doc">
      <dgm:prSet loTypeId="urn:microsoft.com/office/officeart/2011/layout/RadialPictureList" loCatId="picture" qsTypeId="urn:microsoft.com/office/officeart/2005/8/quickstyle/simple4" qsCatId="simple" csTypeId="urn:microsoft.com/office/officeart/2005/8/colors/accent1_2" csCatId="accent1" phldr="1"/>
      <dgm:spPr/>
      <dgm:t>
        <a:bodyPr/>
        <a:lstStyle/>
        <a:p>
          <a:endParaRPr lang="en-US"/>
        </a:p>
      </dgm:t>
    </dgm:pt>
    <dgm:pt modelId="{34E087E6-717D-408D-A746-B049C21C019C}">
      <dgm:prSet phldrT="[Text]"/>
      <dgm:spPr/>
      <dgm:t>
        <a:bodyPr/>
        <a:lstStyle/>
        <a:p>
          <a:endParaRPr lang="en-US" dirty="0"/>
        </a:p>
      </dgm:t>
    </dgm:pt>
    <dgm:pt modelId="{117A34DA-1AE6-431B-9BFE-88C778A866C3}" type="parTrans" cxnId="{72993EF7-8FD5-401D-B46C-E8DFE6B11A44}">
      <dgm:prSet/>
      <dgm:spPr/>
      <dgm:t>
        <a:bodyPr/>
        <a:lstStyle/>
        <a:p>
          <a:endParaRPr lang="en-US"/>
        </a:p>
      </dgm:t>
    </dgm:pt>
    <dgm:pt modelId="{DB2A2EEA-8F19-434C-84C2-D937BCD746AC}" type="sibTrans" cxnId="{72993EF7-8FD5-401D-B46C-E8DFE6B11A44}">
      <dgm:prSet/>
      <dgm:spPr/>
      <dgm:t>
        <a:bodyPr/>
        <a:lstStyle/>
        <a:p>
          <a:endParaRPr lang="en-US"/>
        </a:p>
      </dgm:t>
    </dgm:pt>
    <dgm:pt modelId="{EAA4C646-D9F4-45F2-99D4-605A5868A769}">
      <dgm:prSet phldrT="[Text]"/>
      <dgm:spPr/>
      <dgm:t>
        <a:bodyPr/>
        <a:lstStyle/>
        <a:p>
          <a:endParaRPr lang="en-US" dirty="0"/>
        </a:p>
      </dgm:t>
    </dgm:pt>
    <dgm:pt modelId="{E1ED9A6B-4A45-4992-A10E-55763C11E4EB}" type="sibTrans" cxnId="{7ADD82A0-DED9-4DE1-8EA9-890CBFE959E5}">
      <dgm:prSet/>
      <dgm:spPr/>
      <dgm:t>
        <a:bodyPr/>
        <a:lstStyle/>
        <a:p>
          <a:endParaRPr lang="en-US"/>
        </a:p>
      </dgm:t>
    </dgm:pt>
    <dgm:pt modelId="{AE5602D3-9C61-4F43-BA82-074C3BBA5710}" type="parTrans" cxnId="{7ADD82A0-DED9-4DE1-8EA9-890CBFE959E5}">
      <dgm:prSet/>
      <dgm:spPr/>
      <dgm:t>
        <a:bodyPr/>
        <a:lstStyle/>
        <a:p>
          <a:endParaRPr lang="en-US"/>
        </a:p>
      </dgm:t>
    </dgm:pt>
    <dgm:pt modelId="{72AC065E-AF80-4487-B117-671AA547C562}">
      <dgm:prSet phldrT="[Text]"/>
      <dgm:spPr/>
      <dgm:t>
        <a:bodyPr/>
        <a:lstStyle/>
        <a:p>
          <a:endParaRPr lang="en-US" dirty="0"/>
        </a:p>
      </dgm:t>
    </dgm:pt>
    <dgm:pt modelId="{B5CB6B7D-4484-4AE3-BDDB-E31A3FE44E68}" type="sibTrans" cxnId="{C724B51A-4C5E-404E-B858-361BFB5D8E26}">
      <dgm:prSet/>
      <dgm:spPr/>
      <dgm:t>
        <a:bodyPr/>
        <a:lstStyle/>
        <a:p>
          <a:endParaRPr lang="en-US"/>
        </a:p>
      </dgm:t>
    </dgm:pt>
    <dgm:pt modelId="{07575E54-AB3B-44BA-A906-A2ACC09EA517}" type="parTrans" cxnId="{C724B51A-4C5E-404E-B858-361BFB5D8E26}">
      <dgm:prSet/>
      <dgm:spPr/>
      <dgm:t>
        <a:bodyPr/>
        <a:lstStyle/>
        <a:p>
          <a:endParaRPr lang="en-US"/>
        </a:p>
      </dgm:t>
    </dgm:pt>
    <dgm:pt modelId="{3F6342F9-FC17-4411-B285-D0AF12121461}">
      <dgm:prSet phldrT="[Text]"/>
      <dgm:spPr/>
      <dgm:t>
        <a:bodyPr/>
        <a:lstStyle/>
        <a:p>
          <a:endParaRPr lang="en-US" dirty="0"/>
        </a:p>
      </dgm:t>
    </dgm:pt>
    <dgm:pt modelId="{7ECBC583-C903-40F9-8F60-DFE0417F20A2}" type="sibTrans" cxnId="{C4F5DC50-D843-45B4-9980-B4CEF5C9D3A6}">
      <dgm:prSet/>
      <dgm:spPr/>
      <dgm:t>
        <a:bodyPr/>
        <a:lstStyle/>
        <a:p>
          <a:endParaRPr lang="en-US"/>
        </a:p>
      </dgm:t>
    </dgm:pt>
    <dgm:pt modelId="{943A3772-F649-455D-ADBC-FDC062BD5606}" type="parTrans" cxnId="{C4F5DC50-D843-45B4-9980-B4CEF5C9D3A6}">
      <dgm:prSet/>
      <dgm:spPr/>
      <dgm:t>
        <a:bodyPr/>
        <a:lstStyle/>
        <a:p>
          <a:endParaRPr lang="en-US"/>
        </a:p>
      </dgm:t>
    </dgm:pt>
    <dgm:pt modelId="{862A7727-21CE-4C9E-8397-6E8A27C241BE}" type="pres">
      <dgm:prSet presAssocID="{92C5E595-FF6C-43AD-A181-812D7B513903}" presName="Name0" presStyleCnt="0">
        <dgm:presLayoutVars>
          <dgm:chMax val="1"/>
          <dgm:chPref val="1"/>
          <dgm:dir/>
          <dgm:resizeHandles/>
        </dgm:presLayoutVars>
      </dgm:prSet>
      <dgm:spPr/>
    </dgm:pt>
    <dgm:pt modelId="{EC25698C-141C-42B9-B922-FEF6773DB14D}" type="pres">
      <dgm:prSet presAssocID="{3F6342F9-FC17-4411-B285-D0AF12121461}" presName="Parent" presStyleLbl="node1" presStyleIdx="0" presStyleCnt="2" custScaleX="94953" custScaleY="54899">
        <dgm:presLayoutVars>
          <dgm:chMax val="4"/>
          <dgm:chPref val="3"/>
        </dgm:presLayoutVars>
      </dgm:prSet>
      <dgm:spPr>
        <a:prstGeom prst="roundRect">
          <a:avLst/>
        </a:prstGeom>
      </dgm:spPr>
    </dgm:pt>
    <dgm:pt modelId="{93DB6A0F-866F-4406-82A3-F27AC1734E84}" type="pres">
      <dgm:prSet presAssocID="{EAA4C646-D9F4-45F2-99D4-605A5868A769}" presName="Accent" presStyleLbl="node1" presStyleIdx="1" presStyleCnt="2"/>
      <dgm:spPr/>
    </dgm:pt>
    <dgm:pt modelId="{3A8186A4-35A2-4D9E-9EF4-B52221682165}" type="pres">
      <dgm:prSet presAssocID="{EAA4C646-D9F4-45F2-99D4-605A5868A769}" presName="Image1" presStyleLbl="fgImgPlace1" presStyleIdx="0" presStyleCnt="3" custScaleX="86247" custScaleY="79606"/>
      <dgm:spPr>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dgm:spPr>
      <dgm:extLst>
        <a:ext uri="{E40237B7-FDA0-4F09-8148-C483321AD2D9}">
          <dgm14:cNvPr xmlns:dgm14="http://schemas.microsoft.com/office/drawing/2010/diagram" id="0" name="" descr="Connections outline"/>
        </a:ext>
      </dgm:extLst>
    </dgm:pt>
    <dgm:pt modelId="{F3C49452-74CD-4A24-8C01-735075486DDB}" type="pres">
      <dgm:prSet presAssocID="{EAA4C646-D9F4-45F2-99D4-605A5868A769}" presName="Child1" presStyleLbl="revTx" presStyleIdx="0" presStyleCnt="3">
        <dgm:presLayoutVars>
          <dgm:chMax val="0"/>
          <dgm:chPref val="0"/>
          <dgm:bulletEnabled val="1"/>
        </dgm:presLayoutVars>
      </dgm:prSet>
      <dgm:spPr/>
    </dgm:pt>
    <dgm:pt modelId="{5950C269-CA38-43E7-B3AD-4981CB517922}" type="pres">
      <dgm:prSet presAssocID="{72AC065E-AF80-4487-B117-671AA547C562}" presName="Image2" presStyleCnt="0"/>
      <dgm:spPr/>
    </dgm:pt>
    <dgm:pt modelId="{50D42DF2-3611-460F-9ECC-8A5D89C1131E}" type="pres">
      <dgm:prSet presAssocID="{72AC065E-AF80-4487-B117-671AA547C562}" presName="Image" presStyleLbl="fgImgPlace1" presStyleIdx="1" presStyleCnt="3" custScaleX="86247" custScaleY="79606"/>
      <dgm:spPr>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dgm:spPr>
      <dgm:extLst>
        <a:ext uri="{E40237B7-FDA0-4F09-8148-C483321AD2D9}">
          <dgm14:cNvPr xmlns:dgm14="http://schemas.microsoft.com/office/drawing/2010/diagram" id="0" name="" descr="Schoolhouse outline"/>
        </a:ext>
      </dgm:extLst>
    </dgm:pt>
    <dgm:pt modelId="{8598E42C-B6F4-40E1-8D19-76FEEC4584DF}" type="pres">
      <dgm:prSet presAssocID="{72AC065E-AF80-4487-B117-671AA547C562}" presName="Child2" presStyleLbl="revTx" presStyleIdx="1" presStyleCnt="3">
        <dgm:presLayoutVars>
          <dgm:chMax val="0"/>
          <dgm:chPref val="0"/>
          <dgm:bulletEnabled val="1"/>
        </dgm:presLayoutVars>
      </dgm:prSet>
      <dgm:spPr/>
    </dgm:pt>
    <dgm:pt modelId="{29FFA8DA-69EA-41A6-8311-3ECB094E7CCB}" type="pres">
      <dgm:prSet presAssocID="{34E087E6-717D-408D-A746-B049C21C019C}" presName="Image3" presStyleCnt="0"/>
      <dgm:spPr/>
    </dgm:pt>
    <dgm:pt modelId="{65D3D82D-F6AF-497C-839D-4DF071E8D7C5}" type="pres">
      <dgm:prSet presAssocID="{34E087E6-717D-408D-A746-B049C21C019C}" presName="Image" presStyleLbl="fgImgPlace1" presStyleIdx="2" presStyleCnt="3" custScaleX="86247" custScaleY="79606"/>
      <dgm:spPr>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dgm:spPr>
      <dgm:extLst>
        <a:ext uri="{E40237B7-FDA0-4F09-8148-C483321AD2D9}">
          <dgm14:cNvPr xmlns:dgm14="http://schemas.microsoft.com/office/drawing/2010/diagram" id="0" name="" descr="Document outline"/>
        </a:ext>
      </dgm:extLst>
    </dgm:pt>
    <dgm:pt modelId="{7B2961C3-EE20-45CD-883B-C167BDAE5CB9}" type="pres">
      <dgm:prSet presAssocID="{34E087E6-717D-408D-A746-B049C21C019C}" presName="Child3" presStyleLbl="revTx" presStyleIdx="2" presStyleCnt="3">
        <dgm:presLayoutVars>
          <dgm:chMax val="0"/>
          <dgm:chPref val="0"/>
          <dgm:bulletEnabled val="1"/>
        </dgm:presLayoutVars>
      </dgm:prSet>
      <dgm:spPr/>
    </dgm:pt>
  </dgm:ptLst>
  <dgm:cxnLst>
    <dgm:cxn modelId="{C724B51A-4C5E-404E-B858-361BFB5D8E26}" srcId="{3F6342F9-FC17-4411-B285-D0AF12121461}" destId="{72AC065E-AF80-4487-B117-671AA547C562}" srcOrd="1" destOrd="0" parTransId="{07575E54-AB3B-44BA-A906-A2ACC09EA517}" sibTransId="{B5CB6B7D-4484-4AE3-BDDB-E31A3FE44E68}"/>
    <dgm:cxn modelId="{CE389F60-376C-40CF-9E72-EA95EFC270A3}" type="presOf" srcId="{72AC065E-AF80-4487-B117-671AA547C562}" destId="{8598E42C-B6F4-40E1-8D19-76FEEC4584DF}" srcOrd="0" destOrd="0" presId="urn:microsoft.com/office/officeart/2011/layout/RadialPictureList"/>
    <dgm:cxn modelId="{B172E269-25C5-4469-A986-507A5FFC73C8}" type="presOf" srcId="{EAA4C646-D9F4-45F2-99D4-605A5868A769}" destId="{F3C49452-74CD-4A24-8C01-735075486DDB}" srcOrd="0" destOrd="0" presId="urn:microsoft.com/office/officeart/2011/layout/RadialPictureList"/>
    <dgm:cxn modelId="{C4F5DC50-D843-45B4-9980-B4CEF5C9D3A6}" srcId="{92C5E595-FF6C-43AD-A181-812D7B513903}" destId="{3F6342F9-FC17-4411-B285-D0AF12121461}" srcOrd="0" destOrd="0" parTransId="{943A3772-F649-455D-ADBC-FDC062BD5606}" sibTransId="{7ECBC583-C903-40F9-8F60-DFE0417F20A2}"/>
    <dgm:cxn modelId="{FB1E9281-9AA0-4FDE-BC84-FFD1175DDC8F}" type="presOf" srcId="{92C5E595-FF6C-43AD-A181-812D7B513903}" destId="{862A7727-21CE-4C9E-8397-6E8A27C241BE}" srcOrd="0" destOrd="0" presId="urn:microsoft.com/office/officeart/2011/layout/RadialPictureList"/>
    <dgm:cxn modelId="{7ADD82A0-DED9-4DE1-8EA9-890CBFE959E5}" srcId="{3F6342F9-FC17-4411-B285-D0AF12121461}" destId="{EAA4C646-D9F4-45F2-99D4-605A5868A769}" srcOrd="0" destOrd="0" parTransId="{AE5602D3-9C61-4F43-BA82-074C3BBA5710}" sibTransId="{E1ED9A6B-4A45-4992-A10E-55763C11E4EB}"/>
    <dgm:cxn modelId="{FF9375E5-48AC-45F5-9E6D-82B28C1D4037}" type="presOf" srcId="{34E087E6-717D-408D-A746-B049C21C019C}" destId="{7B2961C3-EE20-45CD-883B-C167BDAE5CB9}" srcOrd="0" destOrd="0" presId="urn:microsoft.com/office/officeart/2011/layout/RadialPictureList"/>
    <dgm:cxn modelId="{72993EF7-8FD5-401D-B46C-E8DFE6B11A44}" srcId="{3F6342F9-FC17-4411-B285-D0AF12121461}" destId="{34E087E6-717D-408D-A746-B049C21C019C}" srcOrd="2" destOrd="0" parTransId="{117A34DA-1AE6-431B-9BFE-88C778A866C3}" sibTransId="{DB2A2EEA-8F19-434C-84C2-D937BCD746AC}"/>
    <dgm:cxn modelId="{6FDFADF9-16B8-4BD0-96C1-2736ED065B5E}" type="presOf" srcId="{3F6342F9-FC17-4411-B285-D0AF12121461}" destId="{EC25698C-141C-42B9-B922-FEF6773DB14D}" srcOrd="0" destOrd="0" presId="urn:microsoft.com/office/officeart/2011/layout/RadialPictureList"/>
    <dgm:cxn modelId="{D661BA90-68EB-439D-8B4A-DEA80E141FE6}" type="presParOf" srcId="{862A7727-21CE-4C9E-8397-6E8A27C241BE}" destId="{EC25698C-141C-42B9-B922-FEF6773DB14D}" srcOrd="0" destOrd="0" presId="urn:microsoft.com/office/officeart/2011/layout/RadialPictureList"/>
    <dgm:cxn modelId="{AA53E55E-B1CC-446A-9766-461A55AC407F}" type="presParOf" srcId="{862A7727-21CE-4C9E-8397-6E8A27C241BE}" destId="{93DB6A0F-866F-4406-82A3-F27AC1734E84}" srcOrd="1" destOrd="0" presId="urn:microsoft.com/office/officeart/2011/layout/RadialPictureList"/>
    <dgm:cxn modelId="{D9864218-8D08-4E9D-80F5-542AD645A0AF}" type="presParOf" srcId="{862A7727-21CE-4C9E-8397-6E8A27C241BE}" destId="{3A8186A4-35A2-4D9E-9EF4-B52221682165}" srcOrd="2" destOrd="0" presId="urn:microsoft.com/office/officeart/2011/layout/RadialPictureList"/>
    <dgm:cxn modelId="{63776239-48C2-46D7-BFDF-13A9464F73BF}" type="presParOf" srcId="{862A7727-21CE-4C9E-8397-6E8A27C241BE}" destId="{F3C49452-74CD-4A24-8C01-735075486DDB}" srcOrd="3" destOrd="0" presId="urn:microsoft.com/office/officeart/2011/layout/RadialPictureList"/>
    <dgm:cxn modelId="{C3883F87-348A-4B16-BDE1-BA939C278F40}" type="presParOf" srcId="{862A7727-21CE-4C9E-8397-6E8A27C241BE}" destId="{5950C269-CA38-43E7-B3AD-4981CB517922}" srcOrd="4" destOrd="0" presId="urn:microsoft.com/office/officeart/2011/layout/RadialPictureList"/>
    <dgm:cxn modelId="{6825B2D1-E473-4142-87A0-D99197FEA24E}" type="presParOf" srcId="{5950C269-CA38-43E7-B3AD-4981CB517922}" destId="{50D42DF2-3611-460F-9ECC-8A5D89C1131E}" srcOrd="0" destOrd="0" presId="urn:microsoft.com/office/officeart/2011/layout/RadialPictureList"/>
    <dgm:cxn modelId="{3C93CD9D-5A3A-423B-A87C-9E81ED409533}" type="presParOf" srcId="{862A7727-21CE-4C9E-8397-6E8A27C241BE}" destId="{8598E42C-B6F4-40E1-8D19-76FEEC4584DF}" srcOrd="5" destOrd="0" presId="urn:microsoft.com/office/officeart/2011/layout/RadialPictureList"/>
    <dgm:cxn modelId="{74085591-68B3-4C37-90FE-77AA0C3016CD}" type="presParOf" srcId="{862A7727-21CE-4C9E-8397-6E8A27C241BE}" destId="{29FFA8DA-69EA-41A6-8311-3ECB094E7CCB}" srcOrd="6" destOrd="0" presId="urn:microsoft.com/office/officeart/2011/layout/RadialPictureList"/>
    <dgm:cxn modelId="{6C59BCBB-C7EE-4520-AC4B-0BDDC92CE6E7}" type="presParOf" srcId="{29FFA8DA-69EA-41A6-8311-3ECB094E7CCB}" destId="{65D3D82D-F6AF-497C-839D-4DF071E8D7C5}" srcOrd="0" destOrd="0" presId="urn:microsoft.com/office/officeart/2011/layout/RadialPictureList"/>
    <dgm:cxn modelId="{DBCDB837-526D-4D58-9263-7E776A17073B}" type="presParOf" srcId="{862A7727-21CE-4C9E-8397-6E8A27C241BE}" destId="{7B2961C3-EE20-45CD-883B-C167BDAE5CB9}"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C43981-892C-4733-83AF-83FAD389D19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ABBE60B-9C58-4403-BFEF-132925537A40}">
      <dgm:prSet phldrT="[Text]" custT="1"/>
      <dgm:spPr/>
      <dgm:t>
        <a:bodyPr/>
        <a:lstStyle/>
        <a:p>
          <a:pPr algn="l">
            <a:buNone/>
          </a:pPr>
          <a:r>
            <a:rPr lang="en-US" sz="1300" b="1" kern="1200" dirty="0">
              <a:solidFill>
                <a:srgbClr val="FFFFFF"/>
              </a:solidFill>
              <a:latin typeface="Arial"/>
              <a:ea typeface="+mn-ea"/>
              <a:cs typeface="+mn-cs"/>
            </a:rPr>
            <a:t>Aim 1:</a:t>
          </a:r>
          <a:r>
            <a:rPr lang="en-US" sz="1300" b="0" kern="1200" dirty="0">
              <a:solidFill>
                <a:srgbClr val="FFFFFF"/>
              </a:solidFill>
              <a:latin typeface="Arial"/>
              <a:ea typeface="+mn-ea"/>
              <a:cs typeface="+mn-cs"/>
            </a:rPr>
            <a:t> Investigate and advance the science on multi-level etiology in cancer risk and progression, taking a cell-to-society perspective. </a:t>
          </a:r>
        </a:p>
      </dgm:t>
    </dgm:pt>
    <dgm:pt modelId="{6BE54515-2723-4353-85B9-C5DDC2289B18}" type="parTrans" cxnId="{956FBA16-6499-44A7-B8A2-F6CAB7D37FFE}">
      <dgm:prSet/>
      <dgm:spPr/>
      <dgm:t>
        <a:bodyPr/>
        <a:lstStyle/>
        <a:p>
          <a:endParaRPr lang="en-US"/>
        </a:p>
      </dgm:t>
    </dgm:pt>
    <dgm:pt modelId="{368B01DF-22E7-4100-B6AA-3A358B7D66DB}" type="sibTrans" cxnId="{956FBA16-6499-44A7-B8A2-F6CAB7D37FFE}">
      <dgm:prSet/>
      <dgm:spPr/>
      <dgm:t>
        <a:bodyPr/>
        <a:lstStyle/>
        <a:p>
          <a:endParaRPr lang="en-US"/>
        </a:p>
      </dgm:t>
    </dgm:pt>
    <dgm:pt modelId="{49077E21-3244-4A74-9D5F-2544564E8394}">
      <dgm:prSet phldrT="[Text]"/>
      <dgm:spPr/>
      <dgm:t>
        <a:bodyPr/>
        <a:lstStyle/>
        <a:p>
          <a:pPr algn="l">
            <a:buNone/>
          </a:pPr>
          <a:r>
            <a:rPr lang="en-US" b="1" dirty="0"/>
            <a:t>Aim 2:</a:t>
          </a:r>
          <a:r>
            <a:rPr lang="en-US" b="0" dirty="0"/>
            <a:t> Develop novel interventions and implement research advances in diverse populations to reduce cancer risk and cancer disparities.</a:t>
          </a:r>
        </a:p>
      </dgm:t>
    </dgm:pt>
    <dgm:pt modelId="{53CF3D8F-8157-49E3-ABFA-0F5F1F77BB13}" type="parTrans" cxnId="{5DB1CD5C-B13A-4053-B445-3DC139AC0B44}">
      <dgm:prSet/>
      <dgm:spPr/>
      <dgm:t>
        <a:bodyPr/>
        <a:lstStyle/>
        <a:p>
          <a:endParaRPr lang="en-US"/>
        </a:p>
      </dgm:t>
    </dgm:pt>
    <dgm:pt modelId="{DE4B0645-9C94-4BAF-B78B-45E70776C50D}" type="sibTrans" cxnId="{5DB1CD5C-B13A-4053-B445-3DC139AC0B44}">
      <dgm:prSet/>
      <dgm:spPr/>
      <dgm:t>
        <a:bodyPr/>
        <a:lstStyle/>
        <a:p>
          <a:endParaRPr lang="en-US"/>
        </a:p>
      </dgm:t>
    </dgm:pt>
    <dgm:pt modelId="{682F1ECA-38D1-4EFE-A0A7-38CD86BBAAC4}">
      <dgm:prSet custT="1"/>
      <dgm:spPr/>
      <dgm:t>
        <a:bodyPr/>
        <a:lstStyle/>
        <a:p>
          <a:pPr algn="l"/>
          <a:r>
            <a:rPr lang="en-US" sz="1300" b="1" kern="1200" dirty="0">
              <a:solidFill>
                <a:srgbClr val="FFFFFF"/>
              </a:solidFill>
              <a:latin typeface="Arial"/>
              <a:ea typeface="+mn-ea"/>
              <a:cs typeface="+mn-cs"/>
            </a:rPr>
            <a:t>Aim 3:</a:t>
          </a:r>
          <a:r>
            <a:rPr lang="en-US" sz="1300" b="0" kern="1200" dirty="0">
              <a:solidFill>
                <a:srgbClr val="FFFFFF"/>
              </a:solidFill>
              <a:latin typeface="Arial"/>
              <a:ea typeface="+mn-ea"/>
              <a:cs typeface="+mn-cs"/>
            </a:rPr>
            <a:t> Develop and implement novel interventions for cancer patients and cancer survivors to optimize outcomes and achieve health equity.</a:t>
          </a:r>
        </a:p>
      </dgm:t>
    </dgm:pt>
    <dgm:pt modelId="{F979529B-133C-43AA-B0AB-2E9F0C52DBD2}" type="parTrans" cxnId="{02A14718-26D3-4B3F-B2CA-A70957231B63}">
      <dgm:prSet/>
      <dgm:spPr/>
      <dgm:t>
        <a:bodyPr/>
        <a:lstStyle/>
        <a:p>
          <a:endParaRPr lang="en-US"/>
        </a:p>
      </dgm:t>
    </dgm:pt>
    <dgm:pt modelId="{D6CF6AE8-C523-4899-B258-DD50739DB6D3}" type="sibTrans" cxnId="{02A14718-26D3-4B3F-B2CA-A70957231B63}">
      <dgm:prSet/>
      <dgm:spPr/>
      <dgm:t>
        <a:bodyPr/>
        <a:lstStyle/>
        <a:p>
          <a:endParaRPr lang="en-US"/>
        </a:p>
      </dgm:t>
    </dgm:pt>
    <dgm:pt modelId="{C186CD6D-2959-4A20-AE48-576D0BA115A2}" type="pres">
      <dgm:prSet presAssocID="{2FC43981-892C-4733-83AF-83FAD389D19C}" presName="linearFlow" presStyleCnt="0">
        <dgm:presLayoutVars>
          <dgm:dir/>
          <dgm:resizeHandles val="exact"/>
        </dgm:presLayoutVars>
      </dgm:prSet>
      <dgm:spPr/>
    </dgm:pt>
    <dgm:pt modelId="{B2F7A77B-031B-44A7-99B8-9A5EDE41272C}" type="pres">
      <dgm:prSet presAssocID="{1ABBE60B-9C58-4403-BFEF-132925537A40}" presName="composite" presStyleCnt="0"/>
      <dgm:spPr/>
    </dgm:pt>
    <dgm:pt modelId="{9F8ED8D9-ED60-4208-9A92-A2C98EDF0F1E}" type="pres">
      <dgm:prSet presAssocID="{1ABBE60B-9C58-4403-BFEF-132925537A40}" presName="imgShp" presStyleLbl="fgImgPlace1" presStyleIdx="0" presStyleCnt="3" custLinFactNeighborX="428" custLinFactNeighborY="-19"/>
      <dgm:spPr>
        <a:solidFill>
          <a:schemeClr val="accent6">
            <a:lumMod val="60000"/>
            <a:lumOff val="40000"/>
          </a:schemeClr>
        </a:solidFill>
      </dgm:spPr>
    </dgm:pt>
    <dgm:pt modelId="{73FB7074-FF1A-4864-A84F-BA230E376611}" type="pres">
      <dgm:prSet presAssocID="{1ABBE60B-9C58-4403-BFEF-132925537A40}" presName="txShp" presStyleLbl="node1" presStyleIdx="0" presStyleCnt="3">
        <dgm:presLayoutVars>
          <dgm:bulletEnabled val="1"/>
        </dgm:presLayoutVars>
      </dgm:prSet>
      <dgm:spPr/>
    </dgm:pt>
    <dgm:pt modelId="{546C404F-C278-4B45-B7EF-908CA41F48D2}" type="pres">
      <dgm:prSet presAssocID="{368B01DF-22E7-4100-B6AA-3A358B7D66DB}" presName="spacing" presStyleCnt="0"/>
      <dgm:spPr/>
    </dgm:pt>
    <dgm:pt modelId="{B774D65E-A286-4F8C-9301-9A5BE8D9F569}" type="pres">
      <dgm:prSet presAssocID="{49077E21-3244-4A74-9D5F-2544564E8394}" presName="composite" presStyleCnt="0"/>
      <dgm:spPr/>
    </dgm:pt>
    <dgm:pt modelId="{111F28A7-69D0-47BA-8741-8C5406A4BCE5}" type="pres">
      <dgm:prSet presAssocID="{49077E21-3244-4A74-9D5F-2544564E8394}" presName="imgShp" presStyleLbl="fgImgPlace1" presStyleIdx="1" presStyleCnt="3" custLinFactNeighborX="1513" custLinFactNeighborY="68"/>
      <dgm:spPr>
        <a:solidFill>
          <a:schemeClr val="accent6">
            <a:lumMod val="60000"/>
            <a:lumOff val="40000"/>
          </a:schemeClr>
        </a:solidFill>
      </dgm:spPr>
    </dgm:pt>
    <dgm:pt modelId="{56B78C86-8ABB-4330-93F4-CDF807226132}" type="pres">
      <dgm:prSet presAssocID="{49077E21-3244-4A74-9D5F-2544564E8394}" presName="txShp" presStyleLbl="node1" presStyleIdx="1" presStyleCnt="3">
        <dgm:presLayoutVars>
          <dgm:bulletEnabled val="1"/>
        </dgm:presLayoutVars>
      </dgm:prSet>
      <dgm:spPr/>
    </dgm:pt>
    <dgm:pt modelId="{1BFCF860-C6A5-4B35-9B60-B7451DE97620}" type="pres">
      <dgm:prSet presAssocID="{DE4B0645-9C94-4BAF-B78B-45E70776C50D}" presName="spacing" presStyleCnt="0"/>
      <dgm:spPr/>
    </dgm:pt>
    <dgm:pt modelId="{56E43E76-70E3-4ADD-84A8-467E6E43A41D}" type="pres">
      <dgm:prSet presAssocID="{682F1ECA-38D1-4EFE-A0A7-38CD86BBAAC4}" presName="composite" presStyleCnt="0"/>
      <dgm:spPr/>
    </dgm:pt>
    <dgm:pt modelId="{332AEA9D-4274-48D5-8537-8010244B5D1F}" type="pres">
      <dgm:prSet presAssocID="{682F1ECA-38D1-4EFE-A0A7-38CD86BBAAC4}" presName="imgShp" presStyleLbl="fgImgPlace1" presStyleIdx="2" presStyleCnt="3"/>
      <dgm:spPr>
        <a:solidFill>
          <a:schemeClr val="accent6">
            <a:lumMod val="60000"/>
            <a:lumOff val="40000"/>
          </a:schemeClr>
        </a:solidFill>
      </dgm:spPr>
    </dgm:pt>
    <dgm:pt modelId="{31AAB320-F5E1-4DD0-8DCC-0090F136784E}" type="pres">
      <dgm:prSet presAssocID="{682F1ECA-38D1-4EFE-A0A7-38CD86BBAAC4}" presName="txShp" presStyleLbl="node1" presStyleIdx="2" presStyleCnt="3">
        <dgm:presLayoutVars>
          <dgm:bulletEnabled val="1"/>
        </dgm:presLayoutVars>
      </dgm:prSet>
      <dgm:spPr/>
    </dgm:pt>
  </dgm:ptLst>
  <dgm:cxnLst>
    <dgm:cxn modelId="{956FBA16-6499-44A7-B8A2-F6CAB7D37FFE}" srcId="{2FC43981-892C-4733-83AF-83FAD389D19C}" destId="{1ABBE60B-9C58-4403-BFEF-132925537A40}" srcOrd="0" destOrd="0" parTransId="{6BE54515-2723-4353-85B9-C5DDC2289B18}" sibTransId="{368B01DF-22E7-4100-B6AA-3A358B7D66DB}"/>
    <dgm:cxn modelId="{02A14718-26D3-4B3F-B2CA-A70957231B63}" srcId="{2FC43981-892C-4733-83AF-83FAD389D19C}" destId="{682F1ECA-38D1-4EFE-A0A7-38CD86BBAAC4}" srcOrd="2" destOrd="0" parTransId="{F979529B-133C-43AA-B0AB-2E9F0C52DBD2}" sibTransId="{D6CF6AE8-C523-4899-B258-DD50739DB6D3}"/>
    <dgm:cxn modelId="{E0212429-EE59-4D60-8F19-BE7D5026C853}" type="presOf" srcId="{1ABBE60B-9C58-4403-BFEF-132925537A40}" destId="{73FB7074-FF1A-4864-A84F-BA230E376611}" srcOrd="0" destOrd="0" presId="urn:microsoft.com/office/officeart/2005/8/layout/vList3"/>
    <dgm:cxn modelId="{5DB1CD5C-B13A-4053-B445-3DC139AC0B44}" srcId="{2FC43981-892C-4733-83AF-83FAD389D19C}" destId="{49077E21-3244-4A74-9D5F-2544564E8394}" srcOrd="1" destOrd="0" parTransId="{53CF3D8F-8157-49E3-ABFA-0F5F1F77BB13}" sibTransId="{DE4B0645-9C94-4BAF-B78B-45E70776C50D}"/>
    <dgm:cxn modelId="{E25C1C56-150A-4D5F-B808-D6C6C10A428F}" type="presOf" srcId="{49077E21-3244-4A74-9D5F-2544564E8394}" destId="{56B78C86-8ABB-4330-93F4-CDF807226132}" srcOrd="0" destOrd="0" presId="urn:microsoft.com/office/officeart/2005/8/layout/vList3"/>
    <dgm:cxn modelId="{16D8FCC5-C5AB-4DE9-B6A4-3C25830851BB}" type="presOf" srcId="{2FC43981-892C-4733-83AF-83FAD389D19C}" destId="{C186CD6D-2959-4A20-AE48-576D0BA115A2}" srcOrd="0" destOrd="0" presId="urn:microsoft.com/office/officeart/2005/8/layout/vList3"/>
    <dgm:cxn modelId="{BC62C0D6-0CBB-4331-901B-89B45274BC28}" type="presOf" srcId="{682F1ECA-38D1-4EFE-A0A7-38CD86BBAAC4}" destId="{31AAB320-F5E1-4DD0-8DCC-0090F136784E}" srcOrd="0" destOrd="0" presId="urn:microsoft.com/office/officeart/2005/8/layout/vList3"/>
    <dgm:cxn modelId="{53F6C334-0326-425C-849E-DFE3CFE73FBB}" type="presParOf" srcId="{C186CD6D-2959-4A20-AE48-576D0BA115A2}" destId="{B2F7A77B-031B-44A7-99B8-9A5EDE41272C}" srcOrd="0" destOrd="0" presId="urn:microsoft.com/office/officeart/2005/8/layout/vList3"/>
    <dgm:cxn modelId="{3BA92D06-00CF-4428-B876-A595F13A4995}" type="presParOf" srcId="{B2F7A77B-031B-44A7-99B8-9A5EDE41272C}" destId="{9F8ED8D9-ED60-4208-9A92-A2C98EDF0F1E}" srcOrd="0" destOrd="0" presId="urn:microsoft.com/office/officeart/2005/8/layout/vList3"/>
    <dgm:cxn modelId="{D879F49D-631E-482C-9941-800C25C90F0B}" type="presParOf" srcId="{B2F7A77B-031B-44A7-99B8-9A5EDE41272C}" destId="{73FB7074-FF1A-4864-A84F-BA230E376611}" srcOrd="1" destOrd="0" presId="urn:microsoft.com/office/officeart/2005/8/layout/vList3"/>
    <dgm:cxn modelId="{A16853B6-EFBC-4E73-A98E-F6B7C34BC73A}" type="presParOf" srcId="{C186CD6D-2959-4A20-AE48-576D0BA115A2}" destId="{546C404F-C278-4B45-B7EF-908CA41F48D2}" srcOrd="1" destOrd="0" presId="urn:microsoft.com/office/officeart/2005/8/layout/vList3"/>
    <dgm:cxn modelId="{0AFE3923-5A8B-47C7-A9D7-14A23066C009}" type="presParOf" srcId="{C186CD6D-2959-4A20-AE48-576D0BA115A2}" destId="{B774D65E-A286-4F8C-9301-9A5BE8D9F569}" srcOrd="2" destOrd="0" presId="urn:microsoft.com/office/officeart/2005/8/layout/vList3"/>
    <dgm:cxn modelId="{A31A42E0-F21E-44F6-9E98-99F722621BAB}" type="presParOf" srcId="{B774D65E-A286-4F8C-9301-9A5BE8D9F569}" destId="{111F28A7-69D0-47BA-8741-8C5406A4BCE5}" srcOrd="0" destOrd="0" presId="urn:microsoft.com/office/officeart/2005/8/layout/vList3"/>
    <dgm:cxn modelId="{C3728D2C-F23A-48C7-8958-CE5A990CFC83}" type="presParOf" srcId="{B774D65E-A286-4F8C-9301-9A5BE8D9F569}" destId="{56B78C86-8ABB-4330-93F4-CDF807226132}" srcOrd="1" destOrd="0" presId="urn:microsoft.com/office/officeart/2005/8/layout/vList3"/>
    <dgm:cxn modelId="{A7C29A83-B952-41A1-9676-324CDB5E1D6F}" type="presParOf" srcId="{C186CD6D-2959-4A20-AE48-576D0BA115A2}" destId="{1BFCF860-C6A5-4B35-9B60-B7451DE97620}" srcOrd="3" destOrd="0" presId="urn:microsoft.com/office/officeart/2005/8/layout/vList3"/>
    <dgm:cxn modelId="{581E99F5-D177-413D-B38F-494EAEB7E254}" type="presParOf" srcId="{C186CD6D-2959-4A20-AE48-576D0BA115A2}" destId="{56E43E76-70E3-4ADD-84A8-467E6E43A41D}" srcOrd="4" destOrd="0" presId="urn:microsoft.com/office/officeart/2005/8/layout/vList3"/>
    <dgm:cxn modelId="{A15D7E75-ED69-40C0-8E45-59BCEF4A1DF8}" type="presParOf" srcId="{56E43E76-70E3-4ADD-84A8-467E6E43A41D}" destId="{332AEA9D-4274-48D5-8537-8010244B5D1F}" srcOrd="0" destOrd="0" presId="urn:microsoft.com/office/officeart/2005/8/layout/vList3"/>
    <dgm:cxn modelId="{457C4609-3B74-4141-B949-E1FEBFEAFEC5}" type="presParOf" srcId="{56E43E76-70E3-4ADD-84A8-467E6E43A41D}" destId="{31AAB320-F5E1-4DD0-8DCC-0090F136784E}"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136640-B507-45EE-8345-15FFF2DE6E2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C8C11A3-7990-424D-9880-0DE3323C9AA1}">
      <dgm:prSet/>
      <dgm:spPr/>
      <dgm:t>
        <a:bodyPr/>
        <a:lstStyle/>
        <a:p>
          <a:r>
            <a:rPr lang="en-US"/>
            <a:t>Award Number</a:t>
          </a:r>
        </a:p>
      </dgm:t>
    </dgm:pt>
    <dgm:pt modelId="{DBFCC2C4-2883-4E67-866A-2AA38C0A6B68}" type="parTrans" cxnId="{60B277AC-63A6-472C-B37F-B20BF64ACD44}">
      <dgm:prSet/>
      <dgm:spPr/>
      <dgm:t>
        <a:bodyPr/>
        <a:lstStyle/>
        <a:p>
          <a:endParaRPr lang="en-US"/>
        </a:p>
      </dgm:t>
    </dgm:pt>
    <dgm:pt modelId="{44D6460F-B971-48B4-8185-AFA1BEAAC013}" type="sibTrans" cxnId="{60B277AC-63A6-472C-B37F-B20BF64ACD44}">
      <dgm:prSet/>
      <dgm:spPr/>
      <dgm:t>
        <a:bodyPr/>
        <a:lstStyle/>
        <a:p>
          <a:endParaRPr lang="en-US"/>
        </a:p>
      </dgm:t>
    </dgm:pt>
    <dgm:pt modelId="{A95956F9-4B2E-40DA-8D5C-CE55B7726D37}">
      <dgm:prSet/>
      <dgm:spPr/>
      <dgm:t>
        <a:bodyPr/>
        <a:lstStyle/>
        <a:p>
          <a:r>
            <a:rPr lang="en-US"/>
            <a:t>Institutional ID</a:t>
          </a:r>
        </a:p>
      </dgm:t>
    </dgm:pt>
    <dgm:pt modelId="{CFABDDC3-9FBE-414E-964E-269F7839B0D9}" type="parTrans" cxnId="{70D37F05-8BAC-4E42-BF08-C80849CDAF61}">
      <dgm:prSet/>
      <dgm:spPr/>
      <dgm:t>
        <a:bodyPr/>
        <a:lstStyle/>
        <a:p>
          <a:endParaRPr lang="en-US"/>
        </a:p>
      </dgm:t>
    </dgm:pt>
    <dgm:pt modelId="{919D6816-3C05-4D32-A2F4-69612C315355}" type="sibTrans" cxnId="{70D37F05-8BAC-4E42-BF08-C80849CDAF61}">
      <dgm:prSet/>
      <dgm:spPr/>
      <dgm:t>
        <a:bodyPr/>
        <a:lstStyle/>
        <a:p>
          <a:endParaRPr lang="en-US"/>
        </a:p>
      </dgm:t>
    </dgm:pt>
    <dgm:pt modelId="{4985D2CA-D48B-4639-80AD-17653E50FBB8}">
      <dgm:prSet/>
      <dgm:spPr/>
      <dgm:t>
        <a:bodyPr/>
        <a:lstStyle/>
        <a:p>
          <a:r>
            <a:rPr lang="en-US"/>
            <a:t>Sponsor</a:t>
          </a:r>
        </a:p>
      </dgm:t>
    </dgm:pt>
    <dgm:pt modelId="{413DFDDD-5B31-4099-A7D8-31DF85EADAD3}" type="parTrans" cxnId="{4CE32D22-BEE1-4C80-8061-4E0277370A89}">
      <dgm:prSet/>
      <dgm:spPr/>
      <dgm:t>
        <a:bodyPr/>
        <a:lstStyle/>
        <a:p>
          <a:endParaRPr lang="en-US"/>
        </a:p>
      </dgm:t>
    </dgm:pt>
    <dgm:pt modelId="{89AEDA77-907F-41A3-884C-DF94E9706BCE}" type="sibTrans" cxnId="{4CE32D22-BEE1-4C80-8061-4E0277370A89}">
      <dgm:prSet/>
      <dgm:spPr/>
      <dgm:t>
        <a:bodyPr/>
        <a:lstStyle/>
        <a:p>
          <a:endParaRPr lang="en-US"/>
        </a:p>
      </dgm:t>
    </dgm:pt>
    <dgm:pt modelId="{FB4E0E00-713D-48D0-85C8-4DE492C0D9D8}">
      <dgm:prSet/>
      <dgm:spPr/>
      <dgm:t>
        <a:bodyPr/>
        <a:lstStyle/>
        <a:p>
          <a:r>
            <a:rPr lang="en-US"/>
            <a:t>Sponsor Award Reference Number</a:t>
          </a:r>
        </a:p>
      </dgm:t>
    </dgm:pt>
    <dgm:pt modelId="{266BD220-6A90-47BB-9E75-F3550B94C2B2}" type="parTrans" cxnId="{900BEBC1-0342-4A87-9691-C43615BDB3D0}">
      <dgm:prSet/>
      <dgm:spPr/>
      <dgm:t>
        <a:bodyPr/>
        <a:lstStyle/>
        <a:p>
          <a:endParaRPr lang="en-US"/>
        </a:p>
      </dgm:t>
    </dgm:pt>
    <dgm:pt modelId="{0CE6924F-D378-4722-B65C-840203550741}" type="sibTrans" cxnId="{900BEBC1-0342-4A87-9691-C43615BDB3D0}">
      <dgm:prSet/>
      <dgm:spPr/>
      <dgm:t>
        <a:bodyPr/>
        <a:lstStyle/>
        <a:p>
          <a:endParaRPr lang="en-US"/>
        </a:p>
      </dgm:t>
    </dgm:pt>
    <dgm:pt modelId="{23A3D5D1-4679-4384-ACF1-21518127AD60}">
      <dgm:prSet/>
      <dgm:spPr/>
      <dgm:t>
        <a:bodyPr/>
        <a:lstStyle/>
        <a:p>
          <a:r>
            <a:rPr lang="en-US"/>
            <a:t>Prime Sponsor</a:t>
          </a:r>
        </a:p>
      </dgm:t>
    </dgm:pt>
    <dgm:pt modelId="{AD0A8F2C-92C8-4B30-B28B-3B8CEA493356}" type="parTrans" cxnId="{3C8E0D1B-D8E5-4B32-B3DE-E849D858DB39}">
      <dgm:prSet/>
      <dgm:spPr/>
      <dgm:t>
        <a:bodyPr/>
        <a:lstStyle/>
        <a:p>
          <a:endParaRPr lang="en-US"/>
        </a:p>
      </dgm:t>
    </dgm:pt>
    <dgm:pt modelId="{FED79FD7-B41D-4CAE-B8B5-584ED920B80D}" type="sibTrans" cxnId="{3C8E0D1B-D8E5-4B32-B3DE-E849D858DB39}">
      <dgm:prSet/>
      <dgm:spPr/>
      <dgm:t>
        <a:bodyPr/>
        <a:lstStyle/>
        <a:p>
          <a:endParaRPr lang="en-US"/>
        </a:p>
      </dgm:t>
    </dgm:pt>
    <dgm:pt modelId="{149E48EC-F17B-453B-8ACE-AE8AD090B607}">
      <dgm:prSet/>
      <dgm:spPr/>
      <dgm:t>
        <a:bodyPr/>
        <a:lstStyle/>
        <a:p>
          <a:r>
            <a:rPr lang="en-US"/>
            <a:t>Federal Award Id Number (FAIN)</a:t>
          </a:r>
        </a:p>
      </dgm:t>
    </dgm:pt>
    <dgm:pt modelId="{ADD8D4D1-3F36-4D4E-8010-38D4698576B8}" type="parTrans" cxnId="{369BB584-6301-44B7-9C07-877C6058FD1F}">
      <dgm:prSet/>
      <dgm:spPr/>
      <dgm:t>
        <a:bodyPr/>
        <a:lstStyle/>
        <a:p>
          <a:endParaRPr lang="en-US"/>
        </a:p>
      </dgm:t>
    </dgm:pt>
    <dgm:pt modelId="{FC9A1291-3A19-4673-B86E-D28E5FAF05D5}" type="sibTrans" cxnId="{369BB584-6301-44B7-9C07-877C6058FD1F}">
      <dgm:prSet/>
      <dgm:spPr/>
      <dgm:t>
        <a:bodyPr/>
        <a:lstStyle/>
        <a:p>
          <a:endParaRPr lang="en-US"/>
        </a:p>
      </dgm:t>
    </dgm:pt>
    <dgm:pt modelId="{3EAA43C4-8B31-458C-8251-4BAE4D429354}">
      <dgm:prSet/>
      <dgm:spPr/>
      <dgm:t>
        <a:bodyPr/>
        <a:lstStyle/>
        <a:p>
          <a:r>
            <a:rPr lang="en-US"/>
            <a:t>Assistance Listing Number (ALN)</a:t>
          </a:r>
        </a:p>
      </dgm:t>
    </dgm:pt>
    <dgm:pt modelId="{6A1A6C8E-F0B3-4800-A41C-DFDB9D31012A}" type="parTrans" cxnId="{678C8B6A-4F1D-404B-A2A5-320F509235A6}">
      <dgm:prSet/>
      <dgm:spPr/>
      <dgm:t>
        <a:bodyPr/>
        <a:lstStyle/>
        <a:p>
          <a:endParaRPr lang="en-US"/>
        </a:p>
      </dgm:t>
    </dgm:pt>
    <dgm:pt modelId="{D51A9003-523A-48E4-8867-3477CD8B7243}" type="sibTrans" cxnId="{678C8B6A-4F1D-404B-A2A5-320F509235A6}">
      <dgm:prSet/>
      <dgm:spPr/>
      <dgm:t>
        <a:bodyPr/>
        <a:lstStyle/>
        <a:p>
          <a:endParaRPr lang="en-US"/>
        </a:p>
      </dgm:t>
    </dgm:pt>
    <dgm:pt modelId="{4BCAF7B1-59F1-4635-A2B0-0390EF05FF48}">
      <dgm:prSet/>
      <dgm:spPr/>
      <dgm:t>
        <a:bodyPr/>
        <a:lstStyle/>
        <a:p>
          <a:r>
            <a:rPr lang="en-US"/>
            <a:t>Award Lifecycle Status</a:t>
          </a:r>
        </a:p>
      </dgm:t>
    </dgm:pt>
    <dgm:pt modelId="{9C514DC3-377A-482B-90FC-2D67723FBD74}" type="parTrans" cxnId="{40E489C9-0617-418F-9BB0-2A99E4E5812F}">
      <dgm:prSet/>
      <dgm:spPr/>
      <dgm:t>
        <a:bodyPr/>
        <a:lstStyle/>
        <a:p>
          <a:endParaRPr lang="en-US"/>
        </a:p>
      </dgm:t>
    </dgm:pt>
    <dgm:pt modelId="{922BF9FB-82E7-4934-B897-5E7E1C90CE23}" type="sibTrans" cxnId="{40E489C9-0617-418F-9BB0-2A99E4E5812F}">
      <dgm:prSet/>
      <dgm:spPr/>
      <dgm:t>
        <a:bodyPr/>
        <a:lstStyle/>
        <a:p>
          <a:endParaRPr lang="en-US"/>
        </a:p>
      </dgm:t>
    </dgm:pt>
    <dgm:pt modelId="{93AE1C6C-7BC4-4238-A9AC-AC938D2067B6}">
      <dgm:prSet/>
      <dgm:spPr/>
      <dgm:t>
        <a:bodyPr/>
        <a:lstStyle/>
        <a:p>
          <a:r>
            <a:rPr lang="en-US"/>
            <a:t>Authorized Amount</a:t>
          </a:r>
        </a:p>
      </dgm:t>
    </dgm:pt>
    <dgm:pt modelId="{2B7EB086-D117-4C6A-88E6-BE584B1179D2}" type="parTrans" cxnId="{FC141B87-87AE-4543-A132-9893BF7B891D}">
      <dgm:prSet/>
      <dgm:spPr/>
      <dgm:t>
        <a:bodyPr/>
        <a:lstStyle/>
        <a:p>
          <a:endParaRPr lang="en-US"/>
        </a:p>
      </dgm:t>
    </dgm:pt>
    <dgm:pt modelId="{91E1B9F8-5A21-4938-8733-0013607E1CBA}" type="sibTrans" cxnId="{FC141B87-87AE-4543-A132-9893BF7B891D}">
      <dgm:prSet/>
      <dgm:spPr/>
      <dgm:t>
        <a:bodyPr/>
        <a:lstStyle/>
        <a:p>
          <a:endParaRPr lang="en-US"/>
        </a:p>
      </dgm:t>
    </dgm:pt>
    <dgm:pt modelId="{A18E8305-F778-401F-A013-36CE20BC56E0}">
      <dgm:prSet/>
      <dgm:spPr/>
      <dgm:t>
        <a:bodyPr/>
        <a:lstStyle/>
        <a:p>
          <a:r>
            <a:rPr lang="en-US"/>
            <a:t>Billed to Date Amount</a:t>
          </a:r>
        </a:p>
      </dgm:t>
    </dgm:pt>
    <dgm:pt modelId="{AE947BB2-7305-43DB-B0DE-3E0C49D58981}" type="parTrans" cxnId="{8E60186D-3C89-4EEF-A2BA-E3C922BE8513}">
      <dgm:prSet/>
      <dgm:spPr/>
      <dgm:t>
        <a:bodyPr/>
        <a:lstStyle/>
        <a:p>
          <a:endParaRPr lang="en-US"/>
        </a:p>
      </dgm:t>
    </dgm:pt>
    <dgm:pt modelId="{D1500008-84C4-43CB-BBE0-21DA4E675D4C}" type="sibTrans" cxnId="{8E60186D-3C89-4EEF-A2BA-E3C922BE8513}">
      <dgm:prSet/>
      <dgm:spPr/>
      <dgm:t>
        <a:bodyPr/>
        <a:lstStyle/>
        <a:p>
          <a:endParaRPr lang="en-US"/>
        </a:p>
      </dgm:t>
    </dgm:pt>
    <dgm:pt modelId="{5CDB6902-6BDB-4EFE-A72E-EA34BFBB1607}">
      <dgm:prSet/>
      <dgm:spPr/>
      <dgm:t>
        <a:bodyPr/>
        <a:lstStyle/>
        <a:p>
          <a:r>
            <a:rPr lang="en-US"/>
            <a:t>Cost Share Total Amount</a:t>
          </a:r>
        </a:p>
      </dgm:t>
    </dgm:pt>
    <dgm:pt modelId="{2B09FCB5-56D7-4E7D-A02A-422BE467DF47}" type="parTrans" cxnId="{099700D4-C8E1-4538-A8B7-31E7EE0A935D}">
      <dgm:prSet/>
      <dgm:spPr/>
      <dgm:t>
        <a:bodyPr/>
        <a:lstStyle/>
        <a:p>
          <a:endParaRPr lang="en-US"/>
        </a:p>
      </dgm:t>
    </dgm:pt>
    <dgm:pt modelId="{4154B8D6-78F1-4EB8-B8CB-BC39B34EA786}" type="sibTrans" cxnId="{099700D4-C8E1-4538-A8B7-31E7EE0A935D}">
      <dgm:prSet/>
      <dgm:spPr/>
      <dgm:t>
        <a:bodyPr/>
        <a:lstStyle/>
        <a:p>
          <a:endParaRPr lang="en-US"/>
        </a:p>
      </dgm:t>
    </dgm:pt>
    <dgm:pt modelId="{5E3DC935-F637-4107-9278-C95C0BCE63FD}" type="pres">
      <dgm:prSet presAssocID="{C8136640-B507-45EE-8345-15FFF2DE6E25}" presName="diagram" presStyleCnt="0">
        <dgm:presLayoutVars>
          <dgm:dir/>
          <dgm:resizeHandles val="exact"/>
        </dgm:presLayoutVars>
      </dgm:prSet>
      <dgm:spPr/>
    </dgm:pt>
    <dgm:pt modelId="{E6133EA2-3077-4D12-89B0-BAB38B606232}" type="pres">
      <dgm:prSet presAssocID="{2C8C11A3-7990-424D-9880-0DE3323C9AA1}" presName="node" presStyleLbl="node1" presStyleIdx="0" presStyleCnt="11">
        <dgm:presLayoutVars>
          <dgm:bulletEnabled val="1"/>
        </dgm:presLayoutVars>
      </dgm:prSet>
      <dgm:spPr/>
    </dgm:pt>
    <dgm:pt modelId="{AE0DD542-DC35-48DF-9C92-91186EC3A9CA}" type="pres">
      <dgm:prSet presAssocID="{44D6460F-B971-48B4-8185-AFA1BEAAC013}" presName="sibTrans" presStyleCnt="0"/>
      <dgm:spPr/>
    </dgm:pt>
    <dgm:pt modelId="{0BD6FEF1-6B68-4914-9EDD-0AB4F230A0AC}" type="pres">
      <dgm:prSet presAssocID="{A95956F9-4B2E-40DA-8D5C-CE55B7726D37}" presName="node" presStyleLbl="node1" presStyleIdx="1" presStyleCnt="11">
        <dgm:presLayoutVars>
          <dgm:bulletEnabled val="1"/>
        </dgm:presLayoutVars>
      </dgm:prSet>
      <dgm:spPr/>
    </dgm:pt>
    <dgm:pt modelId="{C140CBA6-4986-41ED-9660-60940AE7E175}" type="pres">
      <dgm:prSet presAssocID="{919D6816-3C05-4D32-A2F4-69612C315355}" presName="sibTrans" presStyleCnt="0"/>
      <dgm:spPr/>
    </dgm:pt>
    <dgm:pt modelId="{5494829A-E27B-4F25-BDF9-F4ED079520B4}" type="pres">
      <dgm:prSet presAssocID="{4985D2CA-D48B-4639-80AD-17653E50FBB8}" presName="node" presStyleLbl="node1" presStyleIdx="2" presStyleCnt="11">
        <dgm:presLayoutVars>
          <dgm:bulletEnabled val="1"/>
        </dgm:presLayoutVars>
      </dgm:prSet>
      <dgm:spPr/>
    </dgm:pt>
    <dgm:pt modelId="{422F9DE2-A998-4836-9877-1A627D47DB92}" type="pres">
      <dgm:prSet presAssocID="{89AEDA77-907F-41A3-884C-DF94E9706BCE}" presName="sibTrans" presStyleCnt="0"/>
      <dgm:spPr/>
    </dgm:pt>
    <dgm:pt modelId="{37C4C9F3-7AB1-47D6-B2E7-5A48D10FDB7C}" type="pres">
      <dgm:prSet presAssocID="{FB4E0E00-713D-48D0-85C8-4DE492C0D9D8}" presName="node" presStyleLbl="node1" presStyleIdx="3" presStyleCnt="11">
        <dgm:presLayoutVars>
          <dgm:bulletEnabled val="1"/>
        </dgm:presLayoutVars>
      </dgm:prSet>
      <dgm:spPr/>
    </dgm:pt>
    <dgm:pt modelId="{02F0BEB5-7ECC-4FC8-8993-CB90541EBC09}" type="pres">
      <dgm:prSet presAssocID="{0CE6924F-D378-4722-B65C-840203550741}" presName="sibTrans" presStyleCnt="0"/>
      <dgm:spPr/>
    </dgm:pt>
    <dgm:pt modelId="{65D6E870-9E94-4DD3-94C8-E04D4B8440B3}" type="pres">
      <dgm:prSet presAssocID="{23A3D5D1-4679-4384-ACF1-21518127AD60}" presName="node" presStyleLbl="node1" presStyleIdx="4" presStyleCnt="11">
        <dgm:presLayoutVars>
          <dgm:bulletEnabled val="1"/>
        </dgm:presLayoutVars>
      </dgm:prSet>
      <dgm:spPr/>
    </dgm:pt>
    <dgm:pt modelId="{2735DC6C-6F7B-40E4-804B-4FC2681FE551}" type="pres">
      <dgm:prSet presAssocID="{FED79FD7-B41D-4CAE-B8B5-584ED920B80D}" presName="sibTrans" presStyleCnt="0"/>
      <dgm:spPr/>
    </dgm:pt>
    <dgm:pt modelId="{3D9D7ECE-10CD-4249-A786-5F99372BD807}" type="pres">
      <dgm:prSet presAssocID="{149E48EC-F17B-453B-8ACE-AE8AD090B607}" presName="node" presStyleLbl="node1" presStyleIdx="5" presStyleCnt="11">
        <dgm:presLayoutVars>
          <dgm:bulletEnabled val="1"/>
        </dgm:presLayoutVars>
      </dgm:prSet>
      <dgm:spPr/>
    </dgm:pt>
    <dgm:pt modelId="{68BDC8FE-2CD4-4C8D-8823-AC2C4B33933A}" type="pres">
      <dgm:prSet presAssocID="{FC9A1291-3A19-4673-B86E-D28E5FAF05D5}" presName="sibTrans" presStyleCnt="0"/>
      <dgm:spPr/>
    </dgm:pt>
    <dgm:pt modelId="{7FA7720D-DB13-4EBD-8EC9-9175C53F9DF4}" type="pres">
      <dgm:prSet presAssocID="{3EAA43C4-8B31-458C-8251-4BAE4D429354}" presName="node" presStyleLbl="node1" presStyleIdx="6" presStyleCnt="11">
        <dgm:presLayoutVars>
          <dgm:bulletEnabled val="1"/>
        </dgm:presLayoutVars>
      </dgm:prSet>
      <dgm:spPr/>
    </dgm:pt>
    <dgm:pt modelId="{15F0830E-EF7F-4B4C-B859-1D811011FF7E}" type="pres">
      <dgm:prSet presAssocID="{D51A9003-523A-48E4-8867-3477CD8B7243}" presName="sibTrans" presStyleCnt="0"/>
      <dgm:spPr/>
    </dgm:pt>
    <dgm:pt modelId="{C6A36DE6-7C7F-49B8-A6BA-BC144BE17AB4}" type="pres">
      <dgm:prSet presAssocID="{4BCAF7B1-59F1-4635-A2B0-0390EF05FF48}" presName="node" presStyleLbl="node1" presStyleIdx="7" presStyleCnt="11">
        <dgm:presLayoutVars>
          <dgm:bulletEnabled val="1"/>
        </dgm:presLayoutVars>
      </dgm:prSet>
      <dgm:spPr/>
    </dgm:pt>
    <dgm:pt modelId="{5BDBCCA0-36A0-4154-BA6B-F35B055F0354}" type="pres">
      <dgm:prSet presAssocID="{922BF9FB-82E7-4934-B897-5E7E1C90CE23}" presName="sibTrans" presStyleCnt="0"/>
      <dgm:spPr/>
    </dgm:pt>
    <dgm:pt modelId="{F735786C-9556-46F7-A4BD-89981C69C295}" type="pres">
      <dgm:prSet presAssocID="{93AE1C6C-7BC4-4238-A9AC-AC938D2067B6}" presName="node" presStyleLbl="node1" presStyleIdx="8" presStyleCnt="11">
        <dgm:presLayoutVars>
          <dgm:bulletEnabled val="1"/>
        </dgm:presLayoutVars>
      </dgm:prSet>
      <dgm:spPr/>
    </dgm:pt>
    <dgm:pt modelId="{B8C22700-E9BB-44F3-8FC4-1B7C5DA5195D}" type="pres">
      <dgm:prSet presAssocID="{91E1B9F8-5A21-4938-8733-0013607E1CBA}" presName="sibTrans" presStyleCnt="0"/>
      <dgm:spPr/>
    </dgm:pt>
    <dgm:pt modelId="{2FE44BAE-88C1-4552-B4BF-D4951FA29546}" type="pres">
      <dgm:prSet presAssocID="{A18E8305-F778-401F-A013-36CE20BC56E0}" presName="node" presStyleLbl="node1" presStyleIdx="9" presStyleCnt="11">
        <dgm:presLayoutVars>
          <dgm:bulletEnabled val="1"/>
        </dgm:presLayoutVars>
      </dgm:prSet>
      <dgm:spPr/>
    </dgm:pt>
    <dgm:pt modelId="{38E3A8BE-822C-464F-9453-FE01A64C97A6}" type="pres">
      <dgm:prSet presAssocID="{D1500008-84C4-43CB-BBE0-21DA4E675D4C}" presName="sibTrans" presStyleCnt="0"/>
      <dgm:spPr/>
    </dgm:pt>
    <dgm:pt modelId="{B54994AD-C0CB-4CFE-84CD-730A1D89779D}" type="pres">
      <dgm:prSet presAssocID="{5CDB6902-6BDB-4EFE-A72E-EA34BFBB1607}" presName="node" presStyleLbl="node1" presStyleIdx="10" presStyleCnt="11">
        <dgm:presLayoutVars>
          <dgm:bulletEnabled val="1"/>
        </dgm:presLayoutVars>
      </dgm:prSet>
      <dgm:spPr/>
    </dgm:pt>
  </dgm:ptLst>
  <dgm:cxnLst>
    <dgm:cxn modelId="{70D37F05-8BAC-4E42-BF08-C80849CDAF61}" srcId="{C8136640-B507-45EE-8345-15FFF2DE6E25}" destId="{A95956F9-4B2E-40DA-8D5C-CE55B7726D37}" srcOrd="1" destOrd="0" parTransId="{CFABDDC3-9FBE-414E-964E-269F7839B0D9}" sibTransId="{919D6816-3C05-4D32-A2F4-69612C315355}"/>
    <dgm:cxn modelId="{3C8E0D1B-D8E5-4B32-B3DE-E849D858DB39}" srcId="{C8136640-B507-45EE-8345-15FFF2DE6E25}" destId="{23A3D5D1-4679-4384-ACF1-21518127AD60}" srcOrd="4" destOrd="0" parTransId="{AD0A8F2C-92C8-4B30-B28B-3B8CEA493356}" sibTransId="{FED79FD7-B41D-4CAE-B8B5-584ED920B80D}"/>
    <dgm:cxn modelId="{4CE32D22-BEE1-4C80-8061-4E0277370A89}" srcId="{C8136640-B507-45EE-8345-15FFF2DE6E25}" destId="{4985D2CA-D48B-4639-80AD-17653E50FBB8}" srcOrd="2" destOrd="0" parTransId="{413DFDDD-5B31-4099-A7D8-31DF85EADAD3}" sibTransId="{89AEDA77-907F-41A3-884C-DF94E9706BCE}"/>
    <dgm:cxn modelId="{7EE8E935-510F-4B49-8032-B7C741AE42DF}" type="presOf" srcId="{23A3D5D1-4679-4384-ACF1-21518127AD60}" destId="{65D6E870-9E94-4DD3-94C8-E04D4B8440B3}" srcOrd="0" destOrd="0" presId="urn:microsoft.com/office/officeart/2005/8/layout/default"/>
    <dgm:cxn modelId="{DA2C4A5C-4D6F-4128-9593-98659E9D4994}" type="presOf" srcId="{5CDB6902-6BDB-4EFE-A72E-EA34BFBB1607}" destId="{B54994AD-C0CB-4CFE-84CD-730A1D89779D}" srcOrd="0" destOrd="0" presId="urn:microsoft.com/office/officeart/2005/8/layout/default"/>
    <dgm:cxn modelId="{15BDCB5D-20D6-4660-8DA6-9329D754580D}" type="presOf" srcId="{A95956F9-4B2E-40DA-8D5C-CE55B7726D37}" destId="{0BD6FEF1-6B68-4914-9EDD-0AB4F230A0AC}" srcOrd="0" destOrd="0" presId="urn:microsoft.com/office/officeart/2005/8/layout/default"/>
    <dgm:cxn modelId="{678C8B6A-4F1D-404B-A2A5-320F509235A6}" srcId="{C8136640-B507-45EE-8345-15FFF2DE6E25}" destId="{3EAA43C4-8B31-458C-8251-4BAE4D429354}" srcOrd="6" destOrd="0" parTransId="{6A1A6C8E-F0B3-4800-A41C-DFDB9D31012A}" sibTransId="{D51A9003-523A-48E4-8867-3477CD8B7243}"/>
    <dgm:cxn modelId="{8E60186D-3C89-4EEF-A2BA-E3C922BE8513}" srcId="{C8136640-B507-45EE-8345-15FFF2DE6E25}" destId="{A18E8305-F778-401F-A013-36CE20BC56E0}" srcOrd="9" destOrd="0" parTransId="{AE947BB2-7305-43DB-B0DE-3E0C49D58981}" sibTransId="{D1500008-84C4-43CB-BBE0-21DA4E675D4C}"/>
    <dgm:cxn modelId="{FDF83E57-6BEC-4EF2-AEC8-9B9650DCA182}" type="presOf" srcId="{2C8C11A3-7990-424D-9880-0DE3323C9AA1}" destId="{E6133EA2-3077-4D12-89B0-BAB38B606232}" srcOrd="0" destOrd="0" presId="urn:microsoft.com/office/officeart/2005/8/layout/default"/>
    <dgm:cxn modelId="{5A03587C-2A39-4762-9A31-6D240E4AAC6E}" type="presOf" srcId="{FB4E0E00-713D-48D0-85C8-4DE492C0D9D8}" destId="{37C4C9F3-7AB1-47D6-B2E7-5A48D10FDB7C}" srcOrd="0" destOrd="0" presId="urn:microsoft.com/office/officeart/2005/8/layout/default"/>
    <dgm:cxn modelId="{CB8CC081-D9CB-4847-9962-9CC6C3099D1F}" type="presOf" srcId="{C8136640-B507-45EE-8345-15FFF2DE6E25}" destId="{5E3DC935-F637-4107-9278-C95C0BCE63FD}" srcOrd="0" destOrd="0" presId="urn:microsoft.com/office/officeart/2005/8/layout/default"/>
    <dgm:cxn modelId="{369BB584-6301-44B7-9C07-877C6058FD1F}" srcId="{C8136640-B507-45EE-8345-15FFF2DE6E25}" destId="{149E48EC-F17B-453B-8ACE-AE8AD090B607}" srcOrd="5" destOrd="0" parTransId="{ADD8D4D1-3F36-4D4E-8010-38D4698576B8}" sibTransId="{FC9A1291-3A19-4673-B86E-D28E5FAF05D5}"/>
    <dgm:cxn modelId="{FC141B87-87AE-4543-A132-9893BF7B891D}" srcId="{C8136640-B507-45EE-8345-15FFF2DE6E25}" destId="{93AE1C6C-7BC4-4238-A9AC-AC938D2067B6}" srcOrd="8" destOrd="0" parTransId="{2B7EB086-D117-4C6A-88E6-BE584B1179D2}" sibTransId="{91E1B9F8-5A21-4938-8733-0013607E1CBA}"/>
    <dgm:cxn modelId="{584C4A93-6579-4080-B356-36A81AF72767}" type="presOf" srcId="{149E48EC-F17B-453B-8ACE-AE8AD090B607}" destId="{3D9D7ECE-10CD-4249-A786-5F99372BD807}" srcOrd="0" destOrd="0" presId="urn:microsoft.com/office/officeart/2005/8/layout/default"/>
    <dgm:cxn modelId="{646DFC94-3263-4FBD-A777-DB267ACFB68F}" type="presOf" srcId="{4BCAF7B1-59F1-4635-A2B0-0390EF05FF48}" destId="{C6A36DE6-7C7F-49B8-A6BA-BC144BE17AB4}" srcOrd="0" destOrd="0" presId="urn:microsoft.com/office/officeart/2005/8/layout/default"/>
    <dgm:cxn modelId="{EC08A3A7-ABC2-43E9-8F4E-93907BDBCECB}" type="presOf" srcId="{3EAA43C4-8B31-458C-8251-4BAE4D429354}" destId="{7FA7720D-DB13-4EBD-8EC9-9175C53F9DF4}" srcOrd="0" destOrd="0" presId="urn:microsoft.com/office/officeart/2005/8/layout/default"/>
    <dgm:cxn modelId="{60B277AC-63A6-472C-B37F-B20BF64ACD44}" srcId="{C8136640-B507-45EE-8345-15FFF2DE6E25}" destId="{2C8C11A3-7990-424D-9880-0DE3323C9AA1}" srcOrd="0" destOrd="0" parTransId="{DBFCC2C4-2883-4E67-866A-2AA38C0A6B68}" sibTransId="{44D6460F-B971-48B4-8185-AFA1BEAAC013}"/>
    <dgm:cxn modelId="{1DFC92B7-8B3F-4781-8F14-5602E4AEA53A}" type="presOf" srcId="{A18E8305-F778-401F-A013-36CE20BC56E0}" destId="{2FE44BAE-88C1-4552-B4BF-D4951FA29546}" srcOrd="0" destOrd="0" presId="urn:microsoft.com/office/officeart/2005/8/layout/default"/>
    <dgm:cxn modelId="{900BEBC1-0342-4A87-9691-C43615BDB3D0}" srcId="{C8136640-B507-45EE-8345-15FFF2DE6E25}" destId="{FB4E0E00-713D-48D0-85C8-4DE492C0D9D8}" srcOrd="3" destOrd="0" parTransId="{266BD220-6A90-47BB-9E75-F3550B94C2B2}" sibTransId="{0CE6924F-D378-4722-B65C-840203550741}"/>
    <dgm:cxn modelId="{40E489C9-0617-418F-9BB0-2A99E4E5812F}" srcId="{C8136640-B507-45EE-8345-15FFF2DE6E25}" destId="{4BCAF7B1-59F1-4635-A2B0-0390EF05FF48}" srcOrd="7" destOrd="0" parTransId="{9C514DC3-377A-482B-90FC-2D67723FBD74}" sibTransId="{922BF9FB-82E7-4934-B897-5E7E1C90CE23}"/>
    <dgm:cxn modelId="{099700D4-C8E1-4538-A8B7-31E7EE0A935D}" srcId="{C8136640-B507-45EE-8345-15FFF2DE6E25}" destId="{5CDB6902-6BDB-4EFE-A72E-EA34BFBB1607}" srcOrd="10" destOrd="0" parTransId="{2B09FCB5-56D7-4E7D-A02A-422BE467DF47}" sibTransId="{4154B8D6-78F1-4EB8-B8CB-BC39B34EA786}"/>
    <dgm:cxn modelId="{370937D5-6E1C-40E1-8C44-2A8A5482B226}" type="presOf" srcId="{93AE1C6C-7BC4-4238-A9AC-AC938D2067B6}" destId="{F735786C-9556-46F7-A4BD-89981C69C295}" srcOrd="0" destOrd="0" presId="urn:microsoft.com/office/officeart/2005/8/layout/default"/>
    <dgm:cxn modelId="{8E932FDA-A70F-401D-A4BB-B8B9F906B268}" type="presOf" srcId="{4985D2CA-D48B-4639-80AD-17653E50FBB8}" destId="{5494829A-E27B-4F25-BDF9-F4ED079520B4}" srcOrd="0" destOrd="0" presId="urn:microsoft.com/office/officeart/2005/8/layout/default"/>
    <dgm:cxn modelId="{B144215A-0ECD-4EDA-A494-8DE2FF785FCF}" type="presParOf" srcId="{5E3DC935-F637-4107-9278-C95C0BCE63FD}" destId="{E6133EA2-3077-4D12-89B0-BAB38B606232}" srcOrd="0" destOrd="0" presId="urn:microsoft.com/office/officeart/2005/8/layout/default"/>
    <dgm:cxn modelId="{78ABC646-A434-416B-B174-215530730E19}" type="presParOf" srcId="{5E3DC935-F637-4107-9278-C95C0BCE63FD}" destId="{AE0DD542-DC35-48DF-9C92-91186EC3A9CA}" srcOrd="1" destOrd="0" presId="urn:microsoft.com/office/officeart/2005/8/layout/default"/>
    <dgm:cxn modelId="{EB26B79B-3C7F-40C3-ACAA-C37BF25B139B}" type="presParOf" srcId="{5E3DC935-F637-4107-9278-C95C0BCE63FD}" destId="{0BD6FEF1-6B68-4914-9EDD-0AB4F230A0AC}" srcOrd="2" destOrd="0" presId="urn:microsoft.com/office/officeart/2005/8/layout/default"/>
    <dgm:cxn modelId="{0AF1235F-35F1-4254-A2DA-E066C20E7D28}" type="presParOf" srcId="{5E3DC935-F637-4107-9278-C95C0BCE63FD}" destId="{C140CBA6-4986-41ED-9660-60940AE7E175}" srcOrd="3" destOrd="0" presId="urn:microsoft.com/office/officeart/2005/8/layout/default"/>
    <dgm:cxn modelId="{9D5D70CB-9294-4EDB-854A-DA8F4E1AE1D7}" type="presParOf" srcId="{5E3DC935-F637-4107-9278-C95C0BCE63FD}" destId="{5494829A-E27B-4F25-BDF9-F4ED079520B4}" srcOrd="4" destOrd="0" presId="urn:microsoft.com/office/officeart/2005/8/layout/default"/>
    <dgm:cxn modelId="{3926686A-2B06-47A8-A92C-8407322E16CE}" type="presParOf" srcId="{5E3DC935-F637-4107-9278-C95C0BCE63FD}" destId="{422F9DE2-A998-4836-9877-1A627D47DB92}" srcOrd="5" destOrd="0" presId="urn:microsoft.com/office/officeart/2005/8/layout/default"/>
    <dgm:cxn modelId="{3CA617A1-9DED-44D8-A371-56A8DF6C1B39}" type="presParOf" srcId="{5E3DC935-F637-4107-9278-C95C0BCE63FD}" destId="{37C4C9F3-7AB1-47D6-B2E7-5A48D10FDB7C}" srcOrd="6" destOrd="0" presId="urn:microsoft.com/office/officeart/2005/8/layout/default"/>
    <dgm:cxn modelId="{A93D66A8-45F7-4B8C-B1C0-FEACE467693D}" type="presParOf" srcId="{5E3DC935-F637-4107-9278-C95C0BCE63FD}" destId="{02F0BEB5-7ECC-4FC8-8993-CB90541EBC09}" srcOrd="7" destOrd="0" presId="urn:microsoft.com/office/officeart/2005/8/layout/default"/>
    <dgm:cxn modelId="{4ECBD287-7D7D-463B-980B-04B1894EC0A1}" type="presParOf" srcId="{5E3DC935-F637-4107-9278-C95C0BCE63FD}" destId="{65D6E870-9E94-4DD3-94C8-E04D4B8440B3}" srcOrd="8" destOrd="0" presId="urn:microsoft.com/office/officeart/2005/8/layout/default"/>
    <dgm:cxn modelId="{11EFB7FF-D84F-419A-B09B-3335C8FB5206}" type="presParOf" srcId="{5E3DC935-F637-4107-9278-C95C0BCE63FD}" destId="{2735DC6C-6F7B-40E4-804B-4FC2681FE551}" srcOrd="9" destOrd="0" presId="urn:microsoft.com/office/officeart/2005/8/layout/default"/>
    <dgm:cxn modelId="{C38364CF-A790-41FA-88E4-A1A827D2F27B}" type="presParOf" srcId="{5E3DC935-F637-4107-9278-C95C0BCE63FD}" destId="{3D9D7ECE-10CD-4249-A786-5F99372BD807}" srcOrd="10" destOrd="0" presId="urn:microsoft.com/office/officeart/2005/8/layout/default"/>
    <dgm:cxn modelId="{F3646B0C-371F-4B66-AAF3-87FDA4DD0FD8}" type="presParOf" srcId="{5E3DC935-F637-4107-9278-C95C0BCE63FD}" destId="{68BDC8FE-2CD4-4C8D-8823-AC2C4B33933A}" srcOrd="11" destOrd="0" presId="urn:microsoft.com/office/officeart/2005/8/layout/default"/>
    <dgm:cxn modelId="{AE1BDADB-3716-4ADF-8613-111C93B15C3B}" type="presParOf" srcId="{5E3DC935-F637-4107-9278-C95C0BCE63FD}" destId="{7FA7720D-DB13-4EBD-8EC9-9175C53F9DF4}" srcOrd="12" destOrd="0" presId="urn:microsoft.com/office/officeart/2005/8/layout/default"/>
    <dgm:cxn modelId="{91261B33-CC59-473B-93FB-326CBA9AAC54}" type="presParOf" srcId="{5E3DC935-F637-4107-9278-C95C0BCE63FD}" destId="{15F0830E-EF7F-4B4C-B859-1D811011FF7E}" srcOrd="13" destOrd="0" presId="urn:microsoft.com/office/officeart/2005/8/layout/default"/>
    <dgm:cxn modelId="{6833224C-EEEE-4A13-B17A-72148AB94E3C}" type="presParOf" srcId="{5E3DC935-F637-4107-9278-C95C0BCE63FD}" destId="{C6A36DE6-7C7F-49B8-A6BA-BC144BE17AB4}" srcOrd="14" destOrd="0" presId="urn:microsoft.com/office/officeart/2005/8/layout/default"/>
    <dgm:cxn modelId="{5FED65BA-50A4-4CAE-99F8-86193EC4BEF8}" type="presParOf" srcId="{5E3DC935-F637-4107-9278-C95C0BCE63FD}" destId="{5BDBCCA0-36A0-4154-BA6B-F35B055F0354}" srcOrd="15" destOrd="0" presId="urn:microsoft.com/office/officeart/2005/8/layout/default"/>
    <dgm:cxn modelId="{F21F1602-497B-4BD2-8D30-4AD8B0ADFE22}" type="presParOf" srcId="{5E3DC935-F637-4107-9278-C95C0BCE63FD}" destId="{F735786C-9556-46F7-A4BD-89981C69C295}" srcOrd="16" destOrd="0" presId="urn:microsoft.com/office/officeart/2005/8/layout/default"/>
    <dgm:cxn modelId="{C6F8799E-93A9-4D22-8344-2B48E02971C8}" type="presParOf" srcId="{5E3DC935-F637-4107-9278-C95C0BCE63FD}" destId="{B8C22700-E9BB-44F3-8FC4-1B7C5DA5195D}" srcOrd="17" destOrd="0" presId="urn:microsoft.com/office/officeart/2005/8/layout/default"/>
    <dgm:cxn modelId="{3BD7A0FA-3D24-4DFC-9067-B5707C76D8BD}" type="presParOf" srcId="{5E3DC935-F637-4107-9278-C95C0BCE63FD}" destId="{2FE44BAE-88C1-4552-B4BF-D4951FA29546}" srcOrd="18" destOrd="0" presId="urn:microsoft.com/office/officeart/2005/8/layout/default"/>
    <dgm:cxn modelId="{BBDB7F2F-CB39-4168-A3EC-AF93FE90D313}" type="presParOf" srcId="{5E3DC935-F637-4107-9278-C95C0BCE63FD}" destId="{38E3A8BE-822C-464F-9453-FE01A64C97A6}" srcOrd="19" destOrd="0" presId="urn:microsoft.com/office/officeart/2005/8/layout/default"/>
    <dgm:cxn modelId="{E0C0092F-6AB9-4FC5-809B-EAA7BEA201F0}" type="presParOf" srcId="{5E3DC935-F637-4107-9278-C95C0BCE63FD}" destId="{B54994AD-C0CB-4CFE-84CD-730A1D89779D}"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871847-5469-490D-87FD-61A8C5B4D3C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023F000-B471-4DCD-98BA-91D8E90AD2D8}">
      <dgm:prSet/>
      <dgm:spPr/>
      <dgm:t>
        <a:bodyPr/>
        <a:lstStyle/>
        <a:p>
          <a:r>
            <a:rPr lang="en-US"/>
            <a:t>Lead PI</a:t>
          </a:r>
        </a:p>
      </dgm:t>
    </dgm:pt>
    <dgm:pt modelId="{6A921B61-25A7-4514-AA9F-D6A2E4F699D7}" type="parTrans" cxnId="{5D224D06-6869-43A2-BAA4-229BDA86720A}">
      <dgm:prSet/>
      <dgm:spPr/>
      <dgm:t>
        <a:bodyPr/>
        <a:lstStyle/>
        <a:p>
          <a:endParaRPr lang="en-US"/>
        </a:p>
      </dgm:t>
    </dgm:pt>
    <dgm:pt modelId="{78CF241D-9C64-4A6A-8C39-1C05F59F5A55}" type="sibTrans" cxnId="{5D224D06-6869-43A2-BAA4-229BDA86720A}">
      <dgm:prSet/>
      <dgm:spPr/>
      <dgm:t>
        <a:bodyPr/>
        <a:lstStyle/>
        <a:p>
          <a:endParaRPr lang="en-US"/>
        </a:p>
      </dgm:t>
    </dgm:pt>
    <dgm:pt modelId="{2FE47DC2-104B-4E5A-B0C0-56063A78BBEF}">
      <dgm:prSet/>
      <dgm:spPr/>
      <dgm:t>
        <a:bodyPr/>
        <a:lstStyle/>
        <a:p>
          <a:r>
            <a:rPr lang="en-US" dirty="0"/>
            <a:t>Award</a:t>
          </a:r>
        </a:p>
      </dgm:t>
    </dgm:pt>
    <dgm:pt modelId="{B857900A-4D28-481A-A960-8528E556AA3D}" type="parTrans" cxnId="{43CEA087-ECF3-4928-B55B-6AF4550A761A}">
      <dgm:prSet/>
      <dgm:spPr/>
      <dgm:t>
        <a:bodyPr/>
        <a:lstStyle/>
        <a:p>
          <a:endParaRPr lang="en-US"/>
        </a:p>
      </dgm:t>
    </dgm:pt>
    <dgm:pt modelId="{50FD97B3-7D81-42D9-9EAD-D3DEBC421582}" type="sibTrans" cxnId="{43CEA087-ECF3-4928-B55B-6AF4550A761A}">
      <dgm:prSet/>
      <dgm:spPr/>
      <dgm:t>
        <a:bodyPr/>
        <a:lstStyle/>
        <a:p>
          <a:endParaRPr lang="en-US"/>
        </a:p>
      </dgm:t>
    </dgm:pt>
    <dgm:pt modelId="{F2D3F846-6789-4BE1-8169-46703B91C901}">
      <dgm:prSet/>
      <dgm:spPr/>
      <dgm:t>
        <a:bodyPr/>
        <a:lstStyle/>
        <a:p>
          <a:r>
            <a:rPr lang="en-US"/>
            <a:t>Award Description</a:t>
          </a:r>
        </a:p>
      </dgm:t>
    </dgm:pt>
    <dgm:pt modelId="{6FDBBFE2-8EAE-4AAC-BB49-260CDE52CB6D}" type="parTrans" cxnId="{14D7F49F-9BD3-4C6F-AE3A-0BAFD07F60F1}">
      <dgm:prSet/>
      <dgm:spPr/>
      <dgm:t>
        <a:bodyPr/>
        <a:lstStyle/>
        <a:p>
          <a:endParaRPr lang="en-US"/>
        </a:p>
      </dgm:t>
    </dgm:pt>
    <dgm:pt modelId="{C081417A-3081-40C9-8F48-C25FF8F150E7}" type="sibTrans" cxnId="{14D7F49F-9BD3-4C6F-AE3A-0BAFD07F60F1}">
      <dgm:prSet/>
      <dgm:spPr/>
      <dgm:t>
        <a:bodyPr/>
        <a:lstStyle/>
        <a:p>
          <a:endParaRPr lang="en-US"/>
        </a:p>
      </dgm:t>
    </dgm:pt>
    <dgm:pt modelId="{B0425DE9-74C1-4E92-A355-7CD65E2CE946}">
      <dgm:prSet/>
      <dgm:spPr/>
      <dgm:t>
        <a:bodyPr/>
        <a:lstStyle/>
        <a:p>
          <a:r>
            <a:rPr lang="en-US"/>
            <a:t>Sponsor</a:t>
          </a:r>
        </a:p>
      </dgm:t>
    </dgm:pt>
    <dgm:pt modelId="{B9F01086-E28B-4601-8F57-76BC787D7C8F}" type="parTrans" cxnId="{DC99CDD3-2CD3-4926-91EC-7017F95A3A7C}">
      <dgm:prSet/>
      <dgm:spPr/>
      <dgm:t>
        <a:bodyPr/>
        <a:lstStyle/>
        <a:p>
          <a:endParaRPr lang="en-US"/>
        </a:p>
      </dgm:t>
    </dgm:pt>
    <dgm:pt modelId="{88E6B57F-C2E4-4D1D-9BD8-BA0B3D735BC1}" type="sibTrans" cxnId="{DC99CDD3-2CD3-4926-91EC-7017F95A3A7C}">
      <dgm:prSet/>
      <dgm:spPr/>
      <dgm:t>
        <a:bodyPr/>
        <a:lstStyle/>
        <a:p>
          <a:endParaRPr lang="en-US"/>
        </a:p>
      </dgm:t>
    </dgm:pt>
    <dgm:pt modelId="{950B2E8A-BC7C-4D77-8847-4AA92816E533}">
      <dgm:prSet/>
      <dgm:spPr/>
      <dgm:t>
        <a:bodyPr/>
        <a:lstStyle/>
        <a:p>
          <a:r>
            <a:rPr lang="en-US"/>
            <a:t>Sponsor Award Reference Number</a:t>
          </a:r>
        </a:p>
      </dgm:t>
    </dgm:pt>
    <dgm:pt modelId="{205D0CDF-742B-4435-9FD5-49B6AAE0E29D}" type="parTrans" cxnId="{B5B0FF87-DCDB-4061-90A5-B17C333D9DB7}">
      <dgm:prSet/>
      <dgm:spPr/>
      <dgm:t>
        <a:bodyPr/>
        <a:lstStyle/>
        <a:p>
          <a:endParaRPr lang="en-US"/>
        </a:p>
      </dgm:t>
    </dgm:pt>
    <dgm:pt modelId="{810FCBA3-ED3E-46E2-9F55-3722E946DB77}" type="sibTrans" cxnId="{B5B0FF87-DCDB-4061-90A5-B17C333D9DB7}">
      <dgm:prSet/>
      <dgm:spPr/>
      <dgm:t>
        <a:bodyPr/>
        <a:lstStyle/>
        <a:p>
          <a:endParaRPr lang="en-US"/>
        </a:p>
      </dgm:t>
    </dgm:pt>
    <dgm:pt modelId="{FDE48EFE-E687-4D16-87F1-1A866373613A}">
      <dgm:prSet/>
      <dgm:spPr/>
      <dgm:t>
        <a:bodyPr/>
        <a:lstStyle/>
        <a:p>
          <a:r>
            <a:rPr lang="en-US"/>
            <a:t>Institutional ID</a:t>
          </a:r>
        </a:p>
      </dgm:t>
    </dgm:pt>
    <dgm:pt modelId="{04344BA5-9286-46DA-8CED-3811DC7620EE}" type="parTrans" cxnId="{A6EFE44C-55CC-4D1F-8E56-4C9086F237CB}">
      <dgm:prSet/>
      <dgm:spPr/>
      <dgm:t>
        <a:bodyPr/>
        <a:lstStyle/>
        <a:p>
          <a:endParaRPr lang="en-US"/>
        </a:p>
      </dgm:t>
    </dgm:pt>
    <dgm:pt modelId="{3D19A3EC-18EC-4BB5-9343-7266F5DACD52}" type="sibTrans" cxnId="{A6EFE44C-55CC-4D1F-8E56-4C9086F237CB}">
      <dgm:prSet/>
      <dgm:spPr/>
      <dgm:t>
        <a:bodyPr/>
        <a:lstStyle/>
        <a:p>
          <a:endParaRPr lang="en-US"/>
        </a:p>
      </dgm:t>
    </dgm:pt>
    <dgm:pt modelId="{40E68497-2793-49F1-AAE5-861DDDBB6866}">
      <dgm:prSet/>
      <dgm:spPr/>
      <dgm:t>
        <a:bodyPr/>
        <a:lstStyle/>
        <a:p>
          <a:r>
            <a:rPr lang="en-US"/>
            <a:t>Award Cost Center</a:t>
          </a:r>
        </a:p>
      </dgm:t>
    </dgm:pt>
    <dgm:pt modelId="{8292FEBC-0BD0-46BF-87B0-C496A746D6B7}" type="parTrans" cxnId="{B6FF8C3A-D1CC-4FAE-9AE6-6D9AE2FAFDAE}">
      <dgm:prSet/>
      <dgm:spPr/>
      <dgm:t>
        <a:bodyPr/>
        <a:lstStyle/>
        <a:p>
          <a:endParaRPr lang="en-US"/>
        </a:p>
      </dgm:t>
    </dgm:pt>
    <dgm:pt modelId="{238D0ED4-3FBF-4464-8656-FD4D8903B47E}" type="sibTrans" cxnId="{B6FF8C3A-D1CC-4FAE-9AE6-6D9AE2FAFDAE}">
      <dgm:prSet/>
      <dgm:spPr/>
      <dgm:t>
        <a:bodyPr/>
        <a:lstStyle/>
        <a:p>
          <a:endParaRPr lang="en-US"/>
        </a:p>
      </dgm:t>
    </dgm:pt>
    <dgm:pt modelId="{9F71D9CB-2771-4250-AE2D-6F0EB3793617}">
      <dgm:prSet/>
      <dgm:spPr/>
      <dgm:t>
        <a:bodyPr/>
        <a:lstStyle/>
        <a:p>
          <a:r>
            <a:rPr lang="en-US" dirty="0"/>
            <a:t>Assistance Listing Number (ALN)</a:t>
          </a:r>
        </a:p>
      </dgm:t>
    </dgm:pt>
    <dgm:pt modelId="{38C5A3B2-7207-4123-A70E-D88AF6A257EA}" type="parTrans" cxnId="{549D2778-A042-454B-922F-F9298E4AA1E1}">
      <dgm:prSet/>
      <dgm:spPr/>
      <dgm:t>
        <a:bodyPr/>
        <a:lstStyle/>
        <a:p>
          <a:endParaRPr lang="en-US"/>
        </a:p>
      </dgm:t>
    </dgm:pt>
    <dgm:pt modelId="{7BD28859-D4BF-4CB1-BAFE-6CB2F9CDD8C8}" type="sibTrans" cxnId="{549D2778-A042-454B-922F-F9298E4AA1E1}">
      <dgm:prSet/>
      <dgm:spPr/>
      <dgm:t>
        <a:bodyPr/>
        <a:lstStyle/>
        <a:p>
          <a:endParaRPr lang="en-US"/>
        </a:p>
      </dgm:t>
    </dgm:pt>
    <dgm:pt modelId="{C76BD923-1477-4FB1-8171-255FC025A4A5}">
      <dgm:prSet/>
      <dgm:spPr/>
      <dgm:t>
        <a:bodyPr/>
        <a:lstStyle/>
        <a:p>
          <a:r>
            <a:rPr lang="en-US"/>
            <a:t>Prime Sponsor </a:t>
          </a:r>
        </a:p>
      </dgm:t>
    </dgm:pt>
    <dgm:pt modelId="{93586F11-153F-45CF-8F15-57F42DE308FD}" type="parTrans" cxnId="{9B60319E-8865-40F9-B83C-DF2224E69A6B}">
      <dgm:prSet/>
      <dgm:spPr/>
      <dgm:t>
        <a:bodyPr/>
        <a:lstStyle/>
        <a:p>
          <a:endParaRPr lang="en-US"/>
        </a:p>
      </dgm:t>
    </dgm:pt>
    <dgm:pt modelId="{4E61AB30-CC8F-4A22-AED4-BB2D1FF79A50}" type="sibTrans" cxnId="{9B60319E-8865-40F9-B83C-DF2224E69A6B}">
      <dgm:prSet/>
      <dgm:spPr/>
      <dgm:t>
        <a:bodyPr/>
        <a:lstStyle/>
        <a:p>
          <a:endParaRPr lang="en-US"/>
        </a:p>
      </dgm:t>
    </dgm:pt>
    <dgm:pt modelId="{107F436D-DEC0-4B5E-912B-FF8A745BD1DA}">
      <dgm:prSet/>
      <dgm:spPr/>
      <dgm:t>
        <a:bodyPr/>
        <a:lstStyle/>
        <a:p>
          <a:r>
            <a:rPr lang="en-US" dirty="0"/>
            <a:t>Award Analyst</a:t>
          </a:r>
        </a:p>
      </dgm:t>
    </dgm:pt>
    <dgm:pt modelId="{65438F7F-9489-481C-B111-8303AF8401C1}" type="parTrans" cxnId="{1C70A1CA-AF37-439E-9E6F-1FB69ECB822C}">
      <dgm:prSet/>
      <dgm:spPr/>
      <dgm:t>
        <a:bodyPr/>
        <a:lstStyle/>
        <a:p>
          <a:endParaRPr lang="en-US"/>
        </a:p>
      </dgm:t>
    </dgm:pt>
    <dgm:pt modelId="{F168FF1C-9783-4562-81BF-521937FF3EC3}" type="sibTrans" cxnId="{1C70A1CA-AF37-439E-9E6F-1FB69ECB822C}">
      <dgm:prSet/>
      <dgm:spPr/>
      <dgm:t>
        <a:bodyPr/>
        <a:lstStyle/>
        <a:p>
          <a:endParaRPr lang="en-US"/>
        </a:p>
      </dgm:t>
    </dgm:pt>
    <dgm:pt modelId="{4F8171C2-23BB-4069-917D-ABCD8846D40F}" type="pres">
      <dgm:prSet presAssocID="{16871847-5469-490D-87FD-61A8C5B4D3C2}" presName="diagram" presStyleCnt="0">
        <dgm:presLayoutVars>
          <dgm:dir/>
          <dgm:resizeHandles val="exact"/>
        </dgm:presLayoutVars>
      </dgm:prSet>
      <dgm:spPr/>
    </dgm:pt>
    <dgm:pt modelId="{B0CFDAF1-D7A2-4057-BCF7-4BE9AA40CF02}" type="pres">
      <dgm:prSet presAssocID="{D023F000-B471-4DCD-98BA-91D8E90AD2D8}" presName="node" presStyleLbl="node1" presStyleIdx="0" presStyleCnt="10">
        <dgm:presLayoutVars>
          <dgm:bulletEnabled val="1"/>
        </dgm:presLayoutVars>
      </dgm:prSet>
      <dgm:spPr/>
    </dgm:pt>
    <dgm:pt modelId="{DFEA50B7-03FA-473D-B00B-5DFED6C4EABB}" type="pres">
      <dgm:prSet presAssocID="{78CF241D-9C64-4A6A-8C39-1C05F59F5A55}" presName="sibTrans" presStyleCnt="0"/>
      <dgm:spPr/>
    </dgm:pt>
    <dgm:pt modelId="{D13B40D5-2C43-4E82-8269-AE8173DFF769}" type="pres">
      <dgm:prSet presAssocID="{2FE47DC2-104B-4E5A-B0C0-56063A78BBEF}" presName="node" presStyleLbl="node1" presStyleIdx="1" presStyleCnt="10">
        <dgm:presLayoutVars>
          <dgm:bulletEnabled val="1"/>
        </dgm:presLayoutVars>
      </dgm:prSet>
      <dgm:spPr/>
    </dgm:pt>
    <dgm:pt modelId="{93D05DCA-5BEB-42FC-BDED-7C6A9EA2C810}" type="pres">
      <dgm:prSet presAssocID="{50FD97B3-7D81-42D9-9EAD-D3DEBC421582}" presName="sibTrans" presStyleCnt="0"/>
      <dgm:spPr/>
    </dgm:pt>
    <dgm:pt modelId="{67DDE29C-68E9-473F-AE2A-B86B37BC9481}" type="pres">
      <dgm:prSet presAssocID="{F2D3F846-6789-4BE1-8169-46703B91C901}" presName="node" presStyleLbl="node1" presStyleIdx="2" presStyleCnt="10">
        <dgm:presLayoutVars>
          <dgm:bulletEnabled val="1"/>
        </dgm:presLayoutVars>
      </dgm:prSet>
      <dgm:spPr/>
    </dgm:pt>
    <dgm:pt modelId="{659D3403-8F45-4A6F-8E7C-5C5EA555A9C3}" type="pres">
      <dgm:prSet presAssocID="{C081417A-3081-40C9-8F48-C25FF8F150E7}" presName="sibTrans" presStyleCnt="0"/>
      <dgm:spPr/>
    </dgm:pt>
    <dgm:pt modelId="{31DB185C-8FAD-4C3B-98C6-5C21659FD0F7}" type="pres">
      <dgm:prSet presAssocID="{B0425DE9-74C1-4E92-A355-7CD65E2CE946}" presName="node" presStyleLbl="node1" presStyleIdx="3" presStyleCnt="10">
        <dgm:presLayoutVars>
          <dgm:bulletEnabled val="1"/>
        </dgm:presLayoutVars>
      </dgm:prSet>
      <dgm:spPr/>
    </dgm:pt>
    <dgm:pt modelId="{B4EA6372-2B6C-4793-A98D-29498B643588}" type="pres">
      <dgm:prSet presAssocID="{88E6B57F-C2E4-4D1D-9BD8-BA0B3D735BC1}" presName="sibTrans" presStyleCnt="0"/>
      <dgm:spPr/>
    </dgm:pt>
    <dgm:pt modelId="{EAD7F835-DACC-4672-B229-51E6D742CE68}" type="pres">
      <dgm:prSet presAssocID="{950B2E8A-BC7C-4D77-8847-4AA92816E533}" presName="node" presStyleLbl="node1" presStyleIdx="4" presStyleCnt="10">
        <dgm:presLayoutVars>
          <dgm:bulletEnabled val="1"/>
        </dgm:presLayoutVars>
      </dgm:prSet>
      <dgm:spPr/>
    </dgm:pt>
    <dgm:pt modelId="{38C362D9-9E9C-4491-86D9-FB3E6F2DA854}" type="pres">
      <dgm:prSet presAssocID="{810FCBA3-ED3E-46E2-9F55-3722E946DB77}" presName="sibTrans" presStyleCnt="0"/>
      <dgm:spPr/>
    </dgm:pt>
    <dgm:pt modelId="{B4324F58-20C9-4845-8636-8DD0919E1E46}" type="pres">
      <dgm:prSet presAssocID="{FDE48EFE-E687-4D16-87F1-1A866373613A}" presName="node" presStyleLbl="node1" presStyleIdx="5" presStyleCnt="10">
        <dgm:presLayoutVars>
          <dgm:bulletEnabled val="1"/>
        </dgm:presLayoutVars>
      </dgm:prSet>
      <dgm:spPr/>
    </dgm:pt>
    <dgm:pt modelId="{CF4D887C-386F-4008-84BE-1B2C0965756C}" type="pres">
      <dgm:prSet presAssocID="{3D19A3EC-18EC-4BB5-9343-7266F5DACD52}" presName="sibTrans" presStyleCnt="0"/>
      <dgm:spPr/>
    </dgm:pt>
    <dgm:pt modelId="{67DD8A45-EBF5-489D-9E74-0ED9B10743F4}" type="pres">
      <dgm:prSet presAssocID="{40E68497-2793-49F1-AAE5-861DDDBB6866}" presName="node" presStyleLbl="node1" presStyleIdx="6" presStyleCnt="10">
        <dgm:presLayoutVars>
          <dgm:bulletEnabled val="1"/>
        </dgm:presLayoutVars>
      </dgm:prSet>
      <dgm:spPr/>
    </dgm:pt>
    <dgm:pt modelId="{D718F5AB-E9D7-4D4F-86C3-A68C55AC8AB6}" type="pres">
      <dgm:prSet presAssocID="{238D0ED4-3FBF-4464-8656-FD4D8903B47E}" presName="sibTrans" presStyleCnt="0"/>
      <dgm:spPr/>
    </dgm:pt>
    <dgm:pt modelId="{CDB26DD0-062D-4EB7-964B-D4EC3E78ED3D}" type="pres">
      <dgm:prSet presAssocID="{9F71D9CB-2771-4250-AE2D-6F0EB3793617}" presName="node" presStyleLbl="node1" presStyleIdx="7" presStyleCnt="10">
        <dgm:presLayoutVars>
          <dgm:bulletEnabled val="1"/>
        </dgm:presLayoutVars>
      </dgm:prSet>
      <dgm:spPr/>
    </dgm:pt>
    <dgm:pt modelId="{5027783E-C13D-4EA9-8CDB-D015F4EC73DA}" type="pres">
      <dgm:prSet presAssocID="{7BD28859-D4BF-4CB1-BAFE-6CB2F9CDD8C8}" presName="sibTrans" presStyleCnt="0"/>
      <dgm:spPr/>
    </dgm:pt>
    <dgm:pt modelId="{0CC07019-4CB0-4274-B2A4-C4A26343DF9C}" type="pres">
      <dgm:prSet presAssocID="{C76BD923-1477-4FB1-8171-255FC025A4A5}" presName="node" presStyleLbl="node1" presStyleIdx="8" presStyleCnt="10">
        <dgm:presLayoutVars>
          <dgm:bulletEnabled val="1"/>
        </dgm:presLayoutVars>
      </dgm:prSet>
      <dgm:spPr/>
    </dgm:pt>
    <dgm:pt modelId="{3C26B5E2-BB4B-40BA-996B-C8CA83DE7B6A}" type="pres">
      <dgm:prSet presAssocID="{4E61AB30-CC8F-4A22-AED4-BB2D1FF79A50}" presName="sibTrans" presStyleCnt="0"/>
      <dgm:spPr/>
    </dgm:pt>
    <dgm:pt modelId="{35A89EF2-23F6-40F1-B846-5D54C1009EFE}" type="pres">
      <dgm:prSet presAssocID="{107F436D-DEC0-4B5E-912B-FF8A745BD1DA}" presName="node" presStyleLbl="node1" presStyleIdx="9" presStyleCnt="10">
        <dgm:presLayoutVars>
          <dgm:bulletEnabled val="1"/>
        </dgm:presLayoutVars>
      </dgm:prSet>
      <dgm:spPr/>
    </dgm:pt>
  </dgm:ptLst>
  <dgm:cxnLst>
    <dgm:cxn modelId="{5D224D06-6869-43A2-BAA4-229BDA86720A}" srcId="{16871847-5469-490D-87FD-61A8C5B4D3C2}" destId="{D023F000-B471-4DCD-98BA-91D8E90AD2D8}" srcOrd="0" destOrd="0" parTransId="{6A921B61-25A7-4514-AA9F-D6A2E4F699D7}" sibTransId="{78CF241D-9C64-4A6A-8C39-1C05F59F5A55}"/>
    <dgm:cxn modelId="{19F08A17-9AF2-4DD6-BB7A-ABD09B350DA4}" type="presOf" srcId="{2FE47DC2-104B-4E5A-B0C0-56063A78BBEF}" destId="{D13B40D5-2C43-4E82-8269-AE8173DFF769}" srcOrd="0" destOrd="0" presId="urn:microsoft.com/office/officeart/2005/8/layout/default"/>
    <dgm:cxn modelId="{B6FF8C3A-D1CC-4FAE-9AE6-6D9AE2FAFDAE}" srcId="{16871847-5469-490D-87FD-61A8C5B4D3C2}" destId="{40E68497-2793-49F1-AAE5-861DDDBB6866}" srcOrd="6" destOrd="0" parTransId="{8292FEBC-0BD0-46BF-87B0-C496A746D6B7}" sibTransId="{238D0ED4-3FBF-4464-8656-FD4D8903B47E}"/>
    <dgm:cxn modelId="{F152E140-6375-4275-8654-B63ED93981C6}" type="presOf" srcId="{40E68497-2793-49F1-AAE5-861DDDBB6866}" destId="{67DD8A45-EBF5-489D-9E74-0ED9B10743F4}" srcOrd="0" destOrd="0" presId="urn:microsoft.com/office/officeart/2005/8/layout/default"/>
    <dgm:cxn modelId="{BFD8575D-DBBA-4E36-90DA-7AB5A25A7BBE}" type="presOf" srcId="{107F436D-DEC0-4B5E-912B-FF8A745BD1DA}" destId="{35A89EF2-23F6-40F1-B846-5D54C1009EFE}" srcOrd="0" destOrd="0" presId="urn:microsoft.com/office/officeart/2005/8/layout/default"/>
    <dgm:cxn modelId="{B3C83642-491A-4B68-B35A-8C9CF195BE12}" type="presOf" srcId="{9F71D9CB-2771-4250-AE2D-6F0EB3793617}" destId="{CDB26DD0-062D-4EB7-964B-D4EC3E78ED3D}" srcOrd="0" destOrd="0" presId="urn:microsoft.com/office/officeart/2005/8/layout/default"/>
    <dgm:cxn modelId="{9716654B-0CC5-4FEA-BEA1-29CB335BAD15}" type="presOf" srcId="{B0425DE9-74C1-4E92-A355-7CD65E2CE946}" destId="{31DB185C-8FAD-4C3B-98C6-5C21659FD0F7}" srcOrd="0" destOrd="0" presId="urn:microsoft.com/office/officeart/2005/8/layout/default"/>
    <dgm:cxn modelId="{E00FD76C-B5C7-4025-8E1C-278F76C028A4}" type="presOf" srcId="{C76BD923-1477-4FB1-8171-255FC025A4A5}" destId="{0CC07019-4CB0-4274-B2A4-C4A26343DF9C}" srcOrd="0" destOrd="0" presId="urn:microsoft.com/office/officeart/2005/8/layout/default"/>
    <dgm:cxn modelId="{A6EFE44C-55CC-4D1F-8E56-4C9086F237CB}" srcId="{16871847-5469-490D-87FD-61A8C5B4D3C2}" destId="{FDE48EFE-E687-4D16-87F1-1A866373613A}" srcOrd="5" destOrd="0" parTransId="{04344BA5-9286-46DA-8CED-3811DC7620EE}" sibTransId="{3D19A3EC-18EC-4BB5-9343-7266F5DACD52}"/>
    <dgm:cxn modelId="{D0D37C55-DA07-4065-AED2-0850873723E4}" type="presOf" srcId="{16871847-5469-490D-87FD-61A8C5B4D3C2}" destId="{4F8171C2-23BB-4069-917D-ABCD8846D40F}" srcOrd="0" destOrd="0" presId="urn:microsoft.com/office/officeart/2005/8/layout/default"/>
    <dgm:cxn modelId="{549D2778-A042-454B-922F-F9298E4AA1E1}" srcId="{16871847-5469-490D-87FD-61A8C5B4D3C2}" destId="{9F71D9CB-2771-4250-AE2D-6F0EB3793617}" srcOrd="7" destOrd="0" parTransId="{38C5A3B2-7207-4123-A70E-D88AF6A257EA}" sibTransId="{7BD28859-D4BF-4CB1-BAFE-6CB2F9CDD8C8}"/>
    <dgm:cxn modelId="{43CEA087-ECF3-4928-B55B-6AF4550A761A}" srcId="{16871847-5469-490D-87FD-61A8C5B4D3C2}" destId="{2FE47DC2-104B-4E5A-B0C0-56063A78BBEF}" srcOrd="1" destOrd="0" parTransId="{B857900A-4D28-481A-A960-8528E556AA3D}" sibTransId="{50FD97B3-7D81-42D9-9EAD-D3DEBC421582}"/>
    <dgm:cxn modelId="{B5B0FF87-DCDB-4061-90A5-B17C333D9DB7}" srcId="{16871847-5469-490D-87FD-61A8C5B4D3C2}" destId="{950B2E8A-BC7C-4D77-8847-4AA92816E533}" srcOrd="4" destOrd="0" parTransId="{205D0CDF-742B-4435-9FD5-49B6AAE0E29D}" sibTransId="{810FCBA3-ED3E-46E2-9F55-3722E946DB77}"/>
    <dgm:cxn modelId="{9E9A1D93-00BB-40F8-B6C1-5E4D4D552095}" type="presOf" srcId="{D023F000-B471-4DCD-98BA-91D8E90AD2D8}" destId="{B0CFDAF1-D7A2-4057-BCF7-4BE9AA40CF02}" srcOrd="0" destOrd="0" presId="urn:microsoft.com/office/officeart/2005/8/layout/default"/>
    <dgm:cxn modelId="{9B60319E-8865-40F9-B83C-DF2224E69A6B}" srcId="{16871847-5469-490D-87FD-61A8C5B4D3C2}" destId="{C76BD923-1477-4FB1-8171-255FC025A4A5}" srcOrd="8" destOrd="0" parTransId="{93586F11-153F-45CF-8F15-57F42DE308FD}" sibTransId="{4E61AB30-CC8F-4A22-AED4-BB2D1FF79A50}"/>
    <dgm:cxn modelId="{14D7F49F-9BD3-4C6F-AE3A-0BAFD07F60F1}" srcId="{16871847-5469-490D-87FD-61A8C5B4D3C2}" destId="{F2D3F846-6789-4BE1-8169-46703B91C901}" srcOrd="2" destOrd="0" parTransId="{6FDBBFE2-8EAE-4AAC-BB49-260CDE52CB6D}" sibTransId="{C081417A-3081-40C9-8F48-C25FF8F150E7}"/>
    <dgm:cxn modelId="{AA3550A4-FD84-4EE1-B118-AA4FBF6E710D}" type="presOf" srcId="{F2D3F846-6789-4BE1-8169-46703B91C901}" destId="{67DDE29C-68E9-473F-AE2A-B86B37BC9481}" srcOrd="0" destOrd="0" presId="urn:microsoft.com/office/officeart/2005/8/layout/default"/>
    <dgm:cxn modelId="{1A1809A5-AE3B-4D29-98D4-303E74D62439}" type="presOf" srcId="{950B2E8A-BC7C-4D77-8847-4AA92816E533}" destId="{EAD7F835-DACC-4672-B229-51E6D742CE68}" srcOrd="0" destOrd="0" presId="urn:microsoft.com/office/officeart/2005/8/layout/default"/>
    <dgm:cxn modelId="{1C70A1CA-AF37-439E-9E6F-1FB69ECB822C}" srcId="{16871847-5469-490D-87FD-61A8C5B4D3C2}" destId="{107F436D-DEC0-4B5E-912B-FF8A745BD1DA}" srcOrd="9" destOrd="0" parTransId="{65438F7F-9489-481C-B111-8303AF8401C1}" sibTransId="{F168FF1C-9783-4562-81BF-521937FF3EC3}"/>
    <dgm:cxn modelId="{DC99CDD3-2CD3-4926-91EC-7017F95A3A7C}" srcId="{16871847-5469-490D-87FD-61A8C5B4D3C2}" destId="{B0425DE9-74C1-4E92-A355-7CD65E2CE946}" srcOrd="3" destOrd="0" parTransId="{B9F01086-E28B-4601-8F57-76BC787D7C8F}" sibTransId="{88E6B57F-C2E4-4D1D-9BD8-BA0B3D735BC1}"/>
    <dgm:cxn modelId="{A14844DF-3577-4E24-9E04-E2F0DE0F8420}" type="presOf" srcId="{FDE48EFE-E687-4D16-87F1-1A866373613A}" destId="{B4324F58-20C9-4845-8636-8DD0919E1E46}" srcOrd="0" destOrd="0" presId="urn:microsoft.com/office/officeart/2005/8/layout/default"/>
    <dgm:cxn modelId="{E5DF50BF-5D09-4344-948D-4CD949A0F733}" type="presParOf" srcId="{4F8171C2-23BB-4069-917D-ABCD8846D40F}" destId="{B0CFDAF1-D7A2-4057-BCF7-4BE9AA40CF02}" srcOrd="0" destOrd="0" presId="urn:microsoft.com/office/officeart/2005/8/layout/default"/>
    <dgm:cxn modelId="{1CCE0AF7-7261-4391-85A6-D8389A261CDD}" type="presParOf" srcId="{4F8171C2-23BB-4069-917D-ABCD8846D40F}" destId="{DFEA50B7-03FA-473D-B00B-5DFED6C4EABB}" srcOrd="1" destOrd="0" presId="urn:microsoft.com/office/officeart/2005/8/layout/default"/>
    <dgm:cxn modelId="{11812E12-6746-4EB7-A7D7-0ED7C6753EEE}" type="presParOf" srcId="{4F8171C2-23BB-4069-917D-ABCD8846D40F}" destId="{D13B40D5-2C43-4E82-8269-AE8173DFF769}" srcOrd="2" destOrd="0" presId="urn:microsoft.com/office/officeart/2005/8/layout/default"/>
    <dgm:cxn modelId="{81D4B4E4-6995-448A-B28A-301D9F3987ED}" type="presParOf" srcId="{4F8171C2-23BB-4069-917D-ABCD8846D40F}" destId="{93D05DCA-5BEB-42FC-BDED-7C6A9EA2C810}" srcOrd="3" destOrd="0" presId="urn:microsoft.com/office/officeart/2005/8/layout/default"/>
    <dgm:cxn modelId="{130401FA-966B-4A11-AD72-1156504DC24F}" type="presParOf" srcId="{4F8171C2-23BB-4069-917D-ABCD8846D40F}" destId="{67DDE29C-68E9-473F-AE2A-B86B37BC9481}" srcOrd="4" destOrd="0" presId="urn:microsoft.com/office/officeart/2005/8/layout/default"/>
    <dgm:cxn modelId="{6CFF227B-D4F5-4847-A00C-8C39C4906239}" type="presParOf" srcId="{4F8171C2-23BB-4069-917D-ABCD8846D40F}" destId="{659D3403-8F45-4A6F-8E7C-5C5EA555A9C3}" srcOrd="5" destOrd="0" presId="urn:microsoft.com/office/officeart/2005/8/layout/default"/>
    <dgm:cxn modelId="{335B2EEA-0933-45BC-AD7E-0D9FCA7872CA}" type="presParOf" srcId="{4F8171C2-23BB-4069-917D-ABCD8846D40F}" destId="{31DB185C-8FAD-4C3B-98C6-5C21659FD0F7}" srcOrd="6" destOrd="0" presId="urn:microsoft.com/office/officeart/2005/8/layout/default"/>
    <dgm:cxn modelId="{87AF2876-95F0-4CFB-A3C5-29E849AEDA95}" type="presParOf" srcId="{4F8171C2-23BB-4069-917D-ABCD8846D40F}" destId="{B4EA6372-2B6C-4793-A98D-29498B643588}" srcOrd="7" destOrd="0" presId="urn:microsoft.com/office/officeart/2005/8/layout/default"/>
    <dgm:cxn modelId="{DA858A1A-321B-4BEE-809F-0C1242C7F125}" type="presParOf" srcId="{4F8171C2-23BB-4069-917D-ABCD8846D40F}" destId="{EAD7F835-DACC-4672-B229-51E6D742CE68}" srcOrd="8" destOrd="0" presId="urn:microsoft.com/office/officeart/2005/8/layout/default"/>
    <dgm:cxn modelId="{85C00954-9261-4450-9C03-B4C35C7A396C}" type="presParOf" srcId="{4F8171C2-23BB-4069-917D-ABCD8846D40F}" destId="{38C362D9-9E9C-4491-86D9-FB3E6F2DA854}" srcOrd="9" destOrd="0" presId="urn:microsoft.com/office/officeart/2005/8/layout/default"/>
    <dgm:cxn modelId="{67A6E1E0-1DB6-4158-87B2-0091B8AB0CCF}" type="presParOf" srcId="{4F8171C2-23BB-4069-917D-ABCD8846D40F}" destId="{B4324F58-20C9-4845-8636-8DD0919E1E46}" srcOrd="10" destOrd="0" presId="urn:microsoft.com/office/officeart/2005/8/layout/default"/>
    <dgm:cxn modelId="{B6FFFAEE-C423-492E-8A87-0FA44F348A98}" type="presParOf" srcId="{4F8171C2-23BB-4069-917D-ABCD8846D40F}" destId="{CF4D887C-386F-4008-84BE-1B2C0965756C}" srcOrd="11" destOrd="0" presId="urn:microsoft.com/office/officeart/2005/8/layout/default"/>
    <dgm:cxn modelId="{20AF247E-CD10-4F3B-84F1-958E674EC4C3}" type="presParOf" srcId="{4F8171C2-23BB-4069-917D-ABCD8846D40F}" destId="{67DD8A45-EBF5-489D-9E74-0ED9B10743F4}" srcOrd="12" destOrd="0" presId="urn:microsoft.com/office/officeart/2005/8/layout/default"/>
    <dgm:cxn modelId="{25B07DA4-7775-4B2A-B028-64E3F5852416}" type="presParOf" srcId="{4F8171C2-23BB-4069-917D-ABCD8846D40F}" destId="{D718F5AB-E9D7-4D4F-86C3-A68C55AC8AB6}" srcOrd="13" destOrd="0" presId="urn:microsoft.com/office/officeart/2005/8/layout/default"/>
    <dgm:cxn modelId="{42A2B59E-48DE-4093-8D9D-572E1D4A803E}" type="presParOf" srcId="{4F8171C2-23BB-4069-917D-ABCD8846D40F}" destId="{CDB26DD0-062D-4EB7-964B-D4EC3E78ED3D}" srcOrd="14" destOrd="0" presId="urn:microsoft.com/office/officeart/2005/8/layout/default"/>
    <dgm:cxn modelId="{BFA47F61-1465-442A-BAB2-C4A5ECAB3E00}" type="presParOf" srcId="{4F8171C2-23BB-4069-917D-ABCD8846D40F}" destId="{5027783E-C13D-4EA9-8CDB-D015F4EC73DA}" srcOrd="15" destOrd="0" presId="urn:microsoft.com/office/officeart/2005/8/layout/default"/>
    <dgm:cxn modelId="{F754E004-B511-4EB3-93CB-BDC67132D094}" type="presParOf" srcId="{4F8171C2-23BB-4069-917D-ABCD8846D40F}" destId="{0CC07019-4CB0-4274-B2A4-C4A26343DF9C}" srcOrd="16" destOrd="0" presId="urn:microsoft.com/office/officeart/2005/8/layout/default"/>
    <dgm:cxn modelId="{C6E5DEFD-0704-470A-979E-367A649881E1}" type="presParOf" srcId="{4F8171C2-23BB-4069-917D-ABCD8846D40F}" destId="{3C26B5E2-BB4B-40BA-996B-C8CA83DE7B6A}" srcOrd="17" destOrd="0" presId="urn:microsoft.com/office/officeart/2005/8/layout/default"/>
    <dgm:cxn modelId="{D8B7BBB7-D659-4973-92C9-3CD7DE021B1E}" type="presParOf" srcId="{4F8171C2-23BB-4069-917D-ABCD8846D40F}" destId="{35A89EF2-23F6-40F1-B846-5D54C1009EF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E5781-C38E-4F54-8C29-80F12CAC8C38}">
      <dsp:nvSpPr>
        <dsp:cNvPr id="0" name=""/>
        <dsp:cNvSpPr/>
      </dsp:nvSpPr>
      <dsp:spPr>
        <a:xfrm>
          <a:off x="1825822" y="402766"/>
          <a:ext cx="3199982" cy="3199982"/>
        </a:xfrm>
        <a:prstGeom prst="blockArc">
          <a:avLst>
            <a:gd name="adj1" fmla="val 13114286"/>
            <a:gd name="adj2" fmla="val 16200000"/>
            <a:gd name="adj3" fmla="val 390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25FC2D-1E8B-4A1A-A119-BD140B4D6F53}">
      <dsp:nvSpPr>
        <dsp:cNvPr id="0" name=""/>
        <dsp:cNvSpPr/>
      </dsp:nvSpPr>
      <dsp:spPr>
        <a:xfrm>
          <a:off x="1825822" y="402766"/>
          <a:ext cx="3199982" cy="3199982"/>
        </a:xfrm>
        <a:prstGeom prst="blockArc">
          <a:avLst>
            <a:gd name="adj1" fmla="val 10028571"/>
            <a:gd name="adj2" fmla="val 13114286"/>
            <a:gd name="adj3" fmla="val 390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A7477A-F40A-455C-9E59-CA3DAA28E2F4}">
      <dsp:nvSpPr>
        <dsp:cNvPr id="0" name=""/>
        <dsp:cNvSpPr/>
      </dsp:nvSpPr>
      <dsp:spPr>
        <a:xfrm>
          <a:off x="1825822" y="402766"/>
          <a:ext cx="3199982" cy="3199982"/>
        </a:xfrm>
        <a:prstGeom prst="blockArc">
          <a:avLst>
            <a:gd name="adj1" fmla="val 6942857"/>
            <a:gd name="adj2" fmla="val 10028571"/>
            <a:gd name="adj3" fmla="val 390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E986E4-58E5-463A-B6C3-0DB6ED568F32}">
      <dsp:nvSpPr>
        <dsp:cNvPr id="0" name=""/>
        <dsp:cNvSpPr/>
      </dsp:nvSpPr>
      <dsp:spPr>
        <a:xfrm>
          <a:off x="1825822" y="402766"/>
          <a:ext cx="3199982" cy="3199982"/>
        </a:xfrm>
        <a:prstGeom prst="blockArc">
          <a:avLst>
            <a:gd name="adj1" fmla="val 3857143"/>
            <a:gd name="adj2" fmla="val 6942857"/>
            <a:gd name="adj3" fmla="val 390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CFF5FC-7160-44CD-A69E-94B537DFE04B}">
      <dsp:nvSpPr>
        <dsp:cNvPr id="0" name=""/>
        <dsp:cNvSpPr/>
      </dsp:nvSpPr>
      <dsp:spPr>
        <a:xfrm>
          <a:off x="1825822" y="402766"/>
          <a:ext cx="3199982" cy="3199982"/>
        </a:xfrm>
        <a:prstGeom prst="blockArc">
          <a:avLst>
            <a:gd name="adj1" fmla="val 771429"/>
            <a:gd name="adj2" fmla="val 3857143"/>
            <a:gd name="adj3" fmla="val 390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027403-11BB-499B-8E02-9A27A4233694}">
      <dsp:nvSpPr>
        <dsp:cNvPr id="0" name=""/>
        <dsp:cNvSpPr/>
      </dsp:nvSpPr>
      <dsp:spPr>
        <a:xfrm>
          <a:off x="1825822" y="402766"/>
          <a:ext cx="3199982" cy="3199982"/>
        </a:xfrm>
        <a:prstGeom prst="blockArc">
          <a:avLst>
            <a:gd name="adj1" fmla="val 19285714"/>
            <a:gd name="adj2" fmla="val 771429"/>
            <a:gd name="adj3" fmla="val 390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D0750F-DEAD-4DA5-A4B7-61F856843A6C}">
      <dsp:nvSpPr>
        <dsp:cNvPr id="0" name=""/>
        <dsp:cNvSpPr/>
      </dsp:nvSpPr>
      <dsp:spPr>
        <a:xfrm>
          <a:off x="1825822" y="402766"/>
          <a:ext cx="3199982" cy="3199982"/>
        </a:xfrm>
        <a:prstGeom prst="blockArc">
          <a:avLst>
            <a:gd name="adj1" fmla="val 16200000"/>
            <a:gd name="adj2" fmla="val 19285714"/>
            <a:gd name="adj3" fmla="val 390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92FFDA-CCFD-43C1-BECB-734B16D9C1AB}">
      <dsp:nvSpPr>
        <dsp:cNvPr id="0" name=""/>
        <dsp:cNvSpPr/>
      </dsp:nvSpPr>
      <dsp:spPr>
        <a:xfrm>
          <a:off x="2737194" y="1303806"/>
          <a:ext cx="1377238" cy="13979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Obesity &amp; Cancer</a:t>
          </a:r>
        </a:p>
      </dsp:txBody>
      <dsp:txXfrm>
        <a:off x="2938886" y="1508524"/>
        <a:ext cx="973854" cy="988467"/>
      </dsp:txXfrm>
    </dsp:sp>
    <dsp:sp modelId="{5ADD00CC-8968-40ED-894D-3F011E37FE5D}">
      <dsp:nvSpPr>
        <dsp:cNvPr id="0" name=""/>
        <dsp:cNvSpPr/>
      </dsp:nvSpPr>
      <dsp:spPr>
        <a:xfrm>
          <a:off x="2948840" y="-42984"/>
          <a:ext cx="953945" cy="953945"/>
        </a:xfrm>
        <a:prstGeom prst="ellips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Medically underserved rural communities </a:t>
          </a:r>
        </a:p>
      </dsp:txBody>
      <dsp:txXfrm>
        <a:off x="3088542" y="96718"/>
        <a:ext cx="674541" cy="674541"/>
      </dsp:txXfrm>
    </dsp:sp>
    <dsp:sp modelId="{EB837218-19B4-4830-8FF6-EF0E109E8272}">
      <dsp:nvSpPr>
        <dsp:cNvPr id="0" name=""/>
        <dsp:cNvSpPr/>
      </dsp:nvSpPr>
      <dsp:spPr>
        <a:xfrm>
          <a:off x="4130381" y="506287"/>
          <a:ext cx="1043890" cy="103671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Lifestyle interventions (nutrition &amp; PA)</a:t>
          </a:r>
        </a:p>
      </dsp:txBody>
      <dsp:txXfrm>
        <a:off x="4283255" y="658111"/>
        <a:ext cx="738142" cy="733069"/>
      </dsp:txXfrm>
    </dsp:sp>
    <dsp:sp modelId="{5D1F3ECD-1E93-4531-8DDD-E81D39A20A6B}">
      <dsp:nvSpPr>
        <dsp:cNvPr id="0" name=""/>
        <dsp:cNvSpPr/>
      </dsp:nvSpPr>
      <dsp:spPr>
        <a:xfrm>
          <a:off x="4478277" y="1874869"/>
          <a:ext cx="953945" cy="953945"/>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1200" dirty="0"/>
            <a:t>Real-world systems</a:t>
          </a:r>
        </a:p>
      </dsp:txBody>
      <dsp:txXfrm>
        <a:off x="4617979" y="2014571"/>
        <a:ext cx="674541" cy="674541"/>
      </dsp:txXfrm>
    </dsp:sp>
    <dsp:sp modelId="{B51464A9-9B54-4E6B-9749-725320D7A847}">
      <dsp:nvSpPr>
        <dsp:cNvPr id="0" name=""/>
        <dsp:cNvSpPr/>
      </dsp:nvSpPr>
      <dsp:spPr>
        <a:xfrm>
          <a:off x="3629504" y="2939197"/>
          <a:ext cx="953945" cy="95394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Transl-ational</a:t>
          </a:r>
          <a:r>
            <a:rPr lang="en-US" sz="900" kern="1200" dirty="0"/>
            <a:t> science</a:t>
          </a:r>
        </a:p>
      </dsp:txBody>
      <dsp:txXfrm>
        <a:off x="3769206" y="3078899"/>
        <a:ext cx="674541" cy="674541"/>
      </dsp:txXfrm>
    </dsp:sp>
    <dsp:sp modelId="{4D755B4D-3BF4-4D07-BDC3-6B2F28099AD6}">
      <dsp:nvSpPr>
        <dsp:cNvPr id="0" name=""/>
        <dsp:cNvSpPr/>
      </dsp:nvSpPr>
      <dsp:spPr>
        <a:xfrm>
          <a:off x="2268177" y="2939197"/>
          <a:ext cx="953945" cy="953945"/>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Participatory research methods</a:t>
          </a:r>
        </a:p>
      </dsp:txBody>
      <dsp:txXfrm>
        <a:off x="2407879" y="3078899"/>
        <a:ext cx="674541" cy="674541"/>
      </dsp:txXfrm>
    </dsp:sp>
    <dsp:sp modelId="{E489EBF1-2A78-4C56-A953-A73555C5AD9F}">
      <dsp:nvSpPr>
        <dsp:cNvPr id="0" name=""/>
        <dsp:cNvSpPr/>
      </dsp:nvSpPr>
      <dsp:spPr>
        <a:xfrm>
          <a:off x="1388706" y="1824563"/>
          <a:ext cx="1015339" cy="105455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1200" dirty="0"/>
            <a:t>Health literacy</a:t>
          </a:r>
        </a:p>
      </dsp:txBody>
      <dsp:txXfrm>
        <a:off x="1537399" y="1978999"/>
        <a:ext cx="717953" cy="745685"/>
      </dsp:txXfrm>
    </dsp:sp>
    <dsp:sp modelId="{37EB20E6-584C-47A7-AF68-89FD64165B9D}">
      <dsp:nvSpPr>
        <dsp:cNvPr id="0" name=""/>
        <dsp:cNvSpPr/>
      </dsp:nvSpPr>
      <dsp:spPr>
        <a:xfrm>
          <a:off x="1722327" y="547673"/>
          <a:ext cx="953945" cy="953945"/>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00" kern="1200" dirty="0"/>
            <a:t>e/m Health</a:t>
          </a:r>
        </a:p>
      </dsp:txBody>
      <dsp:txXfrm>
        <a:off x="1862029" y="687375"/>
        <a:ext cx="674541" cy="674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55932-88D6-46FC-B5C0-9F165C75F298}">
      <dsp:nvSpPr>
        <dsp:cNvPr id="0" name=""/>
        <dsp:cNvSpPr/>
      </dsp:nvSpPr>
      <dsp:spPr>
        <a:xfrm>
          <a:off x="0" y="25237"/>
          <a:ext cx="5144567" cy="1470727"/>
        </a:xfrm>
        <a:prstGeom prst="roundRect">
          <a:avLst>
            <a:gd name="adj" fmla="val 10000"/>
          </a:avLst>
        </a:prstGeom>
        <a:solidFill>
          <a:schemeClr val="bg1">
            <a:lumMod val="9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0847FA-31B0-45BD-99BC-52567A83730B}">
      <dsp:nvSpPr>
        <dsp:cNvPr id="0" name=""/>
        <dsp:cNvSpPr/>
      </dsp:nvSpPr>
      <dsp:spPr>
        <a:xfrm>
          <a:off x="154337" y="196096"/>
          <a:ext cx="1511216" cy="1078533"/>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57B29-13DB-44C5-8492-242585EB6034}">
      <dsp:nvSpPr>
        <dsp:cNvPr id="0" name=""/>
        <dsp:cNvSpPr/>
      </dsp:nvSpPr>
      <dsp:spPr>
        <a:xfrm rot="10800000">
          <a:off x="154337" y="1470727"/>
          <a:ext cx="1511216" cy="179755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Eligibility</a:t>
          </a:r>
        </a:p>
      </dsp:txBody>
      <dsp:txXfrm rot="10800000">
        <a:off x="200812" y="1470727"/>
        <a:ext cx="1418266" cy="1751080"/>
      </dsp:txXfrm>
    </dsp:sp>
    <dsp:sp modelId="{74EF4C39-DC6B-400C-9BA2-8F78AD849AF0}">
      <dsp:nvSpPr>
        <dsp:cNvPr id="0" name=""/>
        <dsp:cNvSpPr/>
      </dsp:nvSpPr>
      <dsp:spPr>
        <a:xfrm>
          <a:off x="1816675" y="196096"/>
          <a:ext cx="1511216" cy="1078533"/>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D1EBE5-AF9D-4DC6-B47B-E28D38EA2F43}">
      <dsp:nvSpPr>
        <dsp:cNvPr id="0" name=""/>
        <dsp:cNvSpPr/>
      </dsp:nvSpPr>
      <dsp:spPr>
        <a:xfrm rot="10800000">
          <a:off x="1816675" y="1470727"/>
          <a:ext cx="1511216" cy="179755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Data Collection</a:t>
          </a:r>
        </a:p>
      </dsp:txBody>
      <dsp:txXfrm rot="10800000">
        <a:off x="1863150" y="1470727"/>
        <a:ext cx="1418266" cy="1751080"/>
      </dsp:txXfrm>
    </dsp:sp>
    <dsp:sp modelId="{82E06258-A1FE-414C-9C65-4E06A56E9A27}">
      <dsp:nvSpPr>
        <dsp:cNvPr id="0" name=""/>
        <dsp:cNvSpPr/>
      </dsp:nvSpPr>
      <dsp:spPr>
        <a:xfrm>
          <a:off x="3479013" y="196096"/>
          <a:ext cx="1511216" cy="1078533"/>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7000" b="-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6611929-5D3D-428F-8C2F-6A1753704959}">
      <dsp:nvSpPr>
        <dsp:cNvPr id="0" name=""/>
        <dsp:cNvSpPr/>
      </dsp:nvSpPr>
      <dsp:spPr>
        <a:xfrm rot="10800000">
          <a:off x="3479013" y="1470727"/>
          <a:ext cx="1511216" cy="1797555"/>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Data Analysis</a:t>
          </a:r>
        </a:p>
      </dsp:txBody>
      <dsp:txXfrm rot="10800000">
        <a:off x="3525488" y="1470727"/>
        <a:ext cx="1418266" cy="1751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5698C-141C-42B9-B922-FEF6773DB14D}">
      <dsp:nvSpPr>
        <dsp:cNvPr id="0" name=""/>
        <dsp:cNvSpPr/>
      </dsp:nvSpPr>
      <dsp:spPr>
        <a:xfrm>
          <a:off x="2133598" y="1511474"/>
          <a:ext cx="1836354" cy="1061778"/>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n-US" sz="6100" kern="1200" dirty="0"/>
        </a:p>
      </dsp:txBody>
      <dsp:txXfrm>
        <a:off x="2185430" y="1563306"/>
        <a:ext cx="1732690" cy="958114"/>
      </dsp:txXfrm>
    </dsp:sp>
    <dsp:sp modelId="{93DB6A0F-866F-4406-82A3-F27AC1734E84}">
      <dsp:nvSpPr>
        <dsp:cNvPr id="0" name=""/>
        <dsp:cNvSpPr/>
      </dsp:nvSpPr>
      <dsp:spPr>
        <a:xfrm>
          <a:off x="1087478" y="0"/>
          <a:ext cx="3898548" cy="4064000"/>
        </a:xfrm>
        <a:prstGeom prst="blockArc">
          <a:avLst>
            <a:gd name="adj1" fmla="val 17527788"/>
            <a:gd name="adj2" fmla="val 4119114"/>
            <a:gd name="adj3" fmla="val 575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8186A4-35A2-4D9E-9EF4-B52221682165}">
      <dsp:nvSpPr>
        <dsp:cNvPr id="0" name=""/>
        <dsp:cNvSpPr/>
      </dsp:nvSpPr>
      <dsp:spPr>
        <a:xfrm>
          <a:off x="4029328" y="448268"/>
          <a:ext cx="893545" cy="824972"/>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3C49452-74CD-4A24-8C01-735075486DDB}">
      <dsp:nvSpPr>
        <dsp:cNvPr id="0" name=""/>
        <dsp:cNvSpPr/>
      </dsp:nvSpPr>
      <dsp:spPr>
        <a:xfrm>
          <a:off x="5072699" y="359257"/>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2800350">
            <a:lnSpc>
              <a:spcPct val="90000"/>
            </a:lnSpc>
            <a:spcBef>
              <a:spcPct val="0"/>
            </a:spcBef>
            <a:spcAft>
              <a:spcPct val="10000"/>
            </a:spcAft>
            <a:buNone/>
          </a:pPr>
          <a:endParaRPr lang="en-US" sz="6300" kern="1200" dirty="0"/>
        </a:p>
      </dsp:txBody>
      <dsp:txXfrm>
        <a:off x="5072699" y="359257"/>
        <a:ext cx="1386766" cy="1002995"/>
      </dsp:txXfrm>
    </dsp:sp>
    <dsp:sp modelId="{50D42DF2-3611-460F-9ECC-8A5D89C1131E}">
      <dsp:nvSpPr>
        <dsp:cNvPr id="0" name=""/>
        <dsp:cNvSpPr/>
      </dsp:nvSpPr>
      <dsp:spPr>
        <a:xfrm>
          <a:off x="4429757" y="1627235"/>
          <a:ext cx="893545" cy="824972"/>
        </a:xfrm>
        <a:prstGeom prst="round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598E42C-B6F4-40E1-8D19-76FEEC4584DF}">
      <dsp:nvSpPr>
        <dsp:cNvPr id="0" name=""/>
        <dsp:cNvSpPr/>
      </dsp:nvSpPr>
      <dsp:spPr>
        <a:xfrm>
          <a:off x="5478906" y="1536192"/>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2800350">
            <a:lnSpc>
              <a:spcPct val="90000"/>
            </a:lnSpc>
            <a:spcBef>
              <a:spcPct val="0"/>
            </a:spcBef>
            <a:spcAft>
              <a:spcPct val="10000"/>
            </a:spcAft>
            <a:buNone/>
          </a:pPr>
          <a:endParaRPr lang="en-US" sz="6300" kern="1200" dirty="0"/>
        </a:p>
      </dsp:txBody>
      <dsp:txXfrm>
        <a:off x="5478906" y="1536192"/>
        <a:ext cx="1386766" cy="1002995"/>
      </dsp:txXfrm>
    </dsp:sp>
    <dsp:sp modelId="{65D3D82D-F6AF-497C-839D-4DF071E8D7C5}">
      <dsp:nvSpPr>
        <dsp:cNvPr id="0" name=""/>
        <dsp:cNvSpPr/>
      </dsp:nvSpPr>
      <dsp:spPr>
        <a:xfrm>
          <a:off x="4029328" y="2822863"/>
          <a:ext cx="893545" cy="824972"/>
        </a:xfrm>
        <a:prstGeom prst="round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4000" b="-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B2961C3-EE20-45CD-883B-C167BDAE5CB9}">
      <dsp:nvSpPr>
        <dsp:cNvPr id="0" name=""/>
        <dsp:cNvSpPr/>
      </dsp:nvSpPr>
      <dsp:spPr>
        <a:xfrm>
          <a:off x="5072699" y="2738323"/>
          <a:ext cx="1386766" cy="1002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2800350">
            <a:lnSpc>
              <a:spcPct val="90000"/>
            </a:lnSpc>
            <a:spcBef>
              <a:spcPct val="0"/>
            </a:spcBef>
            <a:spcAft>
              <a:spcPct val="10000"/>
            </a:spcAft>
            <a:buNone/>
          </a:pPr>
          <a:endParaRPr lang="en-US" sz="6300" kern="1200" dirty="0"/>
        </a:p>
      </dsp:txBody>
      <dsp:txXfrm>
        <a:off x="5072699" y="2738323"/>
        <a:ext cx="1386766" cy="1002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B7074-FF1A-4864-A84F-BA230E376611}">
      <dsp:nvSpPr>
        <dsp:cNvPr id="0" name=""/>
        <dsp:cNvSpPr/>
      </dsp:nvSpPr>
      <dsp:spPr>
        <a:xfrm rot="10800000">
          <a:off x="1115953" y="159"/>
          <a:ext cx="3612847" cy="8238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274"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FFFFFF"/>
              </a:solidFill>
              <a:latin typeface="Arial"/>
              <a:ea typeface="+mn-ea"/>
              <a:cs typeface="+mn-cs"/>
            </a:rPr>
            <a:t>Aim 1:</a:t>
          </a:r>
          <a:r>
            <a:rPr lang="en-US" sz="1300" b="0" kern="1200" dirty="0">
              <a:solidFill>
                <a:srgbClr val="FFFFFF"/>
              </a:solidFill>
              <a:latin typeface="Arial"/>
              <a:ea typeface="+mn-ea"/>
              <a:cs typeface="+mn-cs"/>
            </a:rPr>
            <a:t> Investigate and advance the science on multi-level etiology in cancer risk and progression, taking a cell-to-society perspective. </a:t>
          </a:r>
        </a:p>
      </dsp:txBody>
      <dsp:txXfrm rot="10800000">
        <a:off x="1321903" y="159"/>
        <a:ext cx="3406897" cy="823801"/>
      </dsp:txXfrm>
    </dsp:sp>
    <dsp:sp modelId="{9F8ED8D9-ED60-4208-9A92-A2C98EDF0F1E}">
      <dsp:nvSpPr>
        <dsp:cNvPr id="0" name=""/>
        <dsp:cNvSpPr/>
      </dsp:nvSpPr>
      <dsp:spPr>
        <a:xfrm>
          <a:off x="707578" y="3"/>
          <a:ext cx="823801" cy="823801"/>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B78C86-8ABB-4330-93F4-CDF807226132}">
      <dsp:nvSpPr>
        <dsp:cNvPr id="0" name=""/>
        <dsp:cNvSpPr/>
      </dsp:nvSpPr>
      <dsp:spPr>
        <a:xfrm rot="10800000">
          <a:off x="1115953" y="1069872"/>
          <a:ext cx="3612847" cy="8238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274"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t>Aim 2:</a:t>
          </a:r>
          <a:r>
            <a:rPr lang="en-US" sz="1300" b="0" kern="1200" dirty="0"/>
            <a:t> Develop novel interventions and implement research advances in diverse populations to reduce cancer risk and cancer disparities.</a:t>
          </a:r>
        </a:p>
      </dsp:txBody>
      <dsp:txXfrm rot="10800000">
        <a:off x="1321903" y="1069872"/>
        <a:ext cx="3406897" cy="823801"/>
      </dsp:txXfrm>
    </dsp:sp>
    <dsp:sp modelId="{111F28A7-69D0-47BA-8741-8C5406A4BCE5}">
      <dsp:nvSpPr>
        <dsp:cNvPr id="0" name=""/>
        <dsp:cNvSpPr/>
      </dsp:nvSpPr>
      <dsp:spPr>
        <a:xfrm>
          <a:off x="716516" y="1070432"/>
          <a:ext cx="823801" cy="823801"/>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AAB320-F5E1-4DD0-8DCC-0090F136784E}">
      <dsp:nvSpPr>
        <dsp:cNvPr id="0" name=""/>
        <dsp:cNvSpPr/>
      </dsp:nvSpPr>
      <dsp:spPr>
        <a:xfrm rot="10800000">
          <a:off x="1115953" y="2139584"/>
          <a:ext cx="3612847" cy="82380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274" tIns="49530" rIns="92456" bIns="49530" numCol="1" spcCol="1270" anchor="ctr" anchorCtr="0">
          <a:noAutofit/>
        </a:bodyPr>
        <a:lstStyle/>
        <a:p>
          <a:pPr marL="0" lvl="0" indent="0" algn="l" defTabSz="577850">
            <a:lnSpc>
              <a:spcPct val="90000"/>
            </a:lnSpc>
            <a:spcBef>
              <a:spcPct val="0"/>
            </a:spcBef>
            <a:spcAft>
              <a:spcPct val="35000"/>
            </a:spcAft>
            <a:buNone/>
          </a:pPr>
          <a:r>
            <a:rPr lang="en-US" sz="1300" b="1" kern="1200" dirty="0">
              <a:solidFill>
                <a:srgbClr val="FFFFFF"/>
              </a:solidFill>
              <a:latin typeface="Arial"/>
              <a:ea typeface="+mn-ea"/>
              <a:cs typeface="+mn-cs"/>
            </a:rPr>
            <a:t>Aim 3:</a:t>
          </a:r>
          <a:r>
            <a:rPr lang="en-US" sz="1300" b="0" kern="1200" dirty="0">
              <a:solidFill>
                <a:srgbClr val="FFFFFF"/>
              </a:solidFill>
              <a:latin typeface="Arial"/>
              <a:ea typeface="+mn-ea"/>
              <a:cs typeface="+mn-cs"/>
            </a:rPr>
            <a:t> Develop and implement novel interventions for cancer patients and cancer survivors to optimize outcomes and achieve health equity.</a:t>
          </a:r>
        </a:p>
      </dsp:txBody>
      <dsp:txXfrm rot="10800000">
        <a:off x="1321903" y="2139584"/>
        <a:ext cx="3406897" cy="823801"/>
      </dsp:txXfrm>
    </dsp:sp>
    <dsp:sp modelId="{332AEA9D-4274-48D5-8537-8010244B5D1F}">
      <dsp:nvSpPr>
        <dsp:cNvPr id="0" name=""/>
        <dsp:cNvSpPr/>
      </dsp:nvSpPr>
      <dsp:spPr>
        <a:xfrm>
          <a:off x="704052" y="2139584"/>
          <a:ext cx="823801" cy="823801"/>
        </a:xfrm>
        <a:prstGeom prst="ellips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33EA2-3077-4D12-89B0-BAB38B606232}">
      <dsp:nvSpPr>
        <dsp:cNvPr id="0" name=""/>
        <dsp:cNvSpPr/>
      </dsp:nvSpPr>
      <dsp:spPr>
        <a:xfrm>
          <a:off x="398922" y="2943"/>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Award Number</a:t>
          </a:r>
        </a:p>
      </dsp:txBody>
      <dsp:txXfrm>
        <a:off x="398922" y="2943"/>
        <a:ext cx="1362481" cy="817489"/>
      </dsp:txXfrm>
    </dsp:sp>
    <dsp:sp modelId="{0BD6FEF1-6B68-4914-9EDD-0AB4F230A0AC}">
      <dsp:nvSpPr>
        <dsp:cNvPr id="0" name=""/>
        <dsp:cNvSpPr/>
      </dsp:nvSpPr>
      <dsp:spPr>
        <a:xfrm>
          <a:off x="1897652" y="2943"/>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Institutional ID</a:t>
          </a:r>
        </a:p>
      </dsp:txBody>
      <dsp:txXfrm>
        <a:off x="1897652" y="2943"/>
        <a:ext cx="1362481" cy="817489"/>
      </dsp:txXfrm>
    </dsp:sp>
    <dsp:sp modelId="{5494829A-E27B-4F25-BDF9-F4ED079520B4}">
      <dsp:nvSpPr>
        <dsp:cNvPr id="0" name=""/>
        <dsp:cNvSpPr/>
      </dsp:nvSpPr>
      <dsp:spPr>
        <a:xfrm>
          <a:off x="3396382" y="2943"/>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Sponsor</a:t>
          </a:r>
        </a:p>
      </dsp:txBody>
      <dsp:txXfrm>
        <a:off x="3396382" y="2943"/>
        <a:ext cx="1362481" cy="817489"/>
      </dsp:txXfrm>
    </dsp:sp>
    <dsp:sp modelId="{37C4C9F3-7AB1-47D6-B2E7-5A48D10FDB7C}">
      <dsp:nvSpPr>
        <dsp:cNvPr id="0" name=""/>
        <dsp:cNvSpPr/>
      </dsp:nvSpPr>
      <dsp:spPr>
        <a:xfrm>
          <a:off x="398922" y="956680"/>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Sponsor Award Reference Number</a:t>
          </a:r>
        </a:p>
      </dsp:txBody>
      <dsp:txXfrm>
        <a:off x="398922" y="956680"/>
        <a:ext cx="1362481" cy="817489"/>
      </dsp:txXfrm>
    </dsp:sp>
    <dsp:sp modelId="{65D6E870-9E94-4DD3-94C8-E04D4B8440B3}">
      <dsp:nvSpPr>
        <dsp:cNvPr id="0" name=""/>
        <dsp:cNvSpPr/>
      </dsp:nvSpPr>
      <dsp:spPr>
        <a:xfrm>
          <a:off x="1897652" y="956680"/>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Prime Sponsor</a:t>
          </a:r>
        </a:p>
      </dsp:txBody>
      <dsp:txXfrm>
        <a:off x="1897652" y="956680"/>
        <a:ext cx="1362481" cy="817489"/>
      </dsp:txXfrm>
    </dsp:sp>
    <dsp:sp modelId="{3D9D7ECE-10CD-4249-A786-5F99372BD807}">
      <dsp:nvSpPr>
        <dsp:cNvPr id="0" name=""/>
        <dsp:cNvSpPr/>
      </dsp:nvSpPr>
      <dsp:spPr>
        <a:xfrm>
          <a:off x="3396382" y="956680"/>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Federal Award Id Number (FAIN)</a:t>
          </a:r>
        </a:p>
      </dsp:txBody>
      <dsp:txXfrm>
        <a:off x="3396382" y="956680"/>
        <a:ext cx="1362481" cy="817489"/>
      </dsp:txXfrm>
    </dsp:sp>
    <dsp:sp modelId="{7FA7720D-DB13-4EBD-8EC9-9175C53F9DF4}">
      <dsp:nvSpPr>
        <dsp:cNvPr id="0" name=""/>
        <dsp:cNvSpPr/>
      </dsp:nvSpPr>
      <dsp:spPr>
        <a:xfrm>
          <a:off x="398922" y="1910418"/>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Assistance Listing Number (ALN)</a:t>
          </a:r>
        </a:p>
      </dsp:txBody>
      <dsp:txXfrm>
        <a:off x="398922" y="1910418"/>
        <a:ext cx="1362481" cy="817489"/>
      </dsp:txXfrm>
    </dsp:sp>
    <dsp:sp modelId="{C6A36DE6-7C7F-49B8-A6BA-BC144BE17AB4}">
      <dsp:nvSpPr>
        <dsp:cNvPr id="0" name=""/>
        <dsp:cNvSpPr/>
      </dsp:nvSpPr>
      <dsp:spPr>
        <a:xfrm>
          <a:off x="1897652" y="1910418"/>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Award Lifecycle Status</a:t>
          </a:r>
        </a:p>
      </dsp:txBody>
      <dsp:txXfrm>
        <a:off x="1897652" y="1910418"/>
        <a:ext cx="1362481" cy="817489"/>
      </dsp:txXfrm>
    </dsp:sp>
    <dsp:sp modelId="{F735786C-9556-46F7-A4BD-89981C69C295}">
      <dsp:nvSpPr>
        <dsp:cNvPr id="0" name=""/>
        <dsp:cNvSpPr/>
      </dsp:nvSpPr>
      <dsp:spPr>
        <a:xfrm>
          <a:off x="3396382" y="1910418"/>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Authorized Amount</a:t>
          </a:r>
        </a:p>
      </dsp:txBody>
      <dsp:txXfrm>
        <a:off x="3396382" y="1910418"/>
        <a:ext cx="1362481" cy="817489"/>
      </dsp:txXfrm>
    </dsp:sp>
    <dsp:sp modelId="{2FE44BAE-88C1-4552-B4BF-D4951FA29546}">
      <dsp:nvSpPr>
        <dsp:cNvPr id="0" name=""/>
        <dsp:cNvSpPr/>
      </dsp:nvSpPr>
      <dsp:spPr>
        <a:xfrm>
          <a:off x="1148287" y="2864155"/>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Billed to Date Amount</a:t>
          </a:r>
        </a:p>
      </dsp:txBody>
      <dsp:txXfrm>
        <a:off x="1148287" y="2864155"/>
        <a:ext cx="1362481" cy="817489"/>
      </dsp:txXfrm>
    </dsp:sp>
    <dsp:sp modelId="{B54994AD-C0CB-4CFE-84CD-730A1D89779D}">
      <dsp:nvSpPr>
        <dsp:cNvPr id="0" name=""/>
        <dsp:cNvSpPr/>
      </dsp:nvSpPr>
      <dsp:spPr>
        <a:xfrm>
          <a:off x="2647017" y="2864155"/>
          <a:ext cx="1362481" cy="81748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Cost Share Total Amount</a:t>
          </a:r>
        </a:p>
      </dsp:txBody>
      <dsp:txXfrm>
        <a:off x="2647017" y="2864155"/>
        <a:ext cx="1362481" cy="8174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FDAF1-D7A2-4057-BCF7-4BE9AA40CF02}">
      <dsp:nvSpPr>
        <dsp:cNvPr id="0" name=""/>
        <dsp:cNvSpPr/>
      </dsp:nvSpPr>
      <dsp:spPr>
        <a:xfrm>
          <a:off x="0" y="16598"/>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Lead PI</a:t>
          </a:r>
        </a:p>
      </dsp:txBody>
      <dsp:txXfrm>
        <a:off x="0" y="16598"/>
        <a:ext cx="1611808" cy="967085"/>
      </dsp:txXfrm>
    </dsp:sp>
    <dsp:sp modelId="{D13B40D5-2C43-4E82-8269-AE8173DFF769}">
      <dsp:nvSpPr>
        <dsp:cNvPr id="0" name=""/>
        <dsp:cNvSpPr/>
      </dsp:nvSpPr>
      <dsp:spPr>
        <a:xfrm>
          <a:off x="1772989" y="16598"/>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Award</a:t>
          </a:r>
        </a:p>
      </dsp:txBody>
      <dsp:txXfrm>
        <a:off x="1772989" y="16598"/>
        <a:ext cx="1611808" cy="967085"/>
      </dsp:txXfrm>
    </dsp:sp>
    <dsp:sp modelId="{67DDE29C-68E9-473F-AE2A-B86B37BC9481}">
      <dsp:nvSpPr>
        <dsp:cNvPr id="0" name=""/>
        <dsp:cNvSpPr/>
      </dsp:nvSpPr>
      <dsp:spPr>
        <a:xfrm>
          <a:off x="3545978" y="16598"/>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Award Description</a:t>
          </a:r>
        </a:p>
      </dsp:txBody>
      <dsp:txXfrm>
        <a:off x="3545978" y="16598"/>
        <a:ext cx="1611808" cy="967085"/>
      </dsp:txXfrm>
    </dsp:sp>
    <dsp:sp modelId="{31DB185C-8FAD-4C3B-98C6-5C21659FD0F7}">
      <dsp:nvSpPr>
        <dsp:cNvPr id="0" name=""/>
        <dsp:cNvSpPr/>
      </dsp:nvSpPr>
      <dsp:spPr>
        <a:xfrm>
          <a:off x="0" y="1144864"/>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Sponsor</a:t>
          </a:r>
        </a:p>
      </dsp:txBody>
      <dsp:txXfrm>
        <a:off x="0" y="1144864"/>
        <a:ext cx="1611808" cy="967085"/>
      </dsp:txXfrm>
    </dsp:sp>
    <dsp:sp modelId="{EAD7F835-DACC-4672-B229-51E6D742CE68}">
      <dsp:nvSpPr>
        <dsp:cNvPr id="0" name=""/>
        <dsp:cNvSpPr/>
      </dsp:nvSpPr>
      <dsp:spPr>
        <a:xfrm>
          <a:off x="1772989" y="1144864"/>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Sponsor Award Reference Number</a:t>
          </a:r>
        </a:p>
      </dsp:txBody>
      <dsp:txXfrm>
        <a:off x="1772989" y="1144864"/>
        <a:ext cx="1611808" cy="967085"/>
      </dsp:txXfrm>
    </dsp:sp>
    <dsp:sp modelId="{B4324F58-20C9-4845-8636-8DD0919E1E46}">
      <dsp:nvSpPr>
        <dsp:cNvPr id="0" name=""/>
        <dsp:cNvSpPr/>
      </dsp:nvSpPr>
      <dsp:spPr>
        <a:xfrm>
          <a:off x="3545978" y="1144864"/>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Institutional ID</a:t>
          </a:r>
        </a:p>
      </dsp:txBody>
      <dsp:txXfrm>
        <a:off x="3545978" y="1144864"/>
        <a:ext cx="1611808" cy="967085"/>
      </dsp:txXfrm>
    </dsp:sp>
    <dsp:sp modelId="{67DD8A45-EBF5-489D-9E74-0ED9B10743F4}">
      <dsp:nvSpPr>
        <dsp:cNvPr id="0" name=""/>
        <dsp:cNvSpPr/>
      </dsp:nvSpPr>
      <dsp:spPr>
        <a:xfrm>
          <a:off x="0" y="2273130"/>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Award Cost Center</a:t>
          </a:r>
        </a:p>
      </dsp:txBody>
      <dsp:txXfrm>
        <a:off x="0" y="2273130"/>
        <a:ext cx="1611808" cy="967085"/>
      </dsp:txXfrm>
    </dsp:sp>
    <dsp:sp modelId="{CDB26DD0-062D-4EB7-964B-D4EC3E78ED3D}">
      <dsp:nvSpPr>
        <dsp:cNvPr id="0" name=""/>
        <dsp:cNvSpPr/>
      </dsp:nvSpPr>
      <dsp:spPr>
        <a:xfrm>
          <a:off x="1772989" y="2273130"/>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Assistance Listing Number (ALN)</a:t>
          </a:r>
        </a:p>
      </dsp:txBody>
      <dsp:txXfrm>
        <a:off x="1772989" y="2273130"/>
        <a:ext cx="1611808" cy="967085"/>
      </dsp:txXfrm>
    </dsp:sp>
    <dsp:sp modelId="{0CC07019-4CB0-4274-B2A4-C4A26343DF9C}">
      <dsp:nvSpPr>
        <dsp:cNvPr id="0" name=""/>
        <dsp:cNvSpPr/>
      </dsp:nvSpPr>
      <dsp:spPr>
        <a:xfrm>
          <a:off x="3545978" y="2273130"/>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Prime Sponsor </a:t>
          </a:r>
        </a:p>
      </dsp:txBody>
      <dsp:txXfrm>
        <a:off x="3545978" y="2273130"/>
        <a:ext cx="1611808" cy="967085"/>
      </dsp:txXfrm>
    </dsp:sp>
    <dsp:sp modelId="{35A89EF2-23F6-40F1-B846-5D54C1009EFE}">
      <dsp:nvSpPr>
        <dsp:cNvPr id="0" name=""/>
        <dsp:cNvSpPr/>
      </dsp:nvSpPr>
      <dsp:spPr>
        <a:xfrm>
          <a:off x="1772989" y="3401396"/>
          <a:ext cx="1611808" cy="96708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Award Analyst</a:t>
          </a:r>
        </a:p>
      </dsp:txBody>
      <dsp:txXfrm>
        <a:off x="1772989" y="3401396"/>
        <a:ext cx="1611808" cy="96708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348" name="Shape 3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28589" latinLnBrk="0">
      <a:lnSpc>
        <a:spcPct val="117999"/>
      </a:lnSpc>
      <a:defRPr sz="1100">
        <a:latin typeface="+mn-lt"/>
        <a:ea typeface="+mn-ea"/>
        <a:cs typeface="+mn-cs"/>
        <a:sym typeface="Adobe Caslon Pro"/>
      </a:defRPr>
    </a:lvl1pPr>
    <a:lvl2pPr indent="114294" defTabSz="228589" latinLnBrk="0">
      <a:lnSpc>
        <a:spcPct val="117999"/>
      </a:lnSpc>
      <a:defRPr sz="1100">
        <a:latin typeface="+mn-lt"/>
        <a:ea typeface="+mn-ea"/>
        <a:cs typeface="+mn-cs"/>
        <a:sym typeface="Adobe Caslon Pro"/>
      </a:defRPr>
    </a:lvl2pPr>
    <a:lvl3pPr indent="228589" defTabSz="228589" latinLnBrk="0">
      <a:lnSpc>
        <a:spcPct val="117999"/>
      </a:lnSpc>
      <a:defRPr sz="1100">
        <a:latin typeface="+mn-lt"/>
        <a:ea typeface="+mn-ea"/>
        <a:cs typeface="+mn-cs"/>
        <a:sym typeface="Adobe Caslon Pro"/>
      </a:defRPr>
    </a:lvl3pPr>
    <a:lvl4pPr indent="342882" defTabSz="228589" latinLnBrk="0">
      <a:lnSpc>
        <a:spcPct val="117999"/>
      </a:lnSpc>
      <a:defRPr sz="1100">
        <a:latin typeface="+mn-lt"/>
        <a:ea typeface="+mn-ea"/>
        <a:cs typeface="+mn-cs"/>
        <a:sym typeface="Adobe Caslon Pro"/>
      </a:defRPr>
    </a:lvl4pPr>
    <a:lvl5pPr indent="457178" defTabSz="228589" latinLnBrk="0">
      <a:lnSpc>
        <a:spcPct val="117999"/>
      </a:lnSpc>
      <a:defRPr sz="1100">
        <a:latin typeface="+mn-lt"/>
        <a:ea typeface="+mn-ea"/>
        <a:cs typeface="+mn-cs"/>
        <a:sym typeface="Adobe Caslon Pro"/>
      </a:defRPr>
    </a:lvl5pPr>
    <a:lvl6pPr indent="571472" defTabSz="228589" latinLnBrk="0">
      <a:lnSpc>
        <a:spcPct val="117999"/>
      </a:lnSpc>
      <a:defRPr sz="1100">
        <a:latin typeface="+mn-lt"/>
        <a:ea typeface="+mn-ea"/>
        <a:cs typeface="+mn-cs"/>
        <a:sym typeface="Adobe Caslon Pro"/>
      </a:defRPr>
    </a:lvl6pPr>
    <a:lvl7pPr indent="685766" defTabSz="228589" latinLnBrk="0">
      <a:lnSpc>
        <a:spcPct val="117999"/>
      </a:lnSpc>
      <a:defRPr sz="1100">
        <a:latin typeface="+mn-lt"/>
        <a:ea typeface="+mn-ea"/>
        <a:cs typeface="+mn-cs"/>
        <a:sym typeface="Adobe Caslon Pro"/>
      </a:defRPr>
    </a:lvl7pPr>
    <a:lvl8pPr indent="800060" defTabSz="228589" latinLnBrk="0">
      <a:lnSpc>
        <a:spcPct val="117999"/>
      </a:lnSpc>
      <a:defRPr sz="1100">
        <a:latin typeface="+mn-lt"/>
        <a:ea typeface="+mn-ea"/>
        <a:cs typeface="+mn-cs"/>
        <a:sym typeface="Adobe Caslon Pro"/>
      </a:defRPr>
    </a:lvl8pPr>
    <a:lvl9pPr indent="914354" defTabSz="228589" latinLnBrk="0">
      <a:lnSpc>
        <a:spcPct val="117999"/>
      </a:lnSpc>
      <a:defRPr sz="1100">
        <a:latin typeface="+mn-lt"/>
        <a:ea typeface="+mn-ea"/>
        <a:cs typeface="+mn-cs"/>
        <a:sym typeface="Adobe Caslon Pr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26060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9ABA0-8893-2E1F-E485-2A4B89F3D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740A7-8578-D87B-043F-97434D8B1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E9E00-50C5-979B-1671-F96381C076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A09A2E-BED0-3E8C-C72B-605A89401B49}"/>
              </a:ext>
            </a:extLst>
          </p:cNvPr>
          <p:cNvSpPr>
            <a:spLocks noGrp="1"/>
          </p:cNvSpPr>
          <p:nvPr>
            <p:ph type="sldNum" sz="quarter" idx="5"/>
          </p:nvPr>
        </p:nvSpPr>
        <p:spPr/>
        <p:txBody>
          <a:bodyPr/>
          <a:lstStyle/>
          <a:p>
            <a:fld id="{0B5ADD82-F41A-4D0B-B0DF-EAA198662403}" type="slidenum">
              <a:rPr lang="en-US" smtClean="0"/>
              <a:t>10</a:t>
            </a:fld>
            <a:endParaRPr lang="en-US"/>
          </a:p>
        </p:txBody>
      </p:sp>
    </p:spTree>
    <p:extLst>
      <p:ext uri="{BB962C8B-B14F-4D97-AF65-F5344CB8AC3E}">
        <p14:creationId xmlns:p14="http://schemas.microsoft.com/office/powerpoint/2010/main" val="410544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67F3-B039-21A9-829F-2EC9A8756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C0BFF-C5BC-D88A-41CF-51C0CA4EB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DEFA5-DD80-04A9-FD5B-6820A3F381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B7D113-F23A-9D34-4536-3AD2A5ECCCF1}"/>
              </a:ext>
            </a:extLst>
          </p:cNvPr>
          <p:cNvSpPr>
            <a:spLocks noGrp="1"/>
          </p:cNvSpPr>
          <p:nvPr>
            <p:ph type="sldNum" sz="quarter" idx="5"/>
          </p:nvPr>
        </p:nvSpPr>
        <p:spPr/>
        <p:txBody>
          <a:bodyPr/>
          <a:lstStyle/>
          <a:p>
            <a:fld id="{0B5ADD82-F41A-4D0B-B0DF-EAA198662403}" type="slidenum">
              <a:rPr lang="en-US" smtClean="0"/>
              <a:t>11</a:t>
            </a:fld>
            <a:endParaRPr lang="en-US"/>
          </a:p>
        </p:txBody>
      </p:sp>
    </p:spTree>
    <p:extLst>
      <p:ext uri="{BB962C8B-B14F-4D97-AF65-F5344CB8AC3E}">
        <p14:creationId xmlns:p14="http://schemas.microsoft.com/office/powerpoint/2010/main" val="239415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DD82-F41A-4D0B-B0DF-EAA198662403}" type="slidenum">
              <a:rPr lang="en-US" smtClean="0"/>
              <a:t>12</a:t>
            </a:fld>
            <a:endParaRPr lang="en-US"/>
          </a:p>
        </p:txBody>
      </p:sp>
    </p:spTree>
    <p:extLst>
      <p:ext uri="{BB962C8B-B14F-4D97-AF65-F5344CB8AC3E}">
        <p14:creationId xmlns:p14="http://schemas.microsoft.com/office/powerpoint/2010/main" val="1328160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D41BF-17A6-9D6A-53AD-DD67A13D3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CB071-3A56-24D4-9B04-DF34BE172D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69027-CF82-97A5-6050-82CACB4AD6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5505FC-A15F-3FC3-2004-63733E09185F}"/>
              </a:ext>
            </a:extLst>
          </p:cNvPr>
          <p:cNvSpPr>
            <a:spLocks noGrp="1"/>
          </p:cNvSpPr>
          <p:nvPr>
            <p:ph type="sldNum" sz="quarter" idx="5"/>
          </p:nvPr>
        </p:nvSpPr>
        <p:spPr/>
        <p:txBody>
          <a:bodyPr/>
          <a:lstStyle/>
          <a:p>
            <a:fld id="{0B5ADD82-F41A-4D0B-B0DF-EAA198662403}" type="slidenum">
              <a:rPr lang="en-US" smtClean="0"/>
              <a:t>13</a:t>
            </a:fld>
            <a:endParaRPr lang="en-US"/>
          </a:p>
        </p:txBody>
      </p:sp>
    </p:spTree>
    <p:extLst>
      <p:ext uri="{BB962C8B-B14F-4D97-AF65-F5344CB8AC3E}">
        <p14:creationId xmlns:p14="http://schemas.microsoft.com/office/powerpoint/2010/main" val="167202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A8B40-7021-4C10-E580-696F518D8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E6F15-1710-AFDF-3236-BAFECF20FB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82316-FCC0-3107-FD9E-CEC6A0ACF3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20C8FF-34B1-38FC-989A-6957124A98D8}"/>
              </a:ext>
            </a:extLst>
          </p:cNvPr>
          <p:cNvSpPr>
            <a:spLocks noGrp="1"/>
          </p:cNvSpPr>
          <p:nvPr>
            <p:ph type="sldNum" sz="quarter" idx="5"/>
          </p:nvPr>
        </p:nvSpPr>
        <p:spPr/>
        <p:txBody>
          <a:bodyPr/>
          <a:lstStyle/>
          <a:p>
            <a:fld id="{0B5ADD82-F41A-4D0B-B0DF-EAA198662403}" type="slidenum">
              <a:rPr lang="en-US" smtClean="0"/>
              <a:t>14</a:t>
            </a:fld>
            <a:endParaRPr lang="en-US"/>
          </a:p>
        </p:txBody>
      </p:sp>
    </p:spTree>
    <p:extLst>
      <p:ext uri="{BB962C8B-B14F-4D97-AF65-F5344CB8AC3E}">
        <p14:creationId xmlns:p14="http://schemas.microsoft.com/office/powerpoint/2010/main" val="312231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BC7D4-19A0-7C93-275B-13D853775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62253-B617-758C-3511-298B2CE77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F89141-B415-F55C-529C-7148A38D4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8CA47B-5CF9-FF96-F47E-D0F40DB143BB}"/>
              </a:ext>
            </a:extLst>
          </p:cNvPr>
          <p:cNvSpPr>
            <a:spLocks noGrp="1"/>
          </p:cNvSpPr>
          <p:nvPr>
            <p:ph type="sldNum" sz="quarter" idx="5"/>
          </p:nvPr>
        </p:nvSpPr>
        <p:spPr/>
        <p:txBody>
          <a:bodyPr/>
          <a:lstStyle/>
          <a:p>
            <a:fld id="{0B5ADD82-F41A-4D0B-B0DF-EAA198662403}" type="slidenum">
              <a:rPr lang="en-US" smtClean="0"/>
              <a:t>15</a:t>
            </a:fld>
            <a:endParaRPr lang="en-US"/>
          </a:p>
        </p:txBody>
      </p:sp>
    </p:spTree>
    <p:extLst>
      <p:ext uri="{BB962C8B-B14F-4D97-AF65-F5344CB8AC3E}">
        <p14:creationId xmlns:p14="http://schemas.microsoft.com/office/powerpoint/2010/main" val="1137289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88D3-36A7-7C63-EE21-2163EFEAC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600D0-5AE9-E2B6-307C-5A4C649B2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1CAB9-1C46-EE5D-E61F-15419A5258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528E08-14F8-CCE4-1AB0-C21E3367A3AA}"/>
              </a:ext>
            </a:extLst>
          </p:cNvPr>
          <p:cNvSpPr>
            <a:spLocks noGrp="1"/>
          </p:cNvSpPr>
          <p:nvPr>
            <p:ph type="sldNum" sz="quarter" idx="5"/>
          </p:nvPr>
        </p:nvSpPr>
        <p:spPr/>
        <p:txBody>
          <a:bodyPr/>
          <a:lstStyle/>
          <a:p>
            <a:fld id="{0B5ADD82-F41A-4D0B-B0DF-EAA198662403}" type="slidenum">
              <a:rPr lang="en-US" smtClean="0"/>
              <a:t>16</a:t>
            </a:fld>
            <a:endParaRPr lang="en-US"/>
          </a:p>
        </p:txBody>
      </p:sp>
    </p:spTree>
    <p:extLst>
      <p:ext uri="{BB962C8B-B14F-4D97-AF65-F5344CB8AC3E}">
        <p14:creationId xmlns:p14="http://schemas.microsoft.com/office/powerpoint/2010/main" val="1096939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B756-ADAB-E6A6-F062-54B273307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9E5BC-9510-B285-4C51-9EC8B2D7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65DD5-2B73-2A94-FD55-B8989DAD32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D1F20E-4472-9C6B-1EA0-36C8AB7A50DF}"/>
              </a:ext>
            </a:extLst>
          </p:cNvPr>
          <p:cNvSpPr>
            <a:spLocks noGrp="1"/>
          </p:cNvSpPr>
          <p:nvPr>
            <p:ph type="sldNum" sz="quarter" idx="5"/>
          </p:nvPr>
        </p:nvSpPr>
        <p:spPr/>
        <p:txBody>
          <a:bodyPr/>
          <a:lstStyle/>
          <a:p>
            <a:fld id="{0B5ADD82-F41A-4D0B-B0DF-EAA198662403}" type="slidenum">
              <a:rPr lang="en-US" smtClean="0"/>
              <a:t>17</a:t>
            </a:fld>
            <a:endParaRPr lang="en-US"/>
          </a:p>
        </p:txBody>
      </p:sp>
    </p:spTree>
    <p:extLst>
      <p:ext uri="{BB962C8B-B14F-4D97-AF65-F5344CB8AC3E}">
        <p14:creationId xmlns:p14="http://schemas.microsoft.com/office/powerpoint/2010/main" val="1249577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C4CCB-8D80-09EF-C405-0FAFFE241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F9757-8F8F-3134-E797-E43547708D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46171-0B44-5115-9317-491146BCEC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F0FC01-CFB8-E00A-1F02-57B9643D5EF3}"/>
              </a:ext>
            </a:extLst>
          </p:cNvPr>
          <p:cNvSpPr>
            <a:spLocks noGrp="1"/>
          </p:cNvSpPr>
          <p:nvPr>
            <p:ph type="sldNum" sz="quarter" idx="5"/>
          </p:nvPr>
        </p:nvSpPr>
        <p:spPr/>
        <p:txBody>
          <a:bodyPr/>
          <a:lstStyle/>
          <a:p>
            <a:fld id="{0B5ADD82-F41A-4D0B-B0DF-EAA198662403}" type="slidenum">
              <a:rPr lang="en-US" smtClean="0"/>
              <a:t>18</a:t>
            </a:fld>
            <a:endParaRPr lang="en-US"/>
          </a:p>
        </p:txBody>
      </p:sp>
    </p:spTree>
    <p:extLst>
      <p:ext uri="{BB962C8B-B14F-4D97-AF65-F5344CB8AC3E}">
        <p14:creationId xmlns:p14="http://schemas.microsoft.com/office/powerpoint/2010/main" val="1979665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0544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26865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3720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6261B75-4094-465C-B63F-819F347F3763}" type="slidenum">
              <a:rPr lang="en-US" altLang="zh-CN" smtClean="0"/>
              <a:pPr>
                <a:defRPr/>
              </a:pPr>
              <a:t>28</a:t>
            </a:fld>
            <a:endParaRPr lang="en-US" altLang="zh-CN"/>
          </a:p>
        </p:txBody>
      </p:sp>
    </p:spTree>
    <p:extLst>
      <p:ext uri="{BB962C8B-B14F-4D97-AF65-F5344CB8AC3E}">
        <p14:creationId xmlns:p14="http://schemas.microsoft.com/office/powerpoint/2010/main" val="48289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dirty="0">
                <a:solidFill>
                  <a:srgbClr val="374151"/>
                </a:solidFill>
                <a:effectLst/>
                <a:latin typeface="Söhne"/>
              </a:rPr>
              <a:t>In addition to the LPS model, we also evaluated our antibody in the PA model. While the LPS model is a standard way to induce sepsis, it lacks clinical practice. And PA bacteria highly relate to hospital-acquired infections. </a:t>
            </a:r>
            <a:r>
              <a:rPr lang="en-US" dirty="0"/>
              <a:t>So </a:t>
            </a:r>
            <a:r>
              <a:rPr lang="en-US" b="0" i="0" dirty="0">
                <a:solidFill>
                  <a:srgbClr val="374151"/>
                </a:solidFill>
                <a:effectLst/>
                <a:latin typeface="Söhne"/>
              </a:rPr>
              <a:t>We administered the PA bacteria intranasally, followed by ab injection. Septic mice with H3L3 application shows a higher </a:t>
            </a:r>
            <a:r>
              <a:rPr lang="en-US" altLang="zh-CN" b="1" dirty="0"/>
              <a:t>survival rate compared to IgG group.</a:t>
            </a:r>
            <a:endParaRPr lang="en-US" dirty="0"/>
          </a:p>
        </p:txBody>
      </p:sp>
      <p:sp>
        <p:nvSpPr>
          <p:cNvPr id="4" name="灯片编号占位符 3"/>
          <p:cNvSpPr>
            <a:spLocks noGrp="1"/>
          </p:cNvSpPr>
          <p:nvPr>
            <p:ph type="sldNum" sz="quarter" idx="5"/>
          </p:nvPr>
        </p:nvSpPr>
        <p:spPr/>
        <p:txBody>
          <a:bodyPr/>
          <a:lstStyle/>
          <a:p>
            <a:fld id="{D5EA1F57-D503-43A8-93F9-62F24A98E185}" type="slidenum">
              <a:rPr lang="en-US" smtClean="0"/>
              <a:t>38</a:t>
            </a:fld>
            <a:endParaRPr lang="en-US"/>
          </a:p>
        </p:txBody>
      </p:sp>
    </p:spTree>
    <p:extLst>
      <p:ext uri="{BB962C8B-B14F-4D97-AF65-F5344CB8AC3E}">
        <p14:creationId xmlns:p14="http://schemas.microsoft.com/office/powerpoint/2010/main" val="224083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With the assistance of members from Dr. </a:t>
            </a:r>
            <a:r>
              <a:rPr lang="en-US" altLang="zh-CN" b="1" dirty="0" err="1"/>
              <a:t>Kurabayashi’s</a:t>
            </a:r>
            <a:r>
              <a:rPr lang="en-US" altLang="zh-CN" b="1" dirty="0"/>
              <a:t> lab, we could do a Fine-time monitoring of our model. They invented this system called </a:t>
            </a:r>
            <a:r>
              <a:rPr lang="en-US" altLang="zh-CN" b="1" dirty="0" err="1"/>
              <a:t>PedELISA</a:t>
            </a:r>
            <a:r>
              <a:rPr lang="en-US" altLang="zh-CN" b="1" dirty="0"/>
              <a:t>, which could use very few samples to do multiplex ELISA at the same time. So We could just take very few blood every 3 hours from tail and run this </a:t>
            </a:r>
            <a:r>
              <a:rPr lang="en-US" altLang="zh-CN" b="1" dirty="0" err="1"/>
              <a:t>PedELISA</a:t>
            </a:r>
            <a:r>
              <a:rPr lang="en-US" altLang="zh-CN" b="1" dirty="0"/>
              <a:t> to monitor the changes during sepsis. We could see that CitH3 was rising up from very early hours. And our antibody could effectively suppress CitH3.</a:t>
            </a:r>
            <a:endParaRPr lang="en-US" dirty="0"/>
          </a:p>
        </p:txBody>
      </p:sp>
      <p:sp>
        <p:nvSpPr>
          <p:cNvPr id="4" name="灯片编号占位符 3"/>
          <p:cNvSpPr>
            <a:spLocks noGrp="1"/>
          </p:cNvSpPr>
          <p:nvPr>
            <p:ph type="sldNum" sz="quarter" idx="5"/>
          </p:nvPr>
        </p:nvSpPr>
        <p:spPr/>
        <p:txBody>
          <a:bodyPr/>
          <a:lstStyle/>
          <a:p>
            <a:fld id="{D5EA1F57-D503-43A8-93F9-62F24A98E185}" type="slidenum">
              <a:rPr lang="en-US" smtClean="0"/>
              <a:t>39</a:t>
            </a:fld>
            <a:endParaRPr lang="en-US"/>
          </a:p>
        </p:txBody>
      </p:sp>
    </p:spTree>
    <p:extLst>
      <p:ext uri="{BB962C8B-B14F-4D97-AF65-F5344CB8AC3E}">
        <p14:creationId xmlns:p14="http://schemas.microsoft.com/office/powerpoint/2010/main" val="219408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1E37552-27B9-4AE5-9BA7-1996636E8CFC}" type="slidenum">
              <a:rPr lang="en-US" smtClean="0"/>
              <a:pPr>
                <a:defRPr/>
              </a:pPr>
              <a:t>45</a:t>
            </a:fld>
            <a:endParaRPr lang="en-US" dirty="0"/>
          </a:p>
        </p:txBody>
      </p:sp>
    </p:spTree>
    <p:extLst>
      <p:ext uri="{BB962C8B-B14F-4D97-AF65-F5344CB8AC3E}">
        <p14:creationId xmlns:p14="http://schemas.microsoft.com/office/powerpoint/2010/main" val="141082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871200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E0AE8A-44E3-4656-AD60-B4F43900E58F}" type="slidenum">
              <a:rPr lang="en-US" smtClean="0"/>
              <a:pPr/>
              <a:t>54</a:t>
            </a:fld>
            <a:endParaRPr lang="en-US"/>
          </a:p>
        </p:txBody>
      </p:sp>
    </p:spTree>
    <p:extLst>
      <p:ext uri="{BB962C8B-B14F-4D97-AF65-F5344CB8AC3E}">
        <p14:creationId xmlns:p14="http://schemas.microsoft.com/office/powerpoint/2010/main" val="1384876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56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561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88532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193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I’m making some assuming this is an audience that is familiar with the established relationships among obesity and increased cancer risk, so I’m not spending much time on this: </a:t>
            </a:r>
          </a:p>
          <a:p>
            <a:pPr marL="139700" indent="0">
              <a:buNone/>
            </a:pPr>
            <a:r>
              <a:rPr lang="en-US" dirty="0"/>
              <a:t>12-13 types of cancer</a:t>
            </a:r>
          </a:p>
          <a:p>
            <a:pPr marL="139700" indent="0">
              <a:buNone/>
            </a:pPr>
            <a:endParaRPr lang="en-US" dirty="0"/>
          </a:p>
          <a:p>
            <a:pPr lvl="1"/>
            <a:r>
              <a:rPr lang="en-US" dirty="0"/>
              <a:t>Obesity may make the body a supportive environment for tumor cell growth. </a:t>
            </a:r>
          </a:p>
          <a:p>
            <a:pPr lvl="2"/>
            <a:r>
              <a:rPr lang="en-US" dirty="0"/>
              <a:t>Obesity increases inflammation; dysregulates the immune system; alters the gut microbiome; increases levels of insulin, insulin like growth factor, and leptin; and alters hormone production</a:t>
            </a:r>
          </a:p>
          <a:p>
            <a:pPr lvl="1"/>
            <a:r>
              <a:rPr lang="en-US" dirty="0"/>
              <a:t>Obesity impacts cancer </a:t>
            </a:r>
            <a:r>
              <a:rPr lang="en-US" i="1" dirty="0">
                <a:solidFill>
                  <a:schemeClr val="accent1"/>
                </a:solidFill>
              </a:rPr>
              <a:t>screening</a:t>
            </a:r>
            <a:r>
              <a:rPr lang="en-US" dirty="0"/>
              <a:t>, </a:t>
            </a:r>
            <a:r>
              <a:rPr lang="en-US" i="1" dirty="0">
                <a:solidFill>
                  <a:schemeClr val="accent2"/>
                </a:solidFill>
              </a:rPr>
              <a:t>incidence</a:t>
            </a:r>
            <a:r>
              <a:rPr lang="en-US" dirty="0"/>
              <a:t>, </a:t>
            </a:r>
            <a:r>
              <a:rPr lang="en-US" i="1" dirty="0">
                <a:solidFill>
                  <a:schemeClr val="accent1"/>
                </a:solidFill>
              </a:rPr>
              <a:t>treatment</a:t>
            </a:r>
            <a:r>
              <a:rPr lang="en-US" dirty="0"/>
              <a:t>, and </a:t>
            </a:r>
            <a:r>
              <a:rPr lang="en-US" i="1" dirty="0">
                <a:solidFill>
                  <a:schemeClr val="accent2"/>
                </a:solidFill>
              </a:rPr>
              <a:t>outcomes</a:t>
            </a:r>
            <a:r>
              <a:rPr lang="en-US" dirty="0"/>
              <a:t>. </a:t>
            </a:r>
          </a:p>
          <a:p>
            <a:pPr lvl="2"/>
            <a:r>
              <a:rPr lang="en-US" dirty="0"/>
              <a:t>Impacts and outcomes vary by type of cancer. </a:t>
            </a:r>
          </a:p>
          <a:p>
            <a:pPr marL="201168" lvl="1" indent="0">
              <a:buNone/>
            </a:pPr>
            <a:endParaRPr lang="en-US" dirty="0"/>
          </a:p>
          <a:p>
            <a:pPr marL="201168" lvl="1" indent="0">
              <a:buNone/>
            </a:pPr>
            <a:endParaRPr lang="en-US" dirty="0"/>
          </a:p>
          <a:p>
            <a:pPr lvl="1"/>
            <a:r>
              <a:rPr lang="en-US" dirty="0"/>
              <a:t>Addressing obesity and its co-morbid conditions, especially diabetes, as prevention or treatment interventions may impact cancer risk, incidence, and outcomes</a:t>
            </a:r>
          </a:p>
          <a:p>
            <a:pPr lvl="2"/>
            <a:r>
              <a:rPr lang="en-US" dirty="0"/>
              <a:t>Type 2 diabetes, which is well-associated with obesity, is a risk factor for the development of a number types of cancer</a:t>
            </a:r>
          </a:p>
          <a:p>
            <a:pPr marL="139700" indent="0">
              <a:buNone/>
            </a:pPr>
            <a:endParaRPr lang="en-US" dirty="0"/>
          </a:p>
        </p:txBody>
      </p:sp>
    </p:spTree>
    <p:extLst>
      <p:ext uri="{BB962C8B-B14F-4D97-AF65-F5344CB8AC3E}">
        <p14:creationId xmlns:p14="http://schemas.microsoft.com/office/powerpoint/2010/main" val="3651674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20A5E9-4225-4D4C-9B9C-964D20D22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70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dirty="0">
                <a:solidFill>
                  <a:schemeClr val="bg1">
                    <a:lumMod val="50000"/>
                  </a:schemeClr>
                </a:solidFill>
              </a:rPr>
              <a:t>Hales CM, Carroll MD, Fryar CD, Ogden CL. Prevalence of obesity among adults and youth: United States, 2015–2016. NCHS data brief, no 288. Hyattsville, MD: National Center for Health Statistics. 2017. </a:t>
            </a:r>
          </a:p>
          <a:p>
            <a:pPr marL="0" indent="0">
              <a:buNone/>
            </a:pPr>
            <a:r>
              <a:rPr lang="en-US" sz="1100" dirty="0">
                <a:solidFill>
                  <a:schemeClr val="bg1">
                    <a:lumMod val="50000"/>
                  </a:schemeClr>
                </a:solidFill>
              </a:rPr>
              <a:t>U.S. Department of Health and Human Services, Health Resources and Services Administration, Maternal and Child Health Bureau, The Health and Well-Being of Children in Rural Areas: A Portrait of the Nation, 2011-2012. Rockville, Maryland: U.S. DHHS, 2015.</a:t>
            </a:r>
            <a:endParaRPr lang="en-US" sz="1400" dirty="0">
              <a:solidFill>
                <a:schemeClr val="bg1">
                  <a:lumMod val="50000"/>
                </a:schemeClr>
              </a:solidFill>
            </a:endParaRPr>
          </a:p>
          <a:p>
            <a:endParaRPr lang="en-US" dirty="0"/>
          </a:p>
        </p:txBody>
      </p:sp>
      <p:sp>
        <p:nvSpPr>
          <p:cNvPr id="4" name="Date Placeholder 3"/>
          <p:cNvSpPr>
            <a:spLocks noGrp="1"/>
          </p:cNvSpPr>
          <p:nvPr>
            <p:ph type="dt" idx="10"/>
          </p:nvPr>
        </p:nvSpPr>
        <p:spPr/>
        <p:txBody>
          <a:bodyPr/>
          <a:lstStyle/>
          <a:p>
            <a:endParaRPr lang="en-US" dirty="0"/>
          </a:p>
        </p:txBody>
      </p:sp>
      <p:sp>
        <p:nvSpPr>
          <p:cNvPr id="5" name="Footer Placeholder 4"/>
          <p:cNvSpPr>
            <a:spLocks noGrp="1"/>
          </p:cNvSpPr>
          <p:nvPr>
            <p:ph type="ftr" sz="quarter" idx="11"/>
          </p:nvPr>
        </p:nvSpPr>
        <p:spPr/>
        <p:txBody>
          <a:bodyPr/>
          <a:lstStyle/>
          <a:p>
            <a:pPr>
              <a:defRPr/>
            </a:pPr>
            <a:r>
              <a:rPr lang="en-US" altLang="en-US"/>
              <a:t>Overview</a:t>
            </a:r>
            <a:endParaRPr lang="en-US" altLang="en-US" dirty="0"/>
          </a:p>
        </p:txBody>
      </p:sp>
      <p:sp>
        <p:nvSpPr>
          <p:cNvPr id="6" name="Slide Number Placeholder 5"/>
          <p:cNvSpPr>
            <a:spLocks noGrp="1"/>
          </p:cNvSpPr>
          <p:nvPr>
            <p:ph type="sldNum" sz="quarter" idx="12"/>
          </p:nvPr>
        </p:nvSpPr>
        <p:spPr/>
        <p:txBody>
          <a:bodyPr/>
          <a:lstStyle/>
          <a:p>
            <a:fld id="{ABD8C8AE-4B38-7A47-BDC4-874718D113C8}" type="slidenum">
              <a:rPr lang="en-US" smtClean="0"/>
              <a:pPr/>
              <a:t>61</a:t>
            </a:fld>
            <a:endParaRPr lang="en-US" dirty="0"/>
          </a:p>
        </p:txBody>
      </p:sp>
    </p:spTree>
    <p:extLst>
      <p:ext uri="{BB962C8B-B14F-4D97-AF65-F5344CB8AC3E}">
        <p14:creationId xmlns:p14="http://schemas.microsoft.com/office/powerpoint/2010/main" val="1884533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C00000"/>
                </a:solidFill>
                <a:latin typeface="Arial"/>
                <a:ea typeface="Arial"/>
                <a:cs typeface="Arial"/>
                <a:sym typeface="Arial"/>
              </a:rPr>
              <a:t>(e.g. rural geographical dispersion, limited transportation) </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u="sng" dirty="0">
                <a:solidFill>
                  <a:srgbClr val="000000"/>
                </a:solidFill>
                <a:latin typeface="Arial"/>
                <a:ea typeface="Arial"/>
                <a:cs typeface="Arial"/>
                <a:sym typeface="Arial"/>
              </a:rPr>
              <a:t>Yet, the growing infrastructure of Internet services, surge in ownership of Internet-supported devices, and high SMS use in Appalachia Virginia confirms optimal timing to evaluate technology-based behavioral interventions</a:t>
            </a:r>
            <a:r>
              <a:rPr lang="en-US" dirty="0">
                <a:solidFill>
                  <a:srgbClr val="000000"/>
                </a:solidFill>
                <a:latin typeface="Arial"/>
                <a:ea typeface="Arial"/>
                <a:cs typeface="Arial"/>
                <a:sym typeface="Arial"/>
              </a:rPr>
              <a:t>.</a:t>
            </a:r>
          </a:p>
          <a:p>
            <a:endParaRPr lang="en-US" dirty="0"/>
          </a:p>
        </p:txBody>
      </p:sp>
    </p:spTree>
    <p:extLst>
      <p:ext uri="{BB962C8B-B14F-4D97-AF65-F5344CB8AC3E}">
        <p14:creationId xmlns:p14="http://schemas.microsoft.com/office/powerpoint/2010/main" val="1031968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362480" indent="-362480">
              <a:spcAft>
                <a:spcPts val="634"/>
              </a:spcAft>
              <a:buFont typeface=".LucidaGrandeUI" charset="0"/>
              <a:buChar char="►"/>
            </a:pPr>
            <a:r>
              <a:rPr lang="en-US" sz="1200" dirty="0">
                <a:latin typeface="Cambria" charset="0"/>
                <a:ea typeface="Cambria" charset="0"/>
                <a:cs typeface="Cambria" charset="0"/>
              </a:rPr>
              <a:t>Weight gain/Obesity</a:t>
            </a:r>
          </a:p>
          <a:p>
            <a:pPr marL="819680" lvl="1" indent="-362480">
              <a:spcAft>
                <a:spcPts val="634"/>
              </a:spcAft>
              <a:buFont typeface=".LucidaGrandeUI" charset="0"/>
              <a:buChar char="►"/>
            </a:pPr>
            <a:r>
              <a:rPr lang="en-US" sz="1200" baseline="0" dirty="0">
                <a:latin typeface="Cambria" charset="0"/>
                <a:ea typeface="Cambria" charset="0"/>
                <a:cs typeface="Cambria" charset="0"/>
              </a:rPr>
              <a:t>The best large randomized trials support a direct association between SSB consumption and weight gain or obesity. Among the systematic reviews that reported no conflict of interest, 10/12 conclude that SSBs were directly associated with increased weight gain or obesity</a:t>
            </a:r>
          </a:p>
          <a:p>
            <a:pPr marL="362480" indent="-362480">
              <a:spcAft>
                <a:spcPts val="634"/>
              </a:spcAft>
              <a:buFont typeface=".LucidaGrandeUI" charset="0"/>
              <a:buChar char="►"/>
            </a:pPr>
            <a:r>
              <a:rPr lang="en-US" sz="1200" baseline="0" dirty="0">
                <a:latin typeface="Cambria" charset="0"/>
                <a:ea typeface="Cambria" charset="0"/>
                <a:cs typeface="Cambria" charset="0"/>
              </a:rPr>
              <a:t>Type 2 Diabetes</a:t>
            </a:r>
          </a:p>
          <a:p>
            <a:pPr marL="819680" lvl="1" indent="-362480">
              <a:spcAft>
                <a:spcPts val="634"/>
              </a:spcAft>
              <a:buFont typeface=".LucidaGrandeUI" charset="0"/>
              <a:buChar char="►"/>
            </a:pPr>
            <a:r>
              <a:rPr lang="en-US" sz="1200" baseline="0" dirty="0">
                <a:latin typeface="Cambria" charset="0"/>
                <a:ea typeface="Cambria" charset="0"/>
                <a:cs typeface="Cambria" charset="0"/>
              </a:rPr>
              <a:t>Habitual consumption of SSB was associated with greater incidence of type 2 diabetes, independent of adiposity. Under assumption of causality, consumption of SSB over years may be related to a substantial number of cases of new onset diabetes</a:t>
            </a:r>
          </a:p>
          <a:p>
            <a:pPr marL="362480" indent="-362480">
              <a:spcAft>
                <a:spcPts val="634"/>
              </a:spcAft>
              <a:buFont typeface=".LucidaGrandeUI" charset="0"/>
              <a:buChar char="►"/>
            </a:pPr>
            <a:r>
              <a:rPr lang="en-US" sz="1200" baseline="0" dirty="0">
                <a:latin typeface="Cambria" charset="0"/>
                <a:ea typeface="Cambria" charset="0"/>
                <a:cs typeface="Cambria" charset="0"/>
              </a:rPr>
              <a:t>Cancer</a:t>
            </a:r>
          </a:p>
          <a:p>
            <a:pPr marL="819680" lvl="1" indent="-362480">
              <a:spcAft>
                <a:spcPts val="634"/>
              </a:spcAft>
              <a:buFont typeface=".LucidaGrandeUI" charset="0"/>
              <a:buChar char="►"/>
            </a:pPr>
            <a:r>
              <a:rPr lang="en-US" sz="1200" baseline="0" dirty="0">
                <a:latin typeface="Cambria" charset="0"/>
                <a:ea typeface="Cambria" charset="0"/>
                <a:cs typeface="Cambria" charset="0"/>
              </a:rPr>
              <a:t>In 2 of 5 studies on added sugars, 60-95% increased cancer risk was observed with higher intakes. In 8 of 15 studies, 23-200% higher cancer risk was observer with higher SSB consumption</a:t>
            </a:r>
          </a:p>
          <a:p>
            <a:pPr marL="819680" lvl="1" indent="-362480">
              <a:spcAft>
                <a:spcPts val="634"/>
              </a:spcAft>
              <a:buFont typeface=".LucidaGrandeUI" charset="0"/>
              <a:buChar char="►"/>
            </a:pPr>
            <a:r>
              <a:rPr lang="en-US" sz="1200" baseline="0" dirty="0">
                <a:latin typeface="Cambria" charset="0"/>
                <a:ea typeface="Cambria" charset="0"/>
                <a:cs typeface="Cambria" charset="0"/>
              </a:rPr>
              <a:t>In this cohort of American adults, higher SSB consumption was associated with increased cancer risk among participants with central adiposity. These analyses suggest that avoiding SSB represents a simple dietary modification that may be used as an effective cancer control strategy.</a:t>
            </a:r>
          </a:p>
          <a:p>
            <a:pPr marL="362480" indent="-362480">
              <a:spcAft>
                <a:spcPts val="634"/>
              </a:spcAft>
              <a:buFont typeface=".LucidaGrandeUI" charset="0"/>
              <a:buChar char="►"/>
            </a:pPr>
            <a:r>
              <a:rPr lang="en-US" sz="1200" baseline="0" dirty="0">
                <a:latin typeface="Cambria" charset="0"/>
                <a:ea typeface="Cambria" charset="0"/>
                <a:cs typeface="Cambria" charset="0"/>
              </a:rPr>
              <a:t>Coronary Heart Disease (CHD)</a:t>
            </a:r>
          </a:p>
          <a:p>
            <a:pPr marL="819680" lvl="1" indent="-362480">
              <a:spcAft>
                <a:spcPts val="634"/>
              </a:spcAft>
              <a:buFont typeface=".LucidaGrandeUI" charset="0"/>
              <a:buChar char="►"/>
            </a:pPr>
            <a:endParaRPr lang="en-US" sz="1200" baseline="0" dirty="0">
              <a:latin typeface="Cambria" charset="0"/>
              <a:ea typeface="Cambria" charset="0"/>
              <a:cs typeface="Cambria" charset="0"/>
            </a:endParaRPr>
          </a:p>
          <a:p>
            <a:pPr marL="362480" indent="-362480">
              <a:spcAft>
                <a:spcPts val="634"/>
              </a:spcAft>
              <a:buFont typeface=".LucidaGrandeUI" charset="0"/>
              <a:buChar char="►"/>
            </a:pPr>
            <a:r>
              <a:rPr lang="en-US" sz="1200" baseline="0" dirty="0">
                <a:latin typeface="Cambria" charset="0"/>
                <a:ea typeface="Cambria" charset="0"/>
                <a:cs typeface="Cambria" charset="0"/>
              </a:rPr>
              <a:t>Hypertension (HTN)</a:t>
            </a:r>
          </a:p>
          <a:p>
            <a:pPr marL="362480" indent="-362480">
              <a:spcAft>
                <a:spcPts val="634"/>
              </a:spcAft>
              <a:buFont typeface=".LucidaGrandeUI" charset="0"/>
              <a:buChar char="►"/>
            </a:pPr>
            <a:r>
              <a:rPr lang="en-US" sz="1200" baseline="0" dirty="0">
                <a:latin typeface="Cambria" charset="0"/>
                <a:ea typeface="Cambria" charset="0"/>
                <a:cs typeface="Cambria" charset="0"/>
              </a:rPr>
              <a:t>Dental Erosion and Decay</a:t>
            </a:r>
            <a:endParaRPr lang="en-US" sz="1200" dirty="0">
              <a:latin typeface="Cambria" charset="0"/>
              <a:ea typeface="Cambria" charset="0"/>
              <a:cs typeface="Cambria" charset="0"/>
            </a:endParaRPr>
          </a:p>
        </p:txBody>
      </p:sp>
    </p:spTree>
    <p:extLst>
      <p:ext uri="{BB962C8B-B14F-4D97-AF65-F5344CB8AC3E}">
        <p14:creationId xmlns:p14="http://schemas.microsoft.com/office/powerpoint/2010/main" val="89816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16047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6565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1" i="0" u="sng" strike="noStrike" cap="all" dirty="0">
                <a:solidFill>
                  <a:srgbClr val="000000"/>
                </a:solidFill>
                <a:effectLst/>
                <a:latin typeface="Arial"/>
                <a:ea typeface="Arial"/>
                <a:cs typeface="Arial"/>
                <a:sym typeface="Arial"/>
              </a:rPr>
              <a:t>Primary aim</a:t>
            </a:r>
            <a:r>
              <a:rPr lang="en-US" sz="1100" b="0" i="0" u="none" strike="noStrike" cap="none" dirty="0">
                <a:solidFill>
                  <a:srgbClr val="000000"/>
                </a:solidFill>
                <a:effectLst/>
                <a:latin typeface="Arial"/>
                <a:ea typeface="Arial"/>
                <a:cs typeface="Arial"/>
                <a:sym typeface="Arial"/>
              </a:rPr>
              <a:t>: To determine the efficacy of </a:t>
            </a:r>
            <a:r>
              <a:rPr lang="en-US" sz="1100" b="1" i="1" u="none" strike="noStrike" cap="none" dirty="0" err="1">
                <a:solidFill>
                  <a:srgbClr val="000000"/>
                </a:solidFill>
                <a:effectLst/>
                <a:latin typeface="Arial"/>
                <a:ea typeface="Arial"/>
                <a:cs typeface="Arial"/>
                <a:sym typeface="Arial"/>
              </a:rPr>
              <a:t>i</a:t>
            </a:r>
            <a:r>
              <a:rPr lang="en-US" sz="1100" b="1" i="0" u="none" strike="noStrike" cap="none" dirty="0" err="1">
                <a:solidFill>
                  <a:srgbClr val="000000"/>
                </a:solidFill>
                <a:effectLst/>
                <a:latin typeface="Arial"/>
                <a:ea typeface="Arial"/>
                <a:cs typeface="Arial"/>
                <a:sym typeface="Arial"/>
              </a:rPr>
              <a:t>SIPsmarter</a:t>
            </a:r>
            <a:r>
              <a:rPr lang="en-US" sz="1100" b="0" i="0" u="none" strike="noStrike" cap="none" dirty="0">
                <a:solidFill>
                  <a:srgbClr val="000000"/>
                </a:solidFill>
                <a:effectLst/>
                <a:latin typeface="Arial"/>
                <a:ea typeface="Arial"/>
                <a:cs typeface="Arial"/>
                <a:sym typeface="Arial"/>
              </a:rPr>
              <a:t> at reducing SSB consumption. We hypothesize that </a:t>
            </a:r>
            <a:r>
              <a:rPr lang="en-US" sz="1100" b="1" i="1" u="none" strike="noStrike" cap="none" dirty="0" err="1">
                <a:solidFill>
                  <a:srgbClr val="000000"/>
                </a:solidFill>
                <a:effectLst/>
                <a:latin typeface="Arial"/>
                <a:ea typeface="Arial"/>
                <a:cs typeface="Arial"/>
                <a:sym typeface="Arial"/>
              </a:rPr>
              <a:t>i</a:t>
            </a:r>
            <a:r>
              <a:rPr lang="en-US" sz="1100" b="1" i="0" u="none" strike="noStrike" cap="none" dirty="0" err="1">
                <a:solidFill>
                  <a:srgbClr val="000000"/>
                </a:solidFill>
                <a:effectLst/>
                <a:latin typeface="Arial"/>
                <a:ea typeface="Arial"/>
                <a:cs typeface="Arial"/>
                <a:sym typeface="Arial"/>
              </a:rPr>
              <a:t>SIPsmarter</a:t>
            </a:r>
            <a:r>
              <a:rPr lang="en-US" sz="1100" b="0" i="0" u="none" strike="noStrike" cap="none" dirty="0">
                <a:solidFill>
                  <a:srgbClr val="000000"/>
                </a:solidFill>
                <a:effectLst/>
                <a:latin typeface="Arial"/>
                <a:ea typeface="Arial"/>
                <a:cs typeface="Arial"/>
                <a:sym typeface="Arial"/>
              </a:rPr>
              <a:t> will be more efficacious at reducing SSB consumption than a PE website at post assessment.</a:t>
            </a:r>
          </a:p>
          <a:p>
            <a:r>
              <a:rPr lang="en-US" sz="1100" b="1" i="0" u="none" strike="noStrike" cap="all" dirty="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a:p>
            <a:r>
              <a:rPr lang="en-US" sz="1100" b="1" i="0" u="sng" strike="noStrike" cap="all" dirty="0">
                <a:solidFill>
                  <a:srgbClr val="000000"/>
                </a:solidFill>
                <a:effectLst/>
                <a:latin typeface="Arial"/>
                <a:ea typeface="Arial"/>
                <a:cs typeface="Arial"/>
                <a:sym typeface="Arial"/>
              </a:rPr>
              <a:t>Secondary aims</a:t>
            </a:r>
            <a:r>
              <a:rPr lang="en-US" sz="1100" b="0" i="0" u="none" strike="noStrike" cap="all"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Using </a:t>
            </a:r>
            <a:r>
              <a:rPr lang="en-US" sz="1100" b="1" i="1" u="none" strike="noStrike" cap="none" dirty="0" err="1">
                <a:solidFill>
                  <a:srgbClr val="000000"/>
                </a:solidFill>
                <a:effectLst/>
                <a:latin typeface="Arial"/>
                <a:ea typeface="Arial"/>
                <a:cs typeface="Arial"/>
                <a:sym typeface="Arial"/>
              </a:rPr>
              <a:t>i</a:t>
            </a:r>
            <a:r>
              <a:rPr lang="en-US" sz="1100" b="1" i="0" u="none" strike="noStrike" cap="none" dirty="0" err="1">
                <a:solidFill>
                  <a:srgbClr val="000000"/>
                </a:solidFill>
                <a:effectLst/>
                <a:latin typeface="Arial"/>
                <a:ea typeface="Arial"/>
                <a:cs typeface="Arial"/>
                <a:sym typeface="Arial"/>
              </a:rPr>
              <a:t>SIPsmarter</a:t>
            </a:r>
            <a:r>
              <a:rPr lang="en-US" sz="1100" b="0" i="0" u="none" strike="noStrike" cap="none" dirty="0">
                <a:solidFill>
                  <a:srgbClr val="000000"/>
                </a:solidFill>
                <a:effectLst/>
                <a:latin typeface="Arial"/>
                <a:ea typeface="Arial"/>
                <a:cs typeface="Arial"/>
                <a:sym typeface="Arial"/>
              </a:rPr>
              <a:t>, we will:</a:t>
            </a:r>
          </a:p>
          <a:p>
            <a:pPr lvl="0"/>
            <a:r>
              <a:rPr lang="en-US" sz="1100" b="0" i="0" u="none" strike="noStrike" cap="none" dirty="0">
                <a:solidFill>
                  <a:srgbClr val="000000"/>
                </a:solidFill>
                <a:effectLst/>
                <a:latin typeface="Arial"/>
                <a:ea typeface="Arial"/>
                <a:cs typeface="Arial"/>
                <a:sym typeface="Arial"/>
              </a:rPr>
              <a:t>Determine its efficacy on secondary outcomes (overall dietary quality, weight, QOL, behavioral theory constructs) and the maintenance of all primary and secondary outcomes at 6- and 18-months follow-up.</a:t>
            </a:r>
          </a:p>
          <a:p>
            <a:pPr lvl="0"/>
            <a:r>
              <a:rPr lang="en-US" sz="1100" b="0" i="0" u="none" strike="noStrike" cap="none" dirty="0">
                <a:solidFill>
                  <a:srgbClr val="000000"/>
                </a:solidFill>
                <a:effectLst/>
                <a:latin typeface="Arial"/>
                <a:ea typeface="Arial"/>
                <a:cs typeface="Arial"/>
                <a:sym typeface="Arial"/>
              </a:rPr>
              <a:t>Evaluate its reach and representativeness.</a:t>
            </a:r>
          </a:p>
          <a:p>
            <a:pPr lvl="0"/>
            <a:r>
              <a:rPr lang="en-US" sz="1100" b="0" i="0" u="none" strike="noStrike" cap="none" dirty="0">
                <a:solidFill>
                  <a:srgbClr val="000000"/>
                </a:solidFill>
                <a:effectLst/>
                <a:latin typeface="Arial"/>
                <a:ea typeface="Arial"/>
                <a:cs typeface="Arial"/>
                <a:sym typeface="Arial"/>
              </a:rPr>
              <a:t>Describe patterns of user engagement (number of log-ins, number of cores completed, diary entries).</a:t>
            </a:r>
          </a:p>
          <a:p>
            <a:pPr lvl="0"/>
            <a:r>
              <a:rPr lang="en-US" sz="1100" b="0" i="0" u="none" strike="noStrike" cap="none" dirty="0">
                <a:solidFill>
                  <a:srgbClr val="000000"/>
                </a:solidFill>
                <a:effectLst/>
                <a:latin typeface="Arial"/>
                <a:ea typeface="Arial"/>
                <a:cs typeface="Arial"/>
                <a:sym typeface="Arial"/>
              </a:rPr>
              <a:t>Estimate the added cost of delivering stepped care in </a:t>
            </a:r>
            <a:r>
              <a:rPr lang="en-US" sz="1100" b="1" i="1" u="none" strike="noStrike" cap="none" dirty="0" err="1">
                <a:solidFill>
                  <a:srgbClr val="000000"/>
                </a:solidFill>
                <a:effectLst/>
                <a:latin typeface="Arial"/>
                <a:ea typeface="Arial"/>
                <a:cs typeface="Arial"/>
                <a:sym typeface="Arial"/>
              </a:rPr>
              <a:t>i</a:t>
            </a:r>
            <a:r>
              <a:rPr lang="en-US" sz="1100" b="1" i="0" u="none" strike="noStrike" cap="none" dirty="0" err="1">
                <a:solidFill>
                  <a:srgbClr val="000000"/>
                </a:solidFill>
                <a:effectLst/>
                <a:latin typeface="Arial"/>
                <a:ea typeface="Arial"/>
                <a:cs typeface="Arial"/>
                <a:sym typeface="Arial"/>
              </a:rPr>
              <a:t>SIPsmarter</a:t>
            </a:r>
            <a:r>
              <a:rPr lang="en-US" sz="1100" b="0" i="0" u="none" strike="noStrike" cap="none" dirty="0">
                <a:solidFill>
                  <a:srgbClr val="000000"/>
                </a:solidFill>
                <a:effectLst/>
                <a:latin typeface="Arial"/>
                <a:ea typeface="Arial"/>
                <a:cs typeface="Arial"/>
                <a:sym typeface="Arial"/>
              </a:rPr>
              <a:t> and its associated value to intervention adherence and efficacy outcomes. </a:t>
            </a:r>
          </a:p>
          <a:p>
            <a:r>
              <a:rPr lang="en-US" sz="1100" b="0" i="0" u="none" strike="noStrike" cap="none" dirty="0">
                <a:solidFill>
                  <a:srgbClr val="000000"/>
                </a:solidFill>
                <a:effectLst/>
                <a:latin typeface="Arial"/>
                <a:ea typeface="Arial"/>
                <a:cs typeface="Arial"/>
                <a:sym typeface="Arial"/>
              </a:rPr>
              <a:t> </a:t>
            </a:r>
          </a:p>
          <a:p>
            <a:r>
              <a:rPr lang="en-US" sz="1100" b="1" i="0" u="sng" strike="noStrike" cap="all" dirty="0">
                <a:solidFill>
                  <a:srgbClr val="000000"/>
                </a:solidFill>
                <a:effectLst/>
                <a:latin typeface="Arial"/>
                <a:ea typeface="Arial"/>
                <a:cs typeface="Arial"/>
                <a:sym typeface="Arial"/>
              </a:rPr>
              <a:t>EXPLORATORY </a:t>
            </a:r>
            <a:r>
              <a:rPr lang="en-US" sz="1100" b="1" i="0" u="sng" strike="noStrike" cap="all" dirty="0" err="1">
                <a:solidFill>
                  <a:srgbClr val="000000"/>
                </a:solidFill>
                <a:effectLst/>
                <a:latin typeface="Arial"/>
                <a:ea typeface="Arial"/>
                <a:cs typeface="Arial"/>
                <a:sym typeface="Arial"/>
              </a:rPr>
              <a:t>aimS</a:t>
            </a:r>
            <a:r>
              <a:rPr lang="en-US" sz="1100" b="0" i="0" u="none" strike="noStrike" cap="none" dirty="0">
                <a:solidFill>
                  <a:srgbClr val="000000"/>
                </a:solidFill>
                <a:effectLst/>
                <a:latin typeface="Arial"/>
                <a:ea typeface="Arial"/>
                <a:cs typeface="Arial"/>
                <a:sym typeface="Arial"/>
              </a:rPr>
              <a:t>: </a:t>
            </a:r>
          </a:p>
          <a:p>
            <a:pPr lvl="0"/>
            <a:r>
              <a:rPr lang="en-US" sz="1100" b="0" i="0" u="none" strike="noStrike" cap="none" dirty="0">
                <a:solidFill>
                  <a:srgbClr val="000000"/>
                </a:solidFill>
                <a:effectLst/>
                <a:latin typeface="Arial"/>
                <a:ea typeface="Arial"/>
                <a:cs typeface="Arial"/>
                <a:sym typeface="Arial"/>
              </a:rPr>
              <a:t>Explore the influence of engagement on efficacy outcomes and explore mediators to engagement and efficacy outcomes.</a:t>
            </a:r>
          </a:p>
          <a:p>
            <a:pPr lvl="0"/>
            <a:r>
              <a:rPr lang="en-US" sz="1100" b="0" i="0" u="none" strike="noStrike" cap="none" dirty="0">
                <a:solidFill>
                  <a:srgbClr val="000000"/>
                </a:solidFill>
                <a:effectLst/>
                <a:latin typeface="Arial"/>
                <a:ea typeface="Arial"/>
                <a:cs typeface="Arial"/>
                <a:sym typeface="Arial"/>
              </a:rPr>
              <a:t>In partnership with rural, Appalachia systems (i.e., health departments, community health centers, multi-service community agency), a systems-level and participatory process will be applied to better understand context for future organizational-level adoption and implementation of </a:t>
            </a:r>
            <a:r>
              <a:rPr lang="en-US" sz="1100" b="1" i="1" u="none" strike="noStrike" cap="none" dirty="0" err="1">
                <a:solidFill>
                  <a:srgbClr val="000000"/>
                </a:solidFill>
                <a:effectLst/>
                <a:latin typeface="Arial"/>
                <a:ea typeface="Arial"/>
                <a:cs typeface="Arial"/>
                <a:sym typeface="Arial"/>
              </a:rPr>
              <a:t>i</a:t>
            </a:r>
            <a:r>
              <a:rPr lang="en-US" sz="1100" b="1" i="0" u="none" strike="noStrike" cap="none" dirty="0" err="1">
                <a:solidFill>
                  <a:srgbClr val="000000"/>
                </a:solidFill>
                <a:effectLst/>
                <a:latin typeface="Arial"/>
                <a:ea typeface="Arial"/>
                <a:cs typeface="Arial"/>
                <a:sym typeface="Arial"/>
              </a:rPr>
              <a:t>SIPsmarter</a:t>
            </a:r>
            <a:r>
              <a:rPr lang="en-US" sz="1100" b="0" i="0" u="none" strike="noStrike" cap="none" dirty="0">
                <a:solidFill>
                  <a:srgbClr val="000000"/>
                </a:solidFill>
                <a:effectLst/>
                <a:latin typeface="Arial"/>
                <a:ea typeface="Arial"/>
                <a:cs typeface="Arial"/>
                <a:sym typeface="Arial"/>
              </a:rPr>
              <a:t>, and specifically explore factors that would promote or inhibit a sustainable SSB screening and referral process</a:t>
            </a:r>
            <a:r>
              <a:rPr lang="en-US" sz="1100" b="1" i="0" u="none" strike="noStrike" cap="none" dirty="0">
                <a:solidFill>
                  <a:srgbClr val="000000"/>
                </a:solidFill>
                <a:effectLst/>
                <a:latin typeface="Arial"/>
                <a:ea typeface="Arial"/>
                <a:cs typeface="Arial"/>
                <a:sym typeface="Arial"/>
              </a:rPr>
              <a:t>.</a:t>
            </a:r>
            <a:r>
              <a:rPr lang="en-US" sz="1100" b="0" i="0" u="none" strike="noStrike" cap="none" dirty="0">
                <a:solidFill>
                  <a:srgbClr val="000000"/>
                </a:solidFill>
                <a:effectLst/>
                <a:latin typeface="Arial"/>
                <a:ea typeface="Arial"/>
                <a:cs typeface="Arial"/>
                <a:sym typeface="Arial"/>
              </a:rPr>
              <a:t> </a:t>
            </a:r>
          </a:p>
          <a:p>
            <a:pPr marL="139700" indent="0">
              <a:buNone/>
            </a:pPr>
            <a:endParaRPr lang="en-US" sz="1100" dirty="0">
              <a:solidFill>
                <a:srgbClr val="14502A"/>
              </a:solidFill>
            </a:endParaRPr>
          </a:p>
        </p:txBody>
      </p:sp>
    </p:spTree>
    <p:extLst>
      <p:ext uri="{BB962C8B-B14F-4D97-AF65-F5344CB8AC3E}">
        <p14:creationId xmlns:p14="http://schemas.microsoft.com/office/powerpoint/2010/main" val="960913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dirty="0">
                <a:solidFill>
                  <a:srgbClr val="14502A"/>
                </a:solidFill>
              </a:rPr>
              <a:t>Updated from consort</a:t>
            </a:r>
          </a:p>
        </p:txBody>
      </p:sp>
    </p:spTree>
    <p:extLst>
      <p:ext uri="{BB962C8B-B14F-4D97-AF65-F5344CB8AC3E}">
        <p14:creationId xmlns:p14="http://schemas.microsoft.com/office/powerpoint/2010/main" val="2400051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76674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800" dirty="0">
                <a:solidFill>
                  <a:srgbClr val="14502A"/>
                </a:solidFill>
              </a:rPr>
              <a:t>updated</a:t>
            </a:r>
          </a:p>
          <a:p>
            <a:pPr marL="142875" marR="0" lvl="0" indent="-142875" algn="l" defTabSz="914400" rtl="0" eaLnBrk="1" fontAlgn="auto" latinLnBrk="0" hangingPunct="1">
              <a:lnSpc>
                <a:spcPts val="1725"/>
              </a:lnSpc>
              <a:spcBef>
                <a:spcPts val="0"/>
              </a:spcBef>
              <a:spcAft>
                <a:spcPts val="0"/>
              </a:spcAft>
              <a:buClr>
                <a:srgbClr val="000000"/>
              </a:buClr>
              <a:buSzPts val="1400"/>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39394F2-BE1A-4274-9608-7A6C4D500C24}" type="slidenum">
              <a:rPr lang="en-US" smtClean="0"/>
              <a:t>72</a:t>
            </a:fld>
            <a:endParaRPr lang="en-US"/>
          </a:p>
        </p:txBody>
      </p:sp>
    </p:spTree>
    <p:extLst>
      <p:ext uri="{BB962C8B-B14F-4D97-AF65-F5344CB8AC3E}">
        <p14:creationId xmlns:p14="http://schemas.microsoft.com/office/powerpoint/2010/main" val="1321724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14502A"/>
                </a:solidFill>
              </a:rPr>
              <a:t>Donna update with 6-month and 18-month findings – need both SSB and weight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solidFill>
                <a:srgbClr val="14502A"/>
              </a:solidFill>
            </a:endParaRPr>
          </a:p>
          <a:p>
            <a:endParaRPr lang="en-US" dirty="0"/>
          </a:p>
        </p:txBody>
      </p:sp>
    </p:spTree>
    <p:extLst>
      <p:ext uri="{BB962C8B-B14F-4D97-AF65-F5344CB8AC3E}">
        <p14:creationId xmlns:p14="http://schemas.microsoft.com/office/powerpoint/2010/main" val="120402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CF3CD-2EC2-02C2-0FDB-DB62BBBF9B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B2E9C-3FF7-53C7-D13E-BD0D5D21389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77AE64-3FAF-A92D-8BCF-F6D8CF7FAD70}"/>
              </a:ext>
            </a:extLst>
          </p:cNvPr>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14502A"/>
                </a:solidFill>
              </a:rPr>
              <a:t>Donna update with 6-month and 18-month findings – need both SSB and weight</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solidFill>
                <a:srgbClr val="14502A"/>
              </a:solidFill>
            </a:endParaRPr>
          </a:p>
          <a:p>
            <a:endParaRPr lang="en-US" dirty="0"/>
          </a:p>
        </p:txBody>
      </p:sp>
    </p:spTree>
    <p:extLst>
      <p:ext uri="{BB962C8B-B14F-4D97-AF65-F5344CB8AC3E}">
        <p14:creationId xmlns:p14="http://schemas.microsoft.com/office/powerpoint/2010/main" val="3661603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Zoellner J*, </a:t>
            </a:r>
            <a:r>
              <a:rPr lang="en-US" sz="1800" u="sng" dirty="0">
                <a:effectLst/>
                <a:latin typeface="Times New Roman" panose="02020603050405020304" pitchFamily="18" charset="0"/>
                <a:ea typeface="Times New Roman" panose="02020603050405020304" pitchFamily="18" charset="0"/>
              </a:rPr>
              <a:t>Kirkpatrick B</a:t>
            </a:r>
            <a:r>
              <a:rPr lang="en-US" sz="1800" dirty="0">
                <a:effectLst/>
                <a:latin typeface="Times New Roman" panose="02020603050405020304" pitchFamily="18" charset="0"/>
                <a:ea typeface="Times New Roman" panose="02020603050405020304" pitchFamily="18" charset="0"/>
              </a:rPr>
              <a:t>, Allanson D, Mariner K, Cuy-Castellanos D, Miller B, Foster Z, Martin T. Beverage behaviors and correlates among Head Start preschooler-parent dyads. Maternal and Child Health, 26(11):2271-2282, 2022</a:t>
            </a:r>
            <a:endParaRPr lang="en-US" dirty="0"/>
          </a:p>
        </p:txBody>
      </p:sp>
    </p:spTree>
    <p:extLst>
      <p:ext uri="{BB962C8B-B14F-4D97-AF65-F5344CB8AC3E}">
        <p14:creationId xmlns:p14="http://schemas.microsoft.com/office/powerpoint/2010/main" val="3036765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A little bit more about the actual intervention, it’s grounded in theory of planned </a:t>
            </a:r>
            <a:r>
              <a:rPr lang="en-US" dirty="0" err="1"/>
              <a:t>behavrio</a:t>
            </a:r>
            <a:r>
              <a:rPr lang="en-US" dirty="0"/>
              <a:t>, health literacy, media literacy, numeracy, and public health literacy concepts.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It’s </a:t>
            </a:r>
            <a:r>
              <a:rPr lang="en-US" dirty="0" err="1"/>
              <a:t>mulit</a:t>
            </a:r>
            <a:r>
              <a:rPr lang="en-US" dirty="0"/>
              <a:t>-level because it has a student and a caregiver component. Students </a:t>
            </a:r>
            <a:r>
              <a:rPr lang="en-US" dirty="0" err="1"/>
              <a:t>recieve</a:t>
            </a:r>
            <a:r>
              <a:rPr lang="en-US" dirty="0"/>
              <a:t> 12 lesson integrated into their health or PE curriculum, and at the same time parents are enrolled into a text messaging </a:t>
            </a:r>
            <a:r>
              <a:rPr lang="en-US" dirty="0" err="1"/>
              <a:t>internvetion</a:t>
            </a:r>
            <a:r>
              <a:rPr lang="en-US" dirty="0"/>
              <a:t> that mirrors the </a:t>
            </a:r>
            <a:r>
              <a:rPr lang="en-US" dirty="0" err="1"/>
              <a:t>conent</a:t>
            </a:r>
            <a:r>
              <a:rPr lang="en-US" dirty="0"/>
              <a:t> students are getting in class. So as mentioned previously, my work really focuses on the development and implementation of this parent caregiver component.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I do have a multitude of roles related to the student side as well. I am involved in implementation, form curriculum design, and now actually implementing the program in schools. I am involved in all data collection and training of the teachers in the KSS curriculum.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Today I will present to you work that answered some of these formative questions as related to the KSS </a:t>
            </a:r>
            <a:r>
              <a:rPr lang="en-US" dirty="0" err="1"/>
              <a:t>Internvetion</a:t>
            </a:r>
            <a:r>
              <a:rPr lang="en-US" dirty="0"/>
              <a:t>: </a:t>
            </a:r>
          </a:p>
          <a:p>
            <a:pPr marL="342900" indent="-342900">
              <a:buAutoNum type="arabicPeriod"/>
            </a:pPr>
            <a:r>
              <a:rPr lang="en-US" b="1" dirty="0">
                <a:latin typeface="Roboto Condensed Light" panose="02000000000000000000" pitchFamily="2" charset="0"/>
                <a:ea typeface="Roboto Condensed Light" panose="02000000000000000000" pitchFamily="2" charset="0"/>
              </a:rPr>
              <a:t>Why focus on sugar-sweetened Beverages?</a:t>
            </a:r>
          </a:p>
          <a:p>
            <a:pPr marL="342900" indent="-342900">
              <a:buAutoNum type="arabicPeriod"/>
            </a:pPr>
            <a:endParaRPr lang="en-US" b="1" dirty="0">
              <a:latin typeface="Roboto Condensed Light" panose="02000000000000000000" pitchFamily="2" charset="0"/>
              <a:ea typeface="Roboto Condensed Light" panose="02000000000000000000" pitchFamily="2" charset="0"/>
            </a:endParaRPr>
          </a:p>
          <a:p>
            <a:pPr marL="342900" indent="-342900">
              <a:buAutoNum type="arabicPeriod"/>
            </a:pPr>
            <a:r>
              <a:rPr lang="en-US" b="1" dirty="0">
                <a:latin typeface="Roboto Condensed Light" panose="02000000000000000000" pitchFamily="2" charset="0"/>
                <a:ea typeface="Roboto Condensed Light" panose="02000000000000000000" pitchFamily="2" charset="0"/>
              </a:rPr>
              <a:t>Why do we have a parent/caregiver component?</a:t>
            </a:r>
          </a:p>
          <a:p>
            <a:pPr marL="342900" indent="-342900">
              <a:buAutoNum type="arabicPeriod"/>
            </a:pPr>
            <a:endParaRPr lang="en-US" b="1" dirty="0">
              <a:latin typeface="Roboto Condensed Light" panose="02000000000000000000" pitchFamily="2" charset="0"/>
              <a:ea typeface="Roboto Condensed Light" panose="02000000000000000000" pitchFamily="2" charset="0"/>
            </a:endParaRPr>
          </a:p>
          <a:p>
            <a:pPr marL="342900" indent="-342900">
              <a:buAutoNum type="arabicPeriod"/>
            </a:pPr>
            <a:r>
              <a:rPr lang="en-US" b="1" dirty="0">
                <a:latin typeface="Roboto Condensed Light" panose="02000000000000000000" pitchFamily="2" charset="0"/>
                <a:ea typeface="Roboto Condensed Light" panose="02000000000000000000" pitchFamily="2" charset="0"/>
              </a:rPr>
              <a:t>How can we make messages culturally relevant and will an SMS-based intervention be acceptable?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69020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KSS?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this </a:t>
            </a:r>
            <a:r>
              <a:rPr lang="en-US" dirty="0" err="1"/>
              <a:t>multii</a:t>
            </a:r>
            <a:r>
              <a:rPr lang="en-US" dirty="0"/>
              <a:t>, level </a:t>
            </a:r>
            <a:r>
              <a:rPr lang="en-US" dirty="0" err="1"/>
              <a:t>bheavrioal</a:t>
            </a:r>
            <a:r>
              <a:rPr lang="en-US" dirty="0"/>
              <a:t> program, is a 6-month, school-based, intervention aimed at improving SSB behaviors among 7</a:t>
            </a:r>
            <a:r>
              <a:rPr lang="en-US" baseline="30000" dirty="0"/>
              <a:t>th</a:t>
            </a:r>
            <a:r>
              <a:rPr lang="en-US" dirty="0"/>
              <a:t> grade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plan to partner with 12 rural Appalachian middle schools over the 5 years of this project, we are currently in year 2, and we have 8 schools on board thus far.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is a type 1 </a:t>
            </a:r>
            <a:r>
              <a:rPr lang="en-US" dirty="0" err="1"/>
              <a:t>hydbrid</a:t>
            </a:r>
            <a:r>
              <a:rPr lang="en-US" dirty="0"/>
              <a:t> implementation- effectiveness and cluster randomized control trial. And like I said we are funded for five years, we are currently on year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primary outcome, we are looking for changes in SSB  </a:t>
            </a:r>
            <a:r>
              <a:rPr lang="en-US" dirty="0" err="1"/>
              <a:t>bheavrios</a:t>
            </a:r>
            <a:r>
              <a:rPr lang="en-US" dirty="0"/>
              <a:t> among students at schools receiving Kids </a:t>
            </a:r>
            <a:r>
              <a:rPr lang="en-US" dirty="0" err="1"/>
              <a:t>SIP</a:t>
            </a:r>
            <a:r>
              <a:rPr lang="en-US" i="1" dirty="0" err="1"/>
              <a:t>smart</a:t>
            </a:r>
            <a:r>
              <a:rPr lang="en-US" dirty="0" err="1"/>
              <a:t>ER</a:t>
            </a:r>
            <a:r>
              <a:rPr lang="en-US" dirty="0"/>
              <a:t>, compared to control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also as one of our </a:t>
            </a:r>
            <a:r>
              <a:rPr lang="en-US" dirty="0" err="1"/>
              <a:t>seconday</a:t>
            </a:r>
            <a:r>
              <a:rPr lang="en-US" dirty="0"/>
              <a:t> outcome we are looking at changes in the parent or caregiver SSB behaviors. And I specifically mention this, because this is where a lot of my work has been concentrated, and the formative work I’ve done really targets the portion of the intervention that drives this secondary outcome.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interested in knowing more about the methodology of this project, I’ll direct you to our recently published manuscript, which you see cited as the bottom of the screen.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43823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1E20D-4993-B744-983B-BEF51A5A1FE4}" type="slidenum">
              <a:rPr lang="en-US" smtClean="0"/>
              <a:t>79</a:t>
            </a:fld>
            <a:endParaRPr lang="en-US"/>
          </a:p>
        </p:txBody>
      </p:sp>
    </p:spTree>
    <p:extLst>
      <p:ext uri="{BB962C8B-B14F-4D97-AF65-F5344CB8AC3E}">
        <p14:creationId xmlns:p14="http://schemas.microsoft.com/office/powerpoint/2010/main" val="2365383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71E20D-4993-B744-983B-BEF51A5A1FE4}" type="slidenum">
              <a:rPr lang="en-US" smtClean="0"/>
              <a:t>81</a:t>
            </a:fld>
            <a:endParaRPr lang="en-US"/>
          </a:p>
        </p:txBody>
      </p:sp>
    </p:spTree>
    <p:extLst>
      <p:ext uri="{BB962C8B-B14F-4D97-AF65-F5344CB8AC3E}">
        <p14:creationId xmlns:p14="http://schemas.microsoft.com/office/powerpoint/2010/main" val="1840980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latin typeface="Roboto Condensed Light" panose="02000000000000000000" pitchFamily="2" charset="0"/>
                <a:ea typeface="Roboto Condensed Light" panose="02000000000000000000" pitchFamily="2" charset="0"/>
              </a:rPr>
              <a:t>Eligibility: </a:t>
            </a:r>
            <a:r>
              <a:rPr lang="en-US" sz="1050" dirty="0">
                <a:latin typeface="Roboto Condensed Light" panose="02000000000000000000" pitchFamily="2" charset="0"/>
                <a:ea typeface="Roboto Condensed Light" panose="02000000000000000000" pitchFamily="2" charset="0"/>
              </a:rPr>
              <a:t>All students and caregivers are eligible to participate, regardless of SSB behaviors at baseline. </a:t>
            </a:r>
          </a:p>
          <a:p>
            <a:r>
              <a:rPr lang="en-US" sz="1400" dirty="0">
                <a:latin typeface="Roboto Condensed Light" panose="02000000000000000000" pitchFamily="2" charset="0"/>
                <a:ea typeface="Roboto Condensed Light" panose="02000000000000000000" pitchFamily="2" charset="0"/>
              </a:rPr>
              <a:t>Data collection:  baseline and 7-months. Validated BEV-Q is used to assess SSB behaviors. Height and weight measure among students, self-reported among adults</a:t>
            </a:r>
          </a:p>
          <a:p>
            <a:endParaRPr lang="en-US" sz="1400" dirty="0">
              <a:latin typeface="Roboto Condensed Light" panose="02000000000000000000" pitchFamily="2" charset="0"/>
              <a:ea typeface="Roboto Condensed Light" panose="02000000000000000000" pitchFamily="2"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400" dirty="0">
                <a:latin typeface="Roboto Condensed Light" panose="02000000000000000000" pitchFamily="2" charset="0"/>
                <a:ea typeface="Roboto Condensed Light" panose="02000000000000000000" pitchFamily="2" charset="0"/>
              </a:rPr>
              <a:t>Analysis: </a:t>
            </a:r>
            <a:r>
              <a:rPr lang="en-US" sz="1100" dirty="0">
                <a:latin typeface="Roboto Condensed Light" panose="02000000000000000000" pitchFamily="2" charset="0"/>
                <a:ea typeface="Roboto Condensed Light" panose="02000000000000000000" pitchFamily="2" charset="0"/>
              </a:rPr>
              <a:t>Both student and caregiver analyses </a:t>
            </a:r>
            <a:r>
              <a:rPr lang="en-US" sz="1800" dirty="0">
                <a:effectLst/>
                <a:latin typeface="Times New Roman" panose="02020603050405020304" pitchFamily="18" charset="0"/>
                <a:ea typeface="Times New Roman" panose="02020603050405020304" pitchFamily="18" charset="0"/>
              </a:rPr>
              <a:t>included</a:t>
            </a:r>
            <a:r>
              <a:rPr lang="en-US" sz="1800" dirty="0">
                <a:effectLst/>
                <a:latin typeface="Segoe UI" panose="020B0502040204020203" pitchFamily="34" charset="0"/>
                <a:ea typeface="Times New Roman" panose="02020603050405020304" pitchFamily="18" charset="0"/>
                <a:cs typeface="Segoe UI" panose="020B0502040204020203" pitchFamily="34" charset="0"/>
              </a:rPr>
              <a:t> modified two-part models, with time fixed effects, that controlled for relevant demographics and included school cluster robust standard errors. </a:t>
            </a:r>
            <a:endParaRPr lang="en-US" sz="1100" dirty="0">
              <a:latin typeface="Roboto Condensed Light" panose="02000000000000000000" pitchFamily="2" charset="0"/>
              <a:ea typeface="Roboto Condensed Light" panose="02000000000000000000" pitchFamily="2" charset="0"/>
            </a:endParaRPr>
          </a:p>
          <a:p>
            <a:pPr marL="457200" indent="-317500"/>
            <a:r>
              <a:rPr lang="en-US" sz="1100" dirty="0">
                <a:latin typeface="Roboto Condensed Light" panose="02000000000000000000" pitchFamily="2" charset="0"/>
                <a:ea typeface="Roboto Condensed Light" panose="02000000000000000000" pitchFamily="2" charset="0"/>
              </a:rPr>
              <a:t>Completer analyses that exclude extreme outliers are presented, </a:t>
            </a:r>
          </a:p>
          <a:p>
            <a:r>
              <a:rPr lang="en-US" sz="1100" dirty="0">
                <a:latin typeface="Roboto Condensed Light" panose="02000000000000000000" pitchFamily="2" charset="0"/>
                <a:ea typeface="Roboto Condensed Light" panose="02000000000000000000" pitchFamily="2" charset="0"/>
              </a:rPr>
              <a:t>intention to treat mixed model </a:t>
            </a:r>
          </a:p>
          <a:p>
            <a:r>
              <a:rPr lang="en-US" sz="1100" dirty="0">
                <a:latin typeface="Roboto Condensed Light" panose="02000000000000000000" pitchFamily="2" charset="0"/>
                <a:ea typeface="Roboto Condensed Light" panose="02000000000000000000" pitchFamily="2" charset="0"/>
              </a:rPr>
              <a:t>analyses revealed comparable findings</a:t>
            </a:r>
            <a:endParaRPr dirty="0"/>
          </a:p>
        </p:txBody>
      </p:sp>
    </p:spTree>
    <p:extLst>
      <p:ext uri="{BB962C8B-B14F-4D97-AF65-F5344CB8AC3E}">
        <p14:creationId xmlns:p14="http://schemas.microsoft.com/office/powerpoint/2010/main" val="860316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study CONSORT diagram is illustrated in Figure 1.  Of 14 schools approached for trial participation, 12 agreed and were enrolled and randomized.  One school district declined due to perceived sensitivity of student weight data collection, while the other never responded to contact attempts.  Of approximately 620 attending students from the 6 intervention schools, 357 (58%) enrolled in the study, of which 328 (92%) completed the 7-month follow-up.  Of approximately 802 attending students from the 6 control schools, 308 (38%) enrolled in the study and 258 (82%) completed the follow-up. Additionally, 190 (31%) and 158 (20%) caregivers enrolled in the intervention and control arms, respectively.  Of these, 129 (68%) intervention caregivers and 111 (70%) control caregivers completed the 7-month follow-up.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8193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5ADD82-F41A-4D0B-B0DF-EAA198662403}" type="slidenum">
              <a:rPr lang="en-US" smtClean="0"/>
              <a:t>5</a:t>
            </a:fld>
            <a:endParaRPr lang="en-US"/>
          </a:p>
        </p:txBody>
      </p:sp>
    </p:spTree>
    <p:extLst>
      <p:ext uri="{BB962C8B-B14F-4D97-AF65-F5344CB8AC3E}">
        <p14:creationId xmlns:p14="http://schemas.microsoft.com/office/powerpoint/2010/main" val="2199631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Times New Roman" panose="02020603050405020304" pitchFamily="18" charset="0"/>
                <a:ea typeface="Calibri" panose="020F0502020204030204" pitchFamily="34" charset="0"/>
              </a:rPr>
              <a:t>Of 587 students and 236 caregivers with completed baseline and 7-month surveys, 61 (10%) and 16 (7%), respectively, were removed based on this criterion (Figure 1). </a:t>
            </a:r>
            <a:endParaRPr lang="en-US" sz="1800" dirty="0">
              <a:effectLst/>
              <a:latin typeface="Times New Roman" panose="02020603050405020304" pitchFamily="18" charset="0"/>
              <a:ea typeface="Calibri" panose="020F0502020204030204" pitchFamily="34" charset="0"/>
              <a:cs typeface="Segoe UI" panose="020B050204020402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Times New Roman" panose="02020603050405020304" pitchFamily="18" charset="0"/>
              <a:ea typeface="Calibri" panose="020F0502020204030204" pitchFamily="34" charset="0"/>
              <a:cs typeface="Segoe UI" panose="020B050204020402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Times New Roman" panose="02020603050405020304" pitchFamily="18" charset="0"/>
                <a:ea typeface="Calibri" panose="020F0502020204030204" pitchFamily="34" charset="0"/>
                <a:cs typeface="Segoe UI" panose="020B0502040204020203" pitchFamily="34" charset="0"/>
              </a:rPr>
              <a:t>Notably, 46% of students were at an unhealthy weight, including 18% with overweight, 19% with obesity, and 9% with severe obesity.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ea typeface="Times New Roman" panose="02020603050405020304" pitchFamily="18" charset="0"/>
                <a:cs typeface="Segoe UI" panose="020B0502040204020203" pitchFamily="34" charset="0"/>
              </a:rPr>
              <a:t>Also, 26%, 19%, and 25% were with overweight, obesity and severe obesity, respectively.</a:t>
            </a:r>
            <a:endParaRPr lang="en-US" sz="1800" dirty="0">
              <a:effectLst/>
              <a:latin typeface="Times New Roman" panose="02020603050405020304" pitchFamily="18" charset="0"/>
              <a:ea typeface="Times New Roman" panose="02020603050405020304" pitchFamily="18"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39700" indent="0">
              <a:buNone/>
            </a:pPr>
            <a:endParaRPr lang="en-US" dirty="0"/>
          </a:p>
        </p:txBody>
      </p:sp>
    </p:spTree>
    <p:extLst>
      <p:ext uri="{BB962C8B-B14F-4D97-AF65-F5344CB8AC3E}">
        <p14:creationId xmlns:p14="http://schemas.microsoft.com/office/powerpoint/2010/main" val="34409611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AdvTTf1279dcd"/>
              </a:rPr>
              <a:t>HTE is the nonrandom, explainable variability in the direction and magnitude of treatment effects for individuals within a population</a:t>
            </a:r>
          </a:p>
          <a:p>
            <a:pPr marL="139700" indent="0">
              <a:buNone/>
            </a:pPr>
            <a:endParaRPr lang="en-US" dirty="0"/>
          </a:p>
        </p:txBody>
      </p:sp>
    </p:spTree>
    <p:extLst>
      <p:ext uri="{BB962C8B-B14F-4D97-AF65-F5344CB8AC3E}">
        <p14:creationId xmlns:p14="http://schemas.microsoft.com/office/powerpoint/2010/main" val="11165728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Effect size all consumers = 0.35</a:t>
            </a:r>
          </a:p>
          <a:p>
            <a:pPr marL="139700" indent="0">
              <a:buNone/>
            </a:pPr>
            <a:r>
              <a:rPr lang="en-US" dirty="0"/>
              <a:t>Effect size &gt;24 ounces = 0.45</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ea typeface="Times New Roman" panose="02020603050405020304" pitchFamily="18" charset="0"/>
                <a:cs typeface="Segoe UI" panose="020B0502040204020203" pitchFamily="34" charset="0"/>
              </a:rPr>
              <a:t>Among students who consumed &gt;8 (n=407, </a:t>
            </a:r>
            <a:r>
              <a:rPr lang="en-US" sz="1800" b="1" dirty="0">
                <a:effectLst/>
                <a:latin typeface="Segoe UI" panose="020B0502040204020203" pitchFamily="34" charset="0"/>
                <a:ea typeface="Times New Roman" panose="02020603050405020304" pitchFamily="18" charset="0"/>
                <a:cs typeface="Segoe UI" panose="020B0502040204020203" pitchFamily="34" charset="0"/>
              </a:rPr>
              <a:t>77%</a:t>
            </a:r>
            <a:r>
              <a:rPr lang="en-US" sz="1800" dirty="0">
                <a:effectLst/>
                <a:latin typeface="Segoe UI" panose="020B0502040204020203" pitchFamily="34" charset="0"/>
                <a:ea typeface="Times New Roman" panose="02020603050405020304" pitchFamily="18" charset="0"/>
                <a:cs typeface="Segoe UI" panose="020B0502040204020203" pitchFamily="34" charset="0"/>
              </a:rPr>
              <a:t>), &gt;12 (n=349, </a:t>
            </a:r>
            <a:r>
              <a:rPr lang="en-US" sz="1800" b="1" dirty="0">
                <a:effectLst/>
                <a:latin typeface="Segoe UI" panose="020B0502040204020203" pitchFamily="34" charset="0"/>
                <a:ea typeface="Times New Roman" panose="02020603050405020304" pitchFamily="18" charset="0"/>
                <a:cs typeface="Segoe UI" panose="020B0502040204020203" pitchFamily="34" charset="0"/>
              </a:rPr>
              <a:t>66%</a:t>
            </a:r>
            <a:r>
              <a:rPr lang="en-US" sz="1800" dirty="0">
                <a:effectLst/>
                <a:latin typeface="Segoe UI" panose="020B0502040204020203" pitchFamily="34" charset="0"/>
                <a:ea typeface="Times New Roman" panose="02020603050405020304" pitchFamily="18" charset="0"/>
                <a:cs typeface="Segoe UI" panose="020B0502040204020203" pitchFamily="34" charset="0"/>
              </a:rPr>
              <a:t>), and &gt;24 (n=223, </a:t>
            </a:r>
            <a:r>
              <a:rPr lang="en-US" sz="1800" b="1" dirty="0">
                <a:effectLst/>
                <a:latin typeface="Segoe UI" panose="020B0502040204020203" pitchFamily="34" charset="0"/>
                <a:ea typeface="Times New Roman" panose="02020603050405020304" pitchFamily="18" charset="0"/>
                <a:cs typeface="Segoe UI" panose="020B0502040204020203" pitchFamily="34" charset="0"/>
              </a:rPr>
              <a:t>42%</a:t>
            </a:r>
            <a:r>
              <a:rPr lang="en-US" sz="1800" dirty="0">
                <a:effectLst/>
                <a:latin typeface="Segoe UI" panose="020B0502040204020203" pitchFamily="34" charset="0"/>
                <a:ea typeface="Times New Roman" panose="02020603050405020304" pitchFamily="18" charset="0"/>
                <a:cs typeface="Segoe UI" panose="020B0502040204020203" pitchFamily="34" charset="0"/>
              </a:rPr>
              <a:t>) SSB ounces/day at baseline, ES increased to 0.38, 0.33, and 0.45, respectively (Table 3, Figure 2).</a:t>
            </a:r>
            <a:endParaRPr lang="en-US" sz="1800" dirty="0">
              <a:effectLst/>
              <a:latin typeface="Times New Roman" panose="02020603050405020304" pitchFamily="18" charset="0"/>
              <a:ea typeface="Times New Roman" panose="02020603050405020304" pitchFamily="18" charset="0"/>
            </a:endParaRPr>
          </a:p>
          <a:p>
            <a:pPr marL="139700" indent="0">
              <a:buNone/>
            </a:pPr>
            <a:endParaRPr lang="en-US" dirty="0"/>
          </a:p>
          <a:p>
            <a:endParaRPr lang="en-US" dirty="0"/>
          </a:p>
        </p:txBody>
      </p:sp>
    </p:spTree>
    <p:extLst>
      <p:ext uri="{BB962C8B-B14F-4D97-AF65-F5344CB8AC3E}">
        <p14:creationId xmlns:p14="http://schemas.microsoft.com/office/powerpoint/2010/main" val="41283540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Effect size all consumers = 0.31</a:t>
            </a:r>
          </a:p>
          <a:p>
            <a:pPr marL="139700" indent="0">
              <a:buNone/>
            </a:pPr>
            <a:r>
              <a:rPr lang="en-US" dirty="0"/>
              <a:t>Effect size &gt;24 ounces = 0.71</a:t>
            </a:r>
          </a:p>
          <a:p>
            <a:pPr marL="139700" indent="0">
              <a:buNone/>
            </a:pPr>
            <a:r>
              <a:rPr lang="en-US" sz="1800" dirty="0">
                <a:effectLst/>
                <a:latin typeface="Times New Roman" panose="02020603050405020304" pitchFamily="18" charset="0"/>
                <a:ea typeface="Calibri" panose="020F0502020204030204" pitchFamily="34" charset="0"/>
                <a:cs typeface="Segoe UI" panose="020B0502040204020203" pitchFamily="34" charset="0"/>
              </a:rPr>
              <a:t>Among caregivers who consumed &gt;8 (n=128, </a:t>
            </a:r>
            <a:r>
              <a:rPr lang="en-US" sz="1800" b="1" dirty="0">
                <a:effectLst/>
                <a:latin typeface="Times New Roman" panose="02020603050405020304" pitchFamily="18" charset="0"/>
                <a:ea typeface="Calibri" panose="020F0502020204030204" pitchFamily="34" charset="0"/>
                <a:cs typeface="Segoe UI" panose="020B0502040204020203" pitchFamily="34" charset="0"/>
              </a:rPr>
              <a:t>58%</a:t>
            </a:r>
            <a:r>
              <a:rPr lang="en-US" sz="1800" dirty="0">
                <a:effectLst/>
                <a:latin typeface="Times New Roman" panose="02020603050405020304" pitchFamily="18" charset="0"/>
                <a:ea typeface="Calibri" panose="020F0502020204030204" pitchFamily="34" charset="0"/>
                <a:cs typeface="Segoe UI" panose="020B0502040204020203" pitchFamily="34" charset="0"/>
              </a:rPr>
              <a:t>), &gt;12 (n=108, </a:t>
            </a:r>
            <a:r>
              <a:rPr lang="en-US" sz="1800" b="1" dirty="0">
                <a:effectLst/>
                <a:latin typeface="Times New Roman" panose="02020603050405020304" pitchFamily="18" charset="0"/>
                <a:ea typeface="Calibri" panose="020F0502020204030204" pitchFamily="34" charset="0"/>
                <a:cs typeface="Segoe UI" panose="020B0502040204020203" pitchFamily="34" charset="0"/>
              </a:rPr>
              <a:t>49%</a:t>
            </a:r>
            <a:r>
              <a:rPr lang="en-US" sz="1800" dirty="0">
                <a:effectLst/>
                <a:latin typeface="Times New Roman" panose="02020603050405020304" pitchFamily="18" charset="0"/>
                <a:ea typeface="Calibri" panose="020F0502020204030204" pitchFamily="34" charset="0"/>
                <a:cs typeface="Segoe UI" panose="020B0502040204020203" pitchFamily="34" charset="0"/>
              </a:rPr>
              <a:t>), and &gt;24 (n=61, </a:t>
            </a:r>
            <a:r>
              <a:rPr lang="en-US" sz="1800" b="1" dirty="0">
                <a:effectLst/>
                <a:latin typeface="Times New Roman" panose="02020603050405020304" pitchFamily="18" charset="0"/>
                <a:ea typeface="Calibri" panose="020F0502020204030204" pitchFamily="34" charset="0"/>
                <a:cs typeface="Segoe UI" panose="020B0502040204020203" pitchFamily="34" charset="0"/>
              </a:rPr>
              <a:t>28%</a:t>
            </a:r>
            <a:r>
              <a:rPr lang="en-US" sz="1800" dirty="0">
                <a:effectLst/>
                <a:latin typeface="Times New Roman" panose="02020603050405020304" pitchFamily="18" charset="0"/>
                <a:ea typeface="Calibri" panose="020F0502020204030204" pitchFamily="34" charset="0"/>
                <a:cs typeface="Segoe UI" panose="020B0502040204020203" pitchFamily="34" charset="0"/>
              </a:rPr>
              <a:t>) SSB ounces/day at baseline, ES increased to 0.78, 0.98, and 0.95, respectively </a:t>
            </a:r>
            <a:endParaRPr lang="en-US" dirty="0"/>
          </a:p>
        </p:txBody>
      </p:sp>
    </p:spTree>
    <p:extLst>
      <p:ext uri="{BB962C8B-B14F-4D97-AF65-F5344CB8AC3E}">
        <p14:creationId xmlns:p14="http://schemas.microsoft.com/office/powerpoint/2010/main" val="36739816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Inferential sub-group analysis still underway</a:t>
            </a:r>
          </a:p>
        </p:txBody>
      </p:sp>
    </p:spTree>
    <p:extLst>
      <p:ext uri="{BB962C8B-B14F-4D97-AF65-F5344CB8AC3E}">
        <p14:creationId xmlns:p14="http://schemas.microsoft.com/office/powerpoint/2010/main" val="3464867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Inferential sub-group analysis still underway</a:t>
            </a:r>
          </a:p>
          <a:p>
            <a:endParaRPr lang="en-US" dirty="0"/>
          </a:p>
        </p:txBody>
      </p:sp>
    </p:spTree>
    <p:extLst>
      <p:ext uri="{BB962C8B-B14F-4D97-AF65-F5344CB8AC3E}">
        <p14:creationId xmlns:p14="http://schemas.microsoft.com/office/powerpoint/2010/main" val="61680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Donna can you add </a:t>
            </a:r>
          </a:p>
        </p:txBody>
      </p:sp>
    </p:spTree>
    <p:extLst>
      <p:ext uri="{BB962C8B-B14F-4D97-AF65-F5344CB8AC3E}">
        <p14:creationId xmlns:p14="http://schemas.microsoft.com/office/powerpoint/2010/main" val="3678887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457CF-A62E-E6A1-1FAB-91361E2C6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A4864-645E-5D11-65C0-956179A6BD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AED6D6-A3DE-4C31-4F7F-34E66E2EBD25}"/>
              </a:ext>
            </a:extLst>
          </p:cNvPr>
          <p:cNvSpPr>
            <a:spLocks noGrp="1"/>
          </p:cNvSpPr>
          <p:nvPr>
            <p:ph type="body" idx="1"/>
          </p:nvPr>
        </p:nvSpPr>
        <p:spPr/>
        <p:txBody>
          <a:bodyPr/>
          <a:lstStyle/>
          <a:p>
            <a:pPr marL="139700" indent="0">
              <a:buNone/>
            </a:pPr>
            <a:r>
              <a:rPr lang="en-US" dirty="0"/>
              <a:t>Donna can you make this into a better and more visually </a:t>
            </a:r>
            <a:r>
              <a:rPr lang="en-US" dirty="0" err="1"/>
              <a:t>appeallng</a:t>
            </a:r>
            <a:r>
              <a:rPr lang="en-US" dirty="0"/>
              <a:t> slide?</a:t>
            </a:r>
          </a:p>
          <a:p>
            <a:pPr marL="139700" indent="0">
              <a:buNone/>
            </a:pPr>
            <a:endParaRPr lang="en-US" dirty="0"/>
          </a:p>
          <a:p>
            <a:pPr lvl="0"/>
            <a:r>
              <a:rPr lang="en-US" sz="1600" b="1" dirty="0"/>
              <a:t>Secondary Aims:</a:t>
            </a:r>
          </a:p>
          <a:p>
            <a:pPr lvl="1"/>
            <a:r>
              <a:rPr lang="en-US" sz="1400" b="1" dirty="0"/>
              <a:t>Secondary 7-month effectiveness outcomes:</a:t>
            </a:r>
          </a:p>
          <a:p>
            <a:pPr lvl="2"/>
            <a:r>
              <a:rPr lang="en-US" sz="1400" dirty="0"/>
              <a:t>student outcomes (e.g., quality of life, BMI z-score, theory-related variables, health and media literacy)</a:t>
            </a:r>
          </a:p>
          <a:p>
            <a:pPr lvl="2"/>
            <a:r>
              <a:rPr lang="en-US" sz="1400" dirty="0"/>
              <a:t>caregiver outcomes (e.g., SSB behaviors and home environment)</a:t>
            </a:r>
            <a:endParaRPr lang="en-US" sz="1400" b="1" dirty="0"/>
          </a:p>
          <a:p>
            <a:pPr lvl="1"/>
            <a:r>
              <a:rPr lang="en-US" sz="1400" b="1" dirty="0"/>
              <a:t>Maintenance outcomes: </a:t>
            </a:r>
            <a:r>
              <a:rPr lang="en-US" sz="1400" dirty="0"/>
              <a:t>at 19-months post-baseline </a:t>
            </a:r>
          </a:p>
          <a:p>
            <a:pPr lvl="1"/>
            <a:r>
              <a:rPr lang="en-US" sz="1400" b="1" dirty="0"/>
              <a:t>Reach: </a:t>
            </a:r>
            <a:r>
              <a:rPr lang="en-US" sz="1400" dirty="0"/>
              <a:t>assess the reach and representativeness of Kids </a:t>
            </a:r>
            <a:r>
              <a:rPr lang="en-US" sz="1400" dirty="0" err="1"/>
              <a:t>SIP</a:t>
            </a:r>
            <a:r>
              <a:rPr lang="en-US" sz="1400" i="1" dirty="0" err="1"/>
              <a:t>smart</a:t>
            </a:r>
            <a:r>
              <a:rPr lang="en-US" sz="1400" dirty="0" err="1"/>
              <a:t>ER</a:t>
            </a:r>
            <a:r>
              <a:rPr lang="en-US" sz="1400" dirty="0"/>
              <a:t>, among students and caregivers</a:t>
            </a:r>
          </a:p>
          <a:p>
            <a:pPr lvl="1"/>
            <a:r>
              <a:rPr lang="en-US" sz="1400" b="1" dirty="0"/>
              <a:t>Implementation, adoption, and school-level maintenance: </a:t>
            </a:r>
          </a:p>
          <a:p>
            <a:pPr lvl="2"/>
            <a:r>
              <a:rPr lang="en-US" sz="1400" dirty="0"/>
              <a:t>assess the degree to which teachers implement Kids </a:t>
            </a:r>
            <a:r>
              <a:rPr lang="en-US" sz="1400" dirty="0" err="1"/>
              <a:t>SIP</a:t>
            </a:r>
            <a:r>
              <a:rPr lang="en-US" sz="1400" i="1" dirty="0" err="1"/>
              <a:t>smart</a:t>
            </a:r>
            <a:r>
              <a:rPr lang="en-US" sz="1400" dirty="0" err="1"/>
              <a:t>ER</a:t>
            </a:r>
            <a:r>
              <a:rPr lang="en-US" sz="1400" dirty="0"/>
              <a:t> as intended</a:t>
            </a:r>
          </a:p>
          <a:p>
            <a:pPr lvl="2"/>
            <a:r>
              <a:rPr lang="en-US" sz="1400" dirty="0"/>
              <a:t>examine potential for institutionalization within the schools</a:t>
            </a:r>
          </a:p>
          <a:p>
            <a:pPr marL="139700" indent="0">
              <a:buNone/>
            </a:pPr>
            <a:endParaRPr lang="en-US" dirty="0"/>
          </a:p>
          <a:p>
            <a:pPr marL="139700" indent="0">
              <a:buNone/>
            </a:pPr>
            <a:r>
              <a:rPr lang="en-US" sz="1100" dirty="0">
                <a:effectLst/>
                <a:latin typeface="Arial" panose="020B0604020202020204" pitchFamily="34" charset="0"/>
                <a:ea typeface="Calibri" panose="020F0502020204030204" pitchFamily="34" charset="0"/>
              </a:rPr>
              <a:t>1,698 students and 907 </a:t>
            </a:r>
            <a:endParaRPr lang="en-US" dirty="0"/>
          </a:p>
        </p:txBody>
      </p:sp>
    </p:spTree>
    <p:extLst>
      <p:ext uri="{BB962C8B-B14F-4D97-AF65-F5344CB8AC3E}">
        <p14:creationId xmlns:p14="http://schemas.microsoft.com/office/powerpoint/2010/main" val="1937168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7582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31439-3F7C-6A48-AD0F-DC3A0EFBA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191E8-BE01-20C3-3996-77891627C7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2DD05F-2C5D-CA77-BD62-1506A64572F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460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58FF-A569-778A-F6EF-9F9C13BD4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6ED7F-C575-DAA5-41FA-8C95BE0F9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199BC-34A1-1325-6B3C-00E782B3A7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C6FA13-45B8-87C1-833C-DE892C7D20BA}"/>
              </a:ext>
            </a:extLst>
          </p:cNvPr>
          <p:cNvSpPr>
            <a:spLocks noGrp="1"/>
          </p:cNvSpPr>
          <p:nvPr>
            <p:ph type="sldNum" sz="quarter" idx="5"/>
          </p:nvPr>
        </p:nvSpPr>
        <p:spPr/>
        <p:txBody>
          <a:bodyPr/>
          <a:lstStyle/>
          <a:p>
            <a:fld id="{0B5ADD82-F41A-4D0B-B0DF-EAA198662403}" type="slidenum">
              <a:rPr lang="en-US" smtClean="0"/>
              <a:t>6</a:t>
            </a:fld>
            <a:endParaRPr lang="en-US"/>
          </a:p>
        </p:txBody>
      </p:sp>
    </p:spTree>
    <p:extLst>
      <p:ext uri="{BB962C8B-B14F-4D97-AF65-F5344CB8AC3E}">
        <p14:creationId xmlns:p14="http://schemas.microsoft.com/office/powerpoint/2010/main" val="719815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a:buNone/>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1D1FBDF-46E2-9A48-8240-48EB0712901C}"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4021902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100" dirty="0">
                <a:solidFill>
                  <a:srgbClr val="0C4272"/>
                </a:solidFill>
                <a:latin typeface="Glacial Indifference"/>
              </a:rPr>
              <a:t>Community Advisory Boards and Councils</a:t>
            </a:r>
          </a:p>
          <a:p>
            <a:pPr algn="l"/>
            <a:r>
              <a:rPr lang="en-US" sz="1000" dirty="0">
                <a:solidFill>
                  <a:srgbClr val="0C4272"/>
                </a:solidFill>
                <a:latin typeface="Glacial Indifference"/>
              </a:rPr>
              <a:t>My Leadership Roles</a:t>
            </a:r>
          </a:p>
          <a:p>
            <a:endParaRPr lang="en-US" dirty="0"/>
          </a:p>
          <a:p>
            <a:r>
              <a:rPr lang="en-US" dirty="0"/>
              <a:t>Ask Brenna if she can paste this in and make it look less blurry</a:t>
            </a:r>
          </a:p>
        </p:txBody>
      </p:sp>
      <p:sp>
        <p:nvSpPr>
          <p:cNvPr id="4" name="Slide Number Placeholder 3"/>
          <p:cNvSpPr>
            <a:spLocks noGrp="1"/>
          </p:cNvSpPr>
          <p:nvPr>
            <p:ph type="sldNum" sz="quarter" idx="5"/>
          </p:nvPr>
        </p:nvSpPr>
        <p:spPr/>
        <p:txBody>
          <a:bodyPr/>
          <a:lstStyle/>
          <a:p>
            <a:fld id="{439394F2-BE1A-4274-9608-7A6C4D500C24}" type="slidenum">
              <a:rPr lang="en-US" smtClean="0"/>
              <a:t>95</a:t>
            </a:fld>
            <a:endParaRPr lang="en-US"/>
          </a:p>
        </p:txBody>
      </p:sp>
    </p:spTree>
    <p:extLst>
      <p:ext uri="{BB962C8B-B14F-4D97-AF65-F5344CB8AC3E}">
        <p14:creationId xmlns:p14="http://schemas.microsoft.com/office/powerpoint/2010/main" val="2973754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4820C-114D-4F58-6070-DEC7600E8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BF88E-BC0D-E260-E691-D408433E2D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58AE46-268D-5100-D450-DCED9EB78B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E08F86-637D-0443-BF9C-85E465972EDD}"/>
              </a:ext>
            </a:extLst>
          </p:cNvPr>
          <p:cNvSpPr>
            <a:spLocks noGrp="1"/>
          </p:cNvSpPr>
          <p:nvPr>
            <p:ph type="sldNum" sz="quarter" idx="10"/>
          </p:nvPr>
        </p:nvSpPr>
        <p:spPr/>
        <p:txBody>
          <a:bodyPr/>
          <a:lstStyle/>
          <a:p>
            <a:fld id="{429375B3-FDDE-488D-B860-5421BEEEE23A}"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062254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9375B3-FDDE-488D-B860-5421BEEEE23A}"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577268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ADD82-F41A-4D0B-B0DF-EAA198662403}" type="slidenum">
              <a:rPr lang="en-US" smtClean="0"/>
              <a:t>7</a:t>
            </a:fld>
            <a:endParaRPr lang="en-US"/>
          </a:p>
        </p:txBody>
      </p:sp>
    </p:spTree>
    <p:extLst>
      <p:ext uri="{BB962C8B-B14F-4D97-AF65-F5344CB8AC3E}">
        <p14:creationId xmlns:p14="http://schemas.microsoft.com/office/powerpoint/2010/main" val="334027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E5F37-385C-AA2A-9C5A-7663E7051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F7DB0E-9A88-31FC-EA92-0AE02BC2C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7AAF9-F3F8-60A5-F511-3F036EACBD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C260F7-35A6-3942-207D-F79868983240}"/>
              </a:ext>
            </a:extLst>
          </p:cNvPr>
          <p:cNvSpPr>
            <a:spLocks noGrp="1"/>
          </p:cNvSpPr>
          <p:nvPr>
            <p:ph type="sldNum" sz="quarter" idx="5"/>
          </p:nvPr>
        </p:nvSpPr>
        <p:spPr/>
        <p:txBody>
          <a:bodyPr/>
          <a:lstStyle/>
          <a:p>
            <a:fld id="{0B5ADD82-F41A-4D0B-B0DF-EAA198662403}" type="slidenum">
              <a:rPr lang="en-US" smtClean="0"/>
              <a:t>8</a:t>
            </a:fld>
            <a:endParaRPr lang="en-US"/>
          </a:p>
        </p:txBody>
      </p:sp>
    </p:spTree>
    <p:extLst>
      <p:ext uri="{BB962C8B-B14F-4D97-AF65-F5344CB8AC3E}">
        <p14:creationId xmlns:p14="http://schemas.microsoft.com/office/powerpoint/2010/main" val="3959881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A0CD8-9439-C8C8-1F31-DE247ACB5F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EBB3D-EC6C-E6AE-39E6-BEAECB310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C913C-64B6-FCD3-D5C7-CE3BD92A6D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C50B74-48EE-7B3B-8518-3ABB6B62E256}"/>
              </a:ext>
            </a:extLst>
          </p:cNvPr>
          <p:cNvSpPr>
            <a:spLocks noGrp="1"/>
          </p:cNvSpPr>
          <p:nvPr>
            <p:ph type="sldNum" sz="quarter" idx="5"/>
          </p:nvPr>
        </p:nvSpPr>
        <p:spPr/>
        <p:txBody>
          <a:bodyPr/>
          <a:lstStyle/>
          <a:p>
            <a:fld id="{0B5ADD82-F41A-4D0B-B0DF-EAA198662403}" type="slidenum">
              <a:rPr lang="en-US" smtClean="0"/>
              <a:t>9</a:t>
            </a:fld>
            <a:endParaRPr lang="en-US"/>
          </a:p>
        </p:txBody>
      </p:sp>
    </p:spTree>
    <p:extLst>
      <p:ext uri="{BB962C8B-B14F-4D97-AF65-F5344CB8AC3E}">
        <p14:creationId xmlns:p14="http://schemas.microsoft.com/office/powerpoint/2010/main" val="1877819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1"/>
          <p:cNvSpPr>
            <a:spLocks noGrp="1"/>
          </p:cNvSpPr>
          <p:nvPr>
            <p:ph type="body" sz="quarter" idx="12" hasCustomPrompt="1"/>
          </p:nvPr>
        </p:nvSpPr>
        <p:spPr>
          <a:xfrm>
            <a:off x="3037030" y="3556000"/>
            <a:ext cx="6112933" cy="609600"/>
          </a:xfrm>
          <a:prstGeom prst="rect">
            <a:avLst/>
          </a:prstGeom>
        </p:spPr>
        <p:txBody>
          <a:bodyPr vert="horz"/>
          <a:lstStyle>
            <a:lvl1pPr marL="0" indent="0" algn="ctr">
              <a:buNone/>
              <a:defRPr sz="3733" baseline="0">
                <a:solidFill>
                  <a:schemeClr val="bg1"/>
                </a:solidFill>
                <a:latin typeface="ITC Franklin Gothic Std Book Compressed"/>
              </a:defRPr>
            </a:lvl1pPr>
          </a:lstStyle>
          <a:p>
            <a:pPr lvl="0"/>
            <a:r>
              <a:rPr lang="en-US" dirty="0"/>
              <a:t>AUTHOR NAME</a:t>
            </a:r>
          </a:p>
        </p:txBody>
      </p:sp>
      <p:sp>
        <p:nvSpPr>
          <p:cNvPr id="17" name="Text Placeholder 16"/>
          <p:cNvSpPr>
            <a:spLocks noGrp="1"/>
          </p:cNvSpPr>
          <p:nvPr>
            <p:ph type="body" sz="quarter" idx="13" hasCustomPrompt="1"/>
          </p:nvPr>
        </p:nvSpPr>
        <p:spPr>
          <a:xfrm>
            <a:off x="4565001" y="4284136"/>
            <a:ext cx="3064933" cy="389467"/>
          </a:xfrm>
          <a:prstGeom prst="rect">
            <a:avLst/>
          </a:prstGeom>
        </p:spPr>
        <p:txBody>
          <a:bodyPr vert="horz"/>
          <a:lstStyle>
            <a:lvl1pPr marL="0" indent="0" algn="ctr">
              <a:buNone/>
              <a:defRPr sz="2133">
                <a:solidFill>
                  <a:schemeClr val="bg1"/>
                </a:solidFill>
                <a:latin typeface="ITC Franklin Gothic Std Book Italic"/>
              </a:defRPr>
            </a:lvl1pPr>
          </a:lstStyle>
          <a:p>
            <a:pPr lvl="0"/>
            <a:r>
              <a:rPr lang="en-US" dirty="0"/>
              <a:t>Date Here</a:t>
            </a:r>
          </a:p>
        </p:txBody>
      </p:sp>
      <p:sp>
        <p:nvSpPr>
          <p:cNvPr id="19" name="Text Placeholder 18"/>
          <p:cNvSpPr>
            <a:spLocks noGrp="1"/>
          </p:cNvSpPr>
          <p:nvPr>
            <p:ph type="body" sz="quarter" idx="14" hasCustomPrompt="1"/>
          </p:nvPr>
        </p:nvSpPr>
        <p:spPr>
          <a:xfrm>
            <a:off x="2833830" y="745070"/>
            <a:ext cx="6519333" cy="931333"/>
          </a:xfrm>
          <a:prstGeom prst="rect">
            <a:avLst/>
          </a:prstGeom>
        </p:spPr>
        <p:txBody>
          <a:bodyPr vert="horz"/>
          <a:lstStyle>
            <a:lvl1pPr marL="0" indent="0" algn="ctr">
              <a:buNone/>
              <a:defRPr sz="7200" cap="all">
                <a:solidFill>
                  <a:schemeClr val="bg1"/>
                </a:solidFill>
                <a:latin typeface="ITC Franklin Gothic Std Demi Compressed"/>
              </a:defRPr>
            </a:lvl1pPr>
          </a:lstStyle>
          <a:p>
            <a:pPr lvl="0"/>
            <a:r>
              <a:rPr lang="en-US" dirty="0"/>
              <a:t>TITLE HERE</a:t>
            </a:r>
          </a:p>
        </p:txBody>
      </p:sp>
      <p:sp>
        <p:nvSpPr>
          <p:cNvPr id="21" name="Text Placeholder 20"/>
          <p:cNvSpPr>
            <a:spLocks noGrp="1"/>
          </p:cNvSpPr>
          <p:nvPr>
            <p:ph type="body" sz="quarter" idx="15" hasCustomPrompt="1"/>
          </p:nvPr>
        </p:nvSpPr>
        <p:spPr>
          <a:xfrm>
            <a:off x="3927023" y="1981203"/>
            <a:ext cx="4334933" cy="575733"/>
          </a:xfrm>
          <a:prstGeom prst="rect">
            <a:avLst/>
          </a:prstGeom>
        </p:spPr>
        <p:txBody>
          <a:bodyPr vert="horz"/>
          <a:lstStyle>
            <a:lvl1pPr marL="0" indent="0" algn="ctr">
              <a:buNone/>
              <a:defRPr sz="5867">
                <a:solidFill>
                  <a:schemeClr val="bg1"/>
                </a:solidFill>
                <a:latin typeface="ITC Franklin Gothic Std Demi Compressed"/>
              </a:defRPr>
            </a:lvl1pPr>
          </a:lstStyle>
          <a:p>
            <a:pPr lvl="0"/>
            <a:r>
              <a:rPr lang="en-US" dirty="0"/>
              <a:t>Subtitle Here</a:t>
            </a:r>
          </a:p>
        </p:txBody>
      </p:sp>
    </p:spTree>
    <p:extLst>
      <p:ext uri="{BB962C8B-B14F-4D97-AF65-F5344CB8AC3E}">
        <p14:creationId xmlns:p14="http://schemas.microsoft.com/office/powerpoint/2010/main" val="3963389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2: bulleted text">
    <p:spTree>
      <p:nvGrpSpPr>
        <p:cNvPr id="1" name=""/>
        <p:cNvGrpSpPr/>
        <p:nvPr/>
      </p:nvGrpSpPr>
      <p:grpSpPr>
        <a:xfrm>
          <a:off x="0" y="0"/>
          <a:ext cx="0" cy="0"/>
          <a:chOff x="0" y="0"/>
          <a:chExt cx="0" cy="0"/>
        </a:xfrm>
      </p:grpSpPr>
      <p:sp>
        <p:nvSpPr>
          <p:cNvPr id="8" name="Text Placeholder 11"/>
          <p:cNvSpPr>
            <a:spLocks noGrp="1"/>
          </p:cNvSpPr>
          <p:nvPr>
            <p:ph type="body" sz="quarter" idx="11" hasCustomPrompt="1"/>
          </p:nvPr>
        </p:nvSpPr>
        <p:spPr>
          <a:xfrm>
            <a:off x="4006426" y="1689100"/>
            <a:ext cx="4240107" cy="4013200"/>
          </a:xfrm>
          <a:prstGeom prst="rect">
            <a:avLst/>
          </a:prstGeom>
        </p:spPr>
        <p:txBody>
          <a:bodyPr vert="horz"/>
          <a:lstStyle>
            <a:lvl1pPr marL="342900" indent="-342900">
              <a:buFont typeface="Arial"/>
              <a:buChar char="•"/>
              <a:defRPr sz="2000" baseline="0">
                <a:solidFill>
                  <a:schemeClr val="tx2">
                    <a:lumMod val="75000"/>
                  </a:schemeClr>
                </a:solidFill>
                <a:latin typeface="ITC Franklin Gothic Std Book Compressed"/>
              </a:defRPr>
            </a:lvl1pPr>
          </a:lstStyle>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a:t>Et Su </a:t>
            </a:r>
            <a:r>
              <a:rPr lang="en-US" dirty="0" err="1"/>
              <a:t>Domine</a:t>
            </a:r>
            <a:r>
              <a:rPr lang="en-US" dirty="0"/>
              <a:t> Antes</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a:p>
            <a:pPr lvl="0"/>
            <a:r>
              <a:rPr lang="en-US" dirty="0"/>
              <a:t>Et Su </a:t>
            </a:r>
            <a:r>
              <a:rPr lang="en-US" dirty="0" err="1"/>
              <a:t>Domine</a:t>
            </a:r>
            <a:r>
              <a:rPr lang="en-US" dirty="0"/>
              <a:t> Antes</a:t>
            </a:r>
          </a:p>
          <a:p>
            <a:pPr lvl="0"/>
            <a:r>
              <a:rPr lang="en-US" dirty="0" err="1"/>
              <a:t>Lorem</a:t>
            </a:r>
            <a:r>
              <a:rPr lang="en-US" dirty="0"/>
              <a:t> </a:t>
            </a:r>
            <a:r>
              <a:rPr lang="en-US" dirty="0" err="1"/>
              <a:t>Ipsum</a:t>
            </a:r>
            <a:r>
              <a:rPr lang="en-US" dirty="0"/>
              <a:t> Dolor </a:t>
            </a:r>
          </a:p>
          <a:p>
            <a:pPr lvl="0"/>
            <a:r>
              <a:rPr lang="en-US" dirty="0" err="1"/>
              <a:t>Ishnack</a:t>
            </a:r>
            <a:r>
              <a:rPr lang="en-US" dirty="0"/>
              <a:t> Mansions Epson</a:t>
            </a:r>
          </a:p>
        </p:txBody>
      </p:sp>
      <p:sp>
        <p:nvSpPr>
          <p:cNvPr id="9" name="Slide Number Placeholder 8"/>
          <p:cNvSpPr>
            <a:spLocks noGrp="1"/>
          </p:cNvSpPr>
          <p:nvPr>
            <p:ph type="sldNum" sz="quarter" idx="12"/>
          </p:nvPr>
        </p:nvSpPr>
        <p:spPr/>
        <p:txBody>
          <a:bodyPr/>
          <a:lstStyle/>
          <a:p>
            <a:fld id="{0F418C06-167A-E646-9EF6-18275B625F6B}" type="slidenum">
              <a:rPr lang="en-US" smtClean="0"/>
              <a:pPr/>
              <a:t>‹#›</a:t>
            </a:fld>
            <a:endParaRPr lang="en-US" dirty="0"/>
          </a:p>
        </p:txBody>
      </p:sp>
      <p:sp>
        <p:nvSpPr>
          <p:cNvPr id="10" name="Text Placeholder 7"/>
          <p:cNvSpPr>
            <a:spLocks noGrp="1"/>
          </p:cNvSpPr>
          <p:nvPr>
            <p:ph type="body" sz="quarter" idx="10"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Demi Compressed"/>
              </a:defRPr>
            </a:lvl1pPr>
          </a:lstStyle>
          <a:p>
            <a:pPr lvl="0"/>
            <a:r>
              <a:rPr lang="en-US" dirty="0"/>
              <a:t>TITLE FOR A LIST HERE</a:t>
            </a:r>
          </a:p>
        </p:txBody>
      </p:sp>
    </p:spTree>
    <p:extLst>
      <p:ext uri="{BB962C8B-B14F-4D97-AF65-F5344CB8AC3E}">
        <p14:creationId xmlns:p14="http://schemas.microsoft.com/office/powerpoint/2010/main" val="6596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2: short tex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0F418C06-167A-E646-9EF6-18275B625F6B}" type="slidenum">
              <a:rPr lang="en-US" smtClean="0"/>
              <a:pPr/>
              <a:t>‹#›</a:t>
            </a:fld>
            <a:endParaRPr lang="en-US" dirty="0"/>
          </a:p>
        </p:txBody>
      </p:sp>
      <p:sp>
        <p:nvSpPr>
          <p:cNvPr id="5"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dirty="0"/>
              <a:t>SHORT PARAGRAPH TEMPLATE TITLE</a:t>
            </a:r>
          </a:p>
        </p:txBody>
      </p:sp>
      <p:sp>
        <p:nvSpPr>
          <p:cNvPr id="6" name="Text Placeholder 10"/>
          <p:cNvSpPr>
            <a:spLocks noGrp="1"/>
          </p:cNvSpPr>
          <p:nvPr>
            <p:ph type="body" sz="quarter" idx="14" hasCustomPrompt="1"/>
          </p:nvPr>
        </p:nvSpPr>
        <p:spPr>
          <a:xfrm>
            <a:off x="1930400" y="1816100"/>
            <a:ext cx="8263467" cy="2273300"/>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dirty="0" err="1"/>
              <a:t>Suspendisse</a:t>
            </a:r>
            <a:r>
              <a:rPr lang="en-US" dirty="0"/>
              <a:t> </a:t>
            </a:r>
            <a:r>
              <a:rPr lang="en-US" dirty="0" err="1"/>
              <a:t>potenti</a:t>
            </a:r>
            <a:r>
              <a:rPr lang="en-US" dirty="0"/>
              <a:t>. </a:t>
            </a:r>
            <a:r>
              <a:rPr lang="en-US" dirty="0" err="1"/>
              <a:t>Nunc</a:t>
            </a:r>
            <a:r>
              <a:rPr lang="en-US" dirty="0"/>
              <a:t> vitae </a:t>
            </a:r>
            <a:r>
              <a:rPr lang="en-US" dirty="0" err="1"/>
              <a:t>neque</a:t>
            </a:r>
            <a:r>
              <a:rPr lang="en-US" dirty="0"/>
              <a:t> et </a:t>
            </a:r>
            <a:r>
              <a:rPr lang="en-US" dirty="0" err="1"/>
              <a:t>purus</a:t>
            </a:r>
            <a:r>
              <a:rPr lang="en-US" dirty="0"/>
              <a:t> </a:t>
            </a:r>
            <a:r>
              <a:rPr lang="en-US" dirty="0" err="1"/>
              <a:t>tincidunt</a:t>
            </a:r>
            <a:r>
              <a:rPr lang="en-US" dirty="0"/>
              <a:t> </a:t>
            </a:r>
            <a:r>
              <a:rPr lang="en-US" dirty="0" err="1"/>
              <a:t>bibendum</a:t>
            </a:r>
            <a:r>
              <a:rPr lang="en-US" dirty="0"/>
              <a:t> vitae </a:t>
            </a:r>
            <a:r>
              <a:rPr lang="en-US" dirty="0" err="1"/>
              <a:t>sollicitudin</a:t>
            </a:r>
            <a:r>
              <a:rPr lang="en-US" dirty="0"/>
              <a:t> </a:t>
            </a:r>
            <a:r>
              <a:rPr lang="en-US" dirty="0" err="1"/>
              <a:t>urna</a:t>
            </a:r>
            <a:r>
              <a:rPr lang="en-US" dirty="0"/>
              <a:t>. </a:t>
            </a:r>
            <a:r>
              <a:rPr lang="en-US" dirty="0" err="1"/>
              <a:t>Cras</a:t>
            </a:r>
            <a:r>
              <a:rPr lang="en-US" dirty="0"/>
              <a:t> </a:t>
            </a:r>
            <a:r>
              <a:rPr lang="en-US" dirty="0" err="1"/>
              <a:t>eros</a:t>
            </a:r>
            <a:r>
              <a:rPr lang="en-US" dirty="0"/>
              <a:t> dolor, </a:t>
            </a:r>
            <a:r>
              <a:rPr lang="en-US" dirty="0" err="1"/>
              <a:t>finibus</a:t>
            </a:r>
            <a:r>
              <a:rPr lang="en-US" dirty="0"/>
              <a:t> in </a:t>
            </a:r>
            <a:r>
              <a:rPr lang="en-US" dirty="0" err="1"/>
              <a:t>risus</a:t>
            </a:r>
            <a:r>
              <a:rPr lang="en-US" dirty="0"/>
              <a:t> </a:t>
            </a:r>
            <a:r>
              <a:rPr lang="en-US" dirty="0" err="1"/>
              <a:t>etus</a:t>
            </a:r>
            <a:r>
              <a:rPr lang="en-US" dirty="0"/>
              <a:t>, </a:t>
            </a:r>
            <a:r>
              <a:rPr lang="en-US" dirty="0" err="1"/>
              <a:t>hendrerit</a:t>
            </a:r>
            <a:r>
              <a:rPr lang="en-US" dirty="0"/>
              <a:t> </a:t>
            </a:r>
            <a:r>
              <a:rPr lang="en-US" dirty="0" err="1"/>
              <a:t>porta</a:t>
            </a:r>
            <a:r>
              <a:rPr lang="en-US" dirty="0"/>
              <a:t> </a:t>
            </a:r>
            <a:r>
              <a:rPr lang="en-US" dirty="0" err="1"/>
              <a:t>augue</a:t>
            </a:r>
            <a:r>
              <a:rPr lang="en-US" dirty="0"/>
              <a:t>. </a:t>
            </a:r>
            <a:r>
              <a:rPr lang="en-US" dirty="0" err="1"/>
              <a:t>Suspendisse</a:t>
            </a:r>
            <a:r>
              <a:rPr lang="en-US" dirty="0"/>
              <a:t> com </a:t>
            </a:r>
            <a:r>
              <a:rPr lang="en-US" dirty="0" err="1"/>
              <a:t>turpis</a:t>
            </a:r>
            <a:r>
              <a:rPr lang="en-US" dirty="0"/>
              <a:t> </a:t>
            </a:r>
            <a:r>
              <a:rPr lang="en-US" dirty="0" err="1"/>
              <a:t>nec</a:t>
            </a:r>
            <a:r>
              <a:rPr lang="en-US" dirty="0"/>
              <a:t> </a:t>
            </a:r>
            <a:r>
              <a:rPr lang="en-US" dirty="0" err="1"/>
              <a:t>vulputate</a:t>
            </a:r>
            <a:r>
              <a:rPr lang="en-US" dirty="0"/>
              <a:t> </a:t>
            </a:r>
            <a:r>
              <a:rPr lang="en-US" dirty="0" err="1"/>
              <a:t>vehicula</a:t>
            </a:r>
            <a:r>
              <a:rPr lang="en-US" dirty="0"/>
              <a:t>. </a:t>
            </a:r>
            <a:r>
              <a:rPr lang="en-US" dirty="0" err="1"/>
              <a:t>Nunc</a:t>
            </a:r>
            <a:r>
              <a:rPr lang="en-US" dirty="0"/>
              <a:t> </a:t>
            </a:r>
            <a:r>
              <a:rPr lang="en-US" dirty="0" err="1"/>
              <a:t>commodo</a:t>
            </a:r>
            <a:r>
              <a:rPr lang="en-US" dirty="0"/>
              <a:t> </a:t>
            </a:r>
            <a:r>
              <a:rPr lang="en-US" dirty="0" err="1"/>
              <a:t>leo</a:t>
            </a:r>
            <a:r>
              <a:rPr lang="en-US" dirty="0"/>
              <a:t> </a:t>
            </a:r>
            <a:r>
              <a:rPr lang="en-US" dirty="0" err="1"/>
              <a:t>justo</a:t>
            </a:r>
            <a:r>
              <a:rPr lang="en-US" dirty="0"/>
              <a:t> </a:t>
            </a:r>
            <a:r>
              <a:rPr lang="en-US" dirty="0" err="1"/>
              <a:t>cursus</a:t>
            </a:r>
            <a:r>
              <a:rPr lang="en-US" dirty="0"/>
              <a:t>, </a:t>
            </a:r>
            <a:r>
              <a:rPr lang="en-US" dirty="0" err="1"/>
              <a:t>vel</a:t>
            </a:r>
            <a:r>
              <a:rPr lang="en-US" dirty="0"/>
              <a:t> </a:t>
            </a:r>
            <a:r>
              <a:rPr lang="en-US" dirty="0" err="1"/>
              <a:t>ultricies</a:t>
            </a:r>
            <a:r>
              <a:rPr lang="en-US" dirty="0"/>
              <a:t> </a:t>
            </a:r>
            <a:r>
              <a:rPr lang="en-US" dirty="0" err="1"/>
              <a:t>odio</a:t>
            </a:r>
            <a:r>
              <a:rPr lang="en-US" dirty="0"/>
              <a:t> </a:t>
            </a:r>
            <a:r>
              <a:rPr lang="en-US" dirty="0" err="1"/>
              <a:t>varius</a:t>
            </a:r>
            <a:r>
              <a:rPr lang="en-US" dirty="0"/>
              <a:t>. </a:t>
            </a:r>
            <a:r>
              <a:rPr lang="en-US" dirty="0" err="1"/>
              <a:t>Quisquety</a:t>
            </a:r>
            <a:r>
              <a:rPr lang="en-US" dirty="0"/>
              <a:t> </a:t>
            </a:r>
            <a:r>
              <a:rPr lang="en-US" dirty="0" err="1"/>
              <a:t>pharetra</a:t>
            </a:r>
            <a:r>
              <a:rPr lang="en-US" dirty="0"/>
              <a:t> dolor </a:t>
            </a:r>
            <a:r>
              <a:rPr lang="en-US" dirty="0" err="1"/>
              <a:t>eu</a:t>
            </a:r>
            <a:r>
              <a:rPr lang="en-US" dirty="0"/>
              <a:t> </a:t>
            </a:r>
            <a:r>
              <a:rPr lang="en-US" dirty="0" err="1"/>
              <a:t>aliquam</a:t>
            </a:r>
            <a:r>
              <a:rPr lang="en-US" dirty="0"/>
              <a:t> </a:t>
            </a:r>
            <a:r>
              <a:rPr lang="en-US" dirty="0" err="1"/>
              <a:t>sagittis</a:t>
            </a:r>
            <a:r>
              <a:rPr lang="en-US" dirty="0"/>
              <a:t>. </a:t>
            </a:r>
            <a:r>
              <a:rPr lang="en-US" dirty="0" err="1"/>
              <a:t>Aliquam</a:t>
            </a:r>
            <a:r>
              <a:rPr lang="en-US" dirty="0"/>
              <a:t> </a:t>
            </a:r>
            <a:r>
              <a:rPr lang="en-US" dirty="0" err="1"/>
              <a:t>neque</a:t>
            </a:r>
            <a:r>
              <a:rPr lang="en-US" dirty="0"/>
              <a:t> </a:t>
            </a:r>
            <a:r>
              <a:rPr lang="en-US" dirty="0" err="1"/>
              <a:t>massa</a:t>
            </a:r>
            <a:r>
              <a:rPr lang="en-US" dirty="0"/>
              <a:t>, </a:t>
            </a:r>
            <a:r>
              <a:rPr lang="en-US" dirty="0" err="1"/>
              <a:t>ornare</a:t>
            </a:r>
            <a:r>
              <a:rPr lang="en-US" dirty="0"/>
              <a:t> at </a:t>
            </a:r>
            <a:r>
              <a:rPr lang="en-US" dirty="0" err="1"/>
              <a:t>commodo</a:t>
            </a:r>
            <a:r>
              <a:rPr lang="en-US" dirty="0"/>
              <a:t> sit </a:t>
            </a:r>
            <a:r>
              <a:rPr lang="en-US" dirty="0" err="1"/>
              <a:t>amet</a:t>
            </a:r>
            <a:r>
              <a:rPr lang="en-US" dirty="0"/>
              <a:t>, un semper </a:t>
            </a:r>
            <a:r>
              <a:rPr lang="en-US" dirty="0" err="1"/>
              <a:t>sed</a:t>
            </a:r>
            <a:r>
              <a:rPr lang="en-US" dirty="0"/>
              <a:t> </a:t>
            </a:r>
            <a:r>
              <a:rPr lang="en-US" dirty="0" err="1"/>
              <a:t>erat</a:t>
            </a:r>
            <a:r>
              <a:rPr lang="en-US" dirty="0"/>
              <a:t>. </a:t>
            </a:r>
            <a:r>
              <a:rPr lang="en-US" dirty="0" err="1"/>
              <a:t>Suspendisse</a:t>
            </a:r>
            <a:r>
              <a:rPr lang="en-US" dirty="0"/>
              <a:t> </a:t>
            </a:r>
            <a:r>
              <a:rPr lang="en-US" dirty="0" err="1"/>
              <a:t>rhoncus</a:t>
            </a:r>
            <a:r>
              <a:rPr lang="en-US" dirty="0"/>
              <a:t>, </a:t>
            </a:r>
            <a:r>
              <a:rPr lang="en-US" dirty="0" err="1"/>
              <a:t>nunc</a:t>
            </a:r>
            <a:r>
              <a:rPr lang="en-US" dirty="0"/>
              <a:t> vitae dictum </a:t>
            </a:r>
            <a:r>
              <a:rPr lang="en-US" dirty="0" err="1"/>
              <a:t>pretium</a:t>
            </a:r>
            <a:r>
              <a:rPr lang="en-US" dirty="0"/>
              <a:t>, </a:t>
            </a:r>
            <a:r>
              <a:rPr lang="en-US" dirty="0" err="1"/>
              <a:t>libero</a:t>
            </a:r>
            <a:r>
              <a:rPr lang="en-US" dirty="0"/>
              <a:t> </a:t>
            </a:r>
            <a:r>
              <a:rPr lang="en-US" dirty="0" err="1"/>
              <a:t>purus</a:t>
            </a:r>
            <a:r>
              <a:rPr lang="en-US" dirty="0"/>
              <a:t> </a:t>
            </a:r>
            <a:r>
              <a:rPr lang="en-US" dirty="0" err="1"/>
              <a:t>convallis</a:t>
            </a:r>
            <a:r>
              <a:rPr lang="en-US" dirty="0"/>
              <a:t> </a:t>
            </a:r>
            <a:r>
              <a:rPr lang="en-US" dirty="0" err="1"/>
              <a:t>tortor</a:t>
            </a:r>
            <a:r>
              <a:rPr lang="en-US" dirty="0"/>
              <a:t>, </a:t>
            </a:r>
            <a:r>
              <a:rPr lang="en-US" dirty="0" err="1"/>
              <a:t>eget</a:t>
            </a:r>
            <a:r>
              <a:rPr lang="en-US" dirty="0"/>
              <a:t> </a:t>
            </a:r>
            <a:r>
              <a:rPr lang="en-US" dirty="0" err="1"/>
              <a:t>ultricies</a:t>
            </a:r>
            <a:r>
              <a:rPr lang="en-US" dirty="0"/>
              <a:t> </a:t>
            </a:r>
            <a:r>
              <a:rPr lang="en-US" dirty="0" err="1"/>
              <a:t>sapien</a:t>
            </a:r>
            <a:r>
              <a:rPr lang="en-US" dirty="0"/>
              <a:t> </a:t>
            </a:r>
            <a:r>
              <a:rPr lang="en-US" dirty="0" err="1"/>
              <a:t>odio</a:t>
            </a:r>
            <a:r>
              <a:rPr lang="en-US" dirty="0"/>
              <a:t> non ant. Lore </a:t>
            </a:r>
            <a:r>
              <a:rPr lang="en-US" dirty="0" err="1"/>
              <a:t>ipsum</a:t>
            </a:r>
            <a:r>
              <a:rPr lang="en-US" dirty="0"/>
              <a:t> </a:t>
            </a:r>
            <a:r>
              <a:rPr lang="en-US" dirty="0" err="1"/>
              <a:t>lunpt</a:t>
            </a:r>
            <a:r>
              <a:rPr lang="en-US" dirty="0"/>
              <a:t> and </a:t>
            </a:r>
            <a:r>
              <a:rPr lang="en-US" dirty="0" err="1"/>
              <a:t>ishlam</a:t>
            </a:r>
            <a:r>
              <a:rPr lang="en-US" dirty="0"/>
              <a:t>. </a:t>
            </a:r>
            <a:r>
              <a:rPr lang="en-US" dirty="0" err="1"/>
              <a:t>Nunc</a:t>
            </a:r>
            <a:r>
              <a:rPr lang="en-US" dirty="0"/>
              <a:t> vitae </a:t>
            </a:r>
            <a:r>
              <a:rPr lang="en-US" dirty="0" err="1"/>
              <a:t>neque</a:t>
            </a:r>
            <a:r>
              <a:rPr lang="en-US" dirty="0"/>
              <a:t> </a:t>
            </a:r>
            <a:r>
              <a:rPr lang="en-US" dirty="0" err="1"/>
              <a:t>etus</a:t>
            </a:r>
            <a:r>
              <a:rPr lang="en-US" dirty="0"/>
              <a:t>.</a:t>
            </a:r>
          </a:p>
        </p:txBody>
      </p:sp>
    </p:spTree>
    <p:extLst>
      <p:ext uri="{BB962C8B-B14F-4D97-AF65-F5344CB8AC3E}">
        <p14:creationId xmlns:p14="http://schemas.microsoft.com/office/powerpoint/2010/main" val="2415120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2: tabl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0F418C06-167A-E646-9EF6-18275B625F6B}" type="slidenum">
              <a:rPr lang="en-US" smtClean="0"/>
              <a:pPr/>
              <a:t>‹#›</a:t>
            </a:fld>
            <a:endParaRPr lang="en-US" dirty="0"/>
          </a:p>
        </p:txBody>
      </p:sp>
      <p:sp>
        <p:nvSpPr>
          <p:cNvPr id="13" name="Text Placeholder 7"/>
          <p:cNvSpPr>
            <a:spLocks noGrp="1"/>
          </p:cNvSpPr>
          <p:nvPr>
            <p:ph type="body" sz="quarter" idx="11" hasCustomPrompt="1"/>
          </p:nvPr>
        </p:nvSpPr>
        <p:spPr>
          <a:xfrm>
            <a:off x="0" y="622300"/>
            <a:ext cx="12192000" cy="457200"/>
          </a:xfrm>
          <a:prstGeom prst="rect">
            <a:avLst/>
          </a:prstGeom>
        </p:spPr>
        <p:txBody>
          <a:bodyPr vert="horz"/>
          <a:lstStyle>
            <a:lvl1pPr marL="0" indent="0" algn="ctr">
              <a:buFontTx/>
              <a:buNone/>
              <a:defRPr baseline="0">
                <a:solidFill>
                  <a:schemeClr val="tx2">
                    <a:lumMod val="75000"/>
                  </a:schemeClr>
                </a:solidFill>
                <a:latin typeface="ITC Franklin Gothic Std Demi Compressed"/>
              </a:defRPr>
            </a:lvl1pPr>
          </a:lstStyle>
          <a:p>
            <a:pPr lvl="0"/>
            <a:r>
              <a:rPr lang="en-US" dirty="0"/>
              <a:t>TITLE FOR A TABLE HERE</a:t>
            </a:r>
          </a:p>
        </p:txBody>
      </p:sp>
    </p:spTree>
    <p:extLst>
      <p:ext uri="{BB962C8B-B14F-4D97-AF65-F5344CB8AC3E}">
        <p14:creationId xmlns:p14="http://schemas.microsoft.com/office/powerpoint/2010/main" val="2583308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40"/>
            <a:ext cx="9144000" cy="1655763"/>
          </a:xfrm>
        </p:spPr>
        <p:txBody>
          <a:bodyPr/>
          <a:lstStyle>
            <a:lvl1pPr marL="0" indent="0" algn="ctr">
              <a:buNone/>
              <a:defRPr sz="1800"/>
            </a:lvl1pPr>
            <a:lvl2pPr marL="342882" indent="0" algn="ctr">
              <a:buNone/>
              <a:defRPr sz="1500"/>
            </a:lvl2pPr>
            <a:lvl3pPr marL="685766" indent="0" algn="ctr">
              <a:buNone/>
              <a:defRPr sz="1351"/>
            </a:lvl3pPr>
            <a:lvl4pPr marL="1028649" indent="0" algn="ctr">
              <a:buNone/>
              <a:defRPr sz="1200"/>
            </a:lvl4pPr>
            <a:lvl5pPr marL="1371532" indent="0" algn="ctr">
              <a:buNone/>
              <a:defRPr sz="1200"/>
            </a:lvl5pPr>
            <a:lvl6pPr marL="1714414" indent="0" algn="ctr">
              <a:buNone/>
              <a:defRPr sz="1200"/>
            </a:lvl6pPr>
            <a:lvl7pPr marL="2057298" indent="0" algn="ctr">
              <a:buNone/>
              <a:defRPr sz="1200"/>
            </a:lvl7pPr>
            <a:lvl8pPr marL="2400180" indent="0" algn="ctr">
              <a:buNone/>
              <a:defRPr sz="1200"/>
            </a:lvl8pPr>
            <a:lvl9pPr marL="274306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111890-7369-468F-AF40-C55CD2082C2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06EBA-E135-411A-A600-731965CAAFA7}" type="slidenum">
              <a:rPr lang="en-US" smtClean="0"/>
              <a:t>‹#›</a:t>
            </a:fld>
            <a:endParaRPr lang="en-US"/>
          </a:p>
        </p:txBody>
      </p:sp>
    </p:spTree>
    <p:extLst>
      <p:ext uri="{BB962C8B-B14F-4D97-AF65-F5344CB8AC3E}">
        <p14:creationId xmlns:p14="http://schemas.microsoft.com/office/powerpoint/2010/main" val="2050402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End Slide orange">
    <p:bg>
      <p:bgPr>
        <a:solidFill>
          <a:srgbClr val="E5720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E769AD-1CA6-D6DD-25E8-B3EC96986128}"/>
              </a:ext>
            </a:extLst>
          </p:cNvPr>
          <p:cNvSpPr>
            <a:spLocks noGrp="1"/>
          </p:cNvSpPr>
          <p:nvPr>
            <p:ph type="title" hasCustomPrompt="1"/>
          </p:nvPr>
        </p:nvSpPr>
        <p:spPr>
          <a:xfrm>
            <a:off x="603250" y="2949943"/>
            <a:ext cx="10985500" cy="717550"/>
          </a:xfrm>
          <a:prstGeom prst="rect">
            <a:avLst/>
          </a:prstGeom>
        </p:spPr>
        <p:txBody>
          <a:bodyPr/>
          <a:lstStyle>
            <a:lvl1pPr algn="ctr">
              <a:lnSpc>
                <a:spcPct val="100000"/>
              </a:lnSpc>
              <a:defRPr spc="50" baseline="0">
                <a:solidFill>
                  <a:schemeClr val="bg1"/>
                </a:solidFill>
              </a:defRPr>
            </a:lvl1pPr>
          </a:lstStyle>
          <a:p>
            <a:r>
              <a:rPr lang="en-US" dirty="0"/>
              <a:t>Thank You</a:t>
            </a:r>
          </a:p>
        </p:txBody>
      </p:sp>
      <p:sp>
        <p:nvSpPr>
          <p:cNvPr id="8" name="End Subtitle">
            <a:extLst>
              <a:ext uri="{FF2B5EF4-FFF2-40B4-BE49-F238E27FC236}">
                <a16:creationId xmlns:a16="http://schemas.microsoft.com/office/drawing/2014/main" id="{B4DEF4BA-A998-DF1E-68DD-97BA09B52AB2}"/>
              </a:ext>
            </a:extLst>
          </p:cNvPr>
          <p:cNvSpPr txBox="1">
            <a:spLocks noGrp="1"/>
          </p:cNvSpPr>
          <p:nvPr>
            <p:ph type="body" sz="quarter" idx="21" hasCustomPrompt="1"/>
          </p:nvPr>
        </p:nvSpPr>
        <p:spPr>
          <a:xfrm>
            <a:off x="603250" y="6020705"/>
            <a:ext cx="10929779" cy="318490"/>
          </a:xfrm>
          <a:prstGeom prst="rect">
            <a:avLst/>
          </a:prstGeom>
        </p:spPr>
        <p:txBody>
          <a:bodyPr lIns="45719" tIns="45719" rIns="45719" bIns="45719" anchor="ctr" anchorCtr="0"/>
          <a:lstStyle>
            <a:lvl1pPr marL="0" indent="0" algn="ctr">
              <a:spcBef>
                <a:spcPts val="0"/>
              </a:spcBef>
              <a:buClrTx/>
              <a:buSzTx/>
              <a:buNone/>
              <a:defRPr sz="1600" spc="64">
                <a:solidFill>
                  <a:schemeClr val="bg1"/>
                </a:solidFill>
              </a:defRPr>
            </a:lvl1pPr>
          </a:lstStyle>
          <a:p>
            <a:r>
              <a:rPr lang="en-US" dirty="0"/>
              <a:t>End Subtitle</a:t>
            </a:r>
          </a:p>
        </p:txBody>
      </p:sp>
      <p:sp>
        <p:nvSpPr>
          <p:cNvPr id="2" name="UVA Logo">
            <a:extLst>
              <a:ext uri="{FF2B5EF4-FFF2-40B4-BE49-F238E27FC236}">
                <a16:creationId xmlns:a16="http://schemas.microsoft.com/office/drawing/2014/main" id="{E8B45084-04A9-7CB4-15B0-BA9CCD9321F9}"/>
              </a:ext>
              <a:ext uri="{C183D7F6-B498-43B3-948B-1728B52AA6E4}">
                <adec:decorative xmlns:adec="http://schemas.microsoft.com/office/drawing/2017/decorative" val="1"/>
              </a:ext>
            </a:extLst>
          </p:cNvPr>
          <p:cNvSpPr>
            <a:spLocks noGrp="1"/>
          </p:cNvSpPr>
          <p:nvPr>
            <p:ph type="pic" sz="quarter" idx="23" hasCustomPrompt="1"/>
          </p:nvPr>
        </p:nvSpPr>
        <p:spPr>
          <a:xfrm>
            <a:off x="5486921" y="618187"/>
            <a:ext cx="1218160" cy="746422"/>
          </a:xfrm>
          <a:prstGeom prst="rect">
            <a:avLst/>
          </a:prstGeom>
          <a:ln w="25400"/>
        </p:spPr>
        <p:txBody>
          <a:bodyPr lIns="91439" tIns="45719" rIns="91439" bIns="45719" anchor="ctr">
            <a:noAutofit/>
          </a:bodyPr>
          <a:lstStyle>
            <a:lvl1pPr marL="0" indent="0" algn="ctr">
              <a:buNone/>
              <a:defRPr>
                <a:solidFill>
                  <a:schemeClr val="bg1"/>
                </a:solidFill>
              </a:defRPr>
            </a:lvl1pPr>
          </a:lstStyle>
          <a:p>
            <a:r>
              <a:rPr lang="en-US" dirty="0"/>
              <a:t>Logo</a:t>
            </a:r>
            <a:endParaRPr dirty="0"/>
          </a:p>
        </p:txBody>
      </p:sp>
      <p:sp>
        <p:nvSpPr>
          <p:cNvPr id="4" name="Line">
            <a:extLst>
              <a:ext uri="{FF2B5EF4-FFF2-40B4-BE49-F238E27FC236}">
                <a16:creationId xmlns:a16="http://schemas.microsoft.com/office/drawing/2014/main" id="{9602820F-1198-C582-BFDB-13D1A54EEFD2}"/>
              </a:ext>
              <a:ext uri="{C183D7F6-B498-43B3-948B-1728B52AA6E4}">
                <adec:decorative xmlns:adec="http://schemas.microsoft.com/office/drawing/2017/decorative" val="1"/>
              </a:ext>
            </a:extLst>
          </p:cNvPr>
          <p:cNvSpPr/>
          <p:nvPr userDrawn="1"/>
        </p:nvSpPr>
        <p:spPr>
          <a:xfrm>
            <a:off x="631110" y="6514247"/>
            <a:ext cx="10929779" cy="1"/>
          </a:xfrm>
          <a:prstGeom prst="line">
            <a:avLst/>
          </a:prstGeom>
          <a:ln w="25400">
            <a:solidFill>
              <a:schemeClr val="accent4"/>
            </a:solidFill>
            <a:miter lim="400000"/>
          </a:ln>
        </p:spPr>
        <p:txBody>
          <a:bodyPr lIns="25400" tIns="25400" rIns="25400" bIns="25400" anchor="ctr"/>
          <a:lstStyle/>
          <a:p>
            <a:endParaRPr sz="1200"/>
          </a:p>
        </p:txBody>
      </p:sp>
      <p:sp>
        <p:nvSpPr>
          <p:cNvPr id="5" name="Line">
            <a:extLst>
              <a:ext uri="{FF2B5EF4-FFF2-40B4-BE49-F238E27FC236}">
                <a16:creationId xmlns:a16="http://schemas.microsoft.com/office/drawing/2014/main" id="{4CAD56B8-D885-DD9E-E6FC-BEC7EC1FD76A}"/>
              </a:ext>
              <a:ext uri="{C183D7F6-B498-43B3-948B-1728B52AA6E4}">
                <adec:decorative xmlns:adec="http://schemas.microsoft.com/office/drawing/2017/decorative" val="1"/>
              </a:ext>
            </a:extLst>
          </p:cNvPr>
          <p:cNvSpPr/>
          <p:nvPr userDrawn="1"/>
        </p:nvSpPr>
        <p:spPr>
          <a:xfrm>
            <a:off x="631110" y="329535"/>
            <a:ext cx="10929779" cy="1"/>
          </a:xfrm>
          <a:prstGeom prst="line">
            <a:avLst/>
          </a:prstGeom>
          <a:ln w="76200">
            <a:solidFill>
              <a:schemeClr val="accent4"/>
            </a:solidFill>
            <a:miter lim="400000"/>
          </a:ln>
        </p:spPr>
        <p:txBody>
          <a:bodyPr lIns="25400" tIns="25400" rIns="25400" bIns="25400" anchor="ctr"/>
          <a:lstStyle/>
          <a:p>
            <a:endParaRPr sz="1200"/>
          </a:p>
        </p:txBody>
      </p:sp>
      <p:sp>
        <p:nvSpPr>
          <p:cNvPr id="6" name="Line">
            <a:extLst>
              <a:ext uri="{FF2B5EF4-FFF2-40B4-BE49-F238E27FC236}">
                <a16:creationId xmlns:a16="http://schemas.microsoft.com/office/drawing/2014/main" id="{597B55DB-BC83-2B47-5D90-FDD365E54CAC}"/>
              </a:ext>
              <a:ext uri="{C183D7F6-B498-43B3-948B-1728B52AA6E4}">
                <adec:decorative xmlns:adec="http://schemas.microsoft.com/office/drawing/2017/decorative" val="1"/>
              </a:ext>
            </a:extLst>
          </p:cNvPr>
          <p:cNvSpPr/>
          <p:nvPr userDrawn="1"/>
        </p:nvSpPr>
        <p:spPr>
          <a:xfrm>
            <a:off x="631110" y="412085"/>
            <a:ext cx="10929779" cy="1"/>
          </a:xfrm>
          <a:prstGeom prst="line">
            <a:avLst/>
          </a:prstGeom>
          <a:ln w="25400">
            <a:solidFill>
              <a:schemeClr val="accent4"/>
            </a:solidFill>
            <a:miter lim="400000"/>
          </a:ln>
        </p:spPr>
        <p:txBody>
          <a:bodyPr lIns="25400" tIns="25400" rIns="25400" bIns="25400" anchor="ctr"/>
          <a:lstStyle/>
          <a:p>
            <a:endParaRPr sz="1200"/>
          </a:p>
        </p:txBody>
      </p:sp>
      <p:sp>
        <p:nvSpPr>
          <p:cNvPr id="7" name="Line">
            <a:extLst>
              <a:ext uri="{FF2B5EF4-FFF2-40B4-BE49-F238E27FC236}">
                <a16:creationId xmlns:a16="http://schemas.microsoft.com/office/drawing/2014/main" id="{8BEA2213-C344-DBEA-6FC1-981BBBF993FA}"/>
              </a:ext>
              <a:ext uri="{C183D7F6-B498-43B3-948B-1728B52AA6E4}">
                <adec:decorative xmlns:adec="http://schemas.microsoft.com/office/drawing/2017/decorative" val="1"/>
              </a:ext>
            </a:extLst>
          </p:cNvPr>
          <p:cNvSpPr/>
          <p:nvPr userDrawn="1"/>
        </p:nvSpPr>
        <p:spPr>
          <a:xfrm>
            <a:off x="631110" y="5689807"/>
            <a:ext cx="10929779" cy="1"/>
          </a:xfrm>
          <a:prstGeom prst="line">
            <a:avLst/>
          </a:prstGeom>
          <a:ln w="25400">
            <a:solidFill>
              <a:schemeClr val="accent4"/>
            </a:solidFill>
            <a:miter lim="400000"/>
          </a:ln>
        </p:spPr>
        <p:txBody>
          <a:bodyPr lIns="25400" tIns="25400" rIns="25400" bIns="25400" anchor="ctr"/>
          <a:lstStyle/>
          <a:p>
            <a:endParaRPr sz="1200" dirty="0"/>
          </a:p>
        </p:txBody>
      </p:sp>
      <p:sp>
        <p:nvSpPr>
          <p:cNvPr id="312" name="Slide Number">
            <a:extLst>
              <a:ext uri="{C183D7F6-B498-43B3-948B-1728B52AA6E4}">
                <adec:decorative xmlns:adec="http://schemas.microsoft.com/office/drawing/2017/decorative" val="1"/>
              </a:ext>
            </a:extLst>
          </p:cNvPr>
          <p:cNvSpPr txBox="1">
            <a:spLocks noGrp="1"/>
          </p:cNvSpPr>
          <p:nvPr>
            <p:ph type="sldNum" sz="quarter" idx="2"/>
          </p:nvPr>
        </p:nvSpPr>
        <p:spPr>
          <a:xfrm>
            <a:off x="616247" y="6538004"/>
            <a:ext cx="168316" cy="189796"/>
          </a:xfrm>
          <a:prstGeom prst="rect">
            <a:avLst/>
          </a:prstGeom>
        </p:spPr>
        <p:txBody>
          <a:bodyPr/>
          <a:lstStyle>
            <a:lvl1pPr>
              <a:defRPr>
                <a:solidFill>
                  <a:schemeClr val="bg1"/>
                </a:solidFil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08055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6625-03F8-611C-4082-ED81A7F98D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CF0F39-8C57-5573-3F31-54CFD1D8D1A6}"/>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20098-56E2-A116-8F8A-9B6655916515}"/>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8DC9BBC1-F1FB-517C-40F1-BF51C8C900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BFDE6-9E7F-24F9-07CD-62B9BF0F82B6}"/>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1985516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2481-A483-D1AB-DA53-C10E69392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8D209-A44D-B234-28E9-60E82560F6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A9BFE-1B01-8F7F-0874-F535F45070B6}"/>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C7699773-59D3-D297-1B9B-2CCF9AF004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2B1-30A4-CC52-84CB-BF7D102C6929}"/>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3293952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FD36-9CB2-A63E-22A1-A3108CFD126F}"/>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238CC1-304D-04D1-4D2D-DEEC89744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AA142-7118-E5A8-8DF0-168358A52607}"/>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BF7C8288-BE69-4327-4412-0CB8C77C9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B7C02-F7C2-9823-EDEC-DF075A8D0867}"/>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2044067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A8A1-4B39-3986-405C-4B224FD32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95E664-5520-26EC-F781-16B2621696E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E97839-3EBD-7AD8-3031-735687F3108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A4225-4367-E9DA-8287-9F26527F920C}"/>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6" name="Footer Placeholder 5">
            <a:extLst>
              <a:ext uri="{FF2B5EF4-FFF2-40B4-BE49-F238E27FC236}">
                <a16:creationId xmlns:a16="http://schemas.microsoft.com/office/drawing/2014/main" id="{AED693AB-00A6-5786-82F9-481E1F9EA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61EDD-2E1F-B47C-F531-FC1E399429BE}"/>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93539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CB70-FA47-9565-F68D-C2EDE7B93D9B}"/>
              </a:ext>
            </a:extLst>
          </p:cNvPr>
          <p:cNvSpPr>
            <a:spLocks noGrp="1"/>
          </p:cNvSpPr>
          <p:nvPr>
            <p:ph type="title"/>
          </p:nvPr>
        </p:nvSpPr>
        <p:spPr>
          <a:xfrm>
            <a:off x="839788"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655835-04D8-AE1D-FDDD-EA2AC9859B59}"/>
              </a:ext>
            </a:extLst>
          </p:cNvPr>
          <p:cNvSpPr>
            <a:spLocks noGrp="1"/>
          </p:cNvSpPr>
          <p:nvPr>
            <p:ph type="body" idx="1"/>
          </p:nvPr>
        </p:nvSpPr>
        <p:spPr>
          <a:xfrm>
            <a:off x="839791"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42AAA-8168-C285-E778-E6F25F123297}"/>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67BD96-2A32-6E98-78F4-CAB171254CF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268B8E-80D8-D2E1-4CEA-235137BB8CE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B17BBA-5ABB-12A0-D737-F0C45626FF07}"/>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8" name="Footer Placeholder 7">
            <a:extLst>
              <a:ext uri="{FF2B5EF4-FFF2-40B4-BE49-F238E27FC236}">
                <a16:creationId xmlns:a16="http://schemas.microsoft.com/office/drawing/2014/main" id="{D77F4E93-E4B9-DAF2-2CD5-FB7858710B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DC5D20-5546-2C4C-C019-44A012AA4899}"/>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3109746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2: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a:p>
        </p:txBody>
      </p:sp>
    </p:spTree>
    <p:extLst>
      <p:ext uri="{BB962C8B-B14F-4D97-AF65-F5344CB8AC3E}">
        <p14:creationId xmlns:p14="http://schemas.microsoft.com/office/powerpoint/2010/main" val="89462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D84F-555B-D983-4E52-B416EE57A9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0E4000-AF3E-C47E-D520-BF138590E8DB}"/>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4" name="Footer Placeholder 3">
            <a:extLst>
              <a:ext uri="{FF2B5EF4-FFF2-40B4-BE49-F238E27FC236}">
                <a16:creationId xmlns:a16="http://schemas.microsoft.com/office/drawing/2014/main" id="{46299837-703D-1D97-C238-B555359E1F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32C6F2-1C11-3461-29A3-7DBCBFD7B4CF}"/>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2376528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A90483-5F1E-A94E-F52A-5DBE1FC65140}"/>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3" name="Footer Placeholder 2">
            <a:extLst>
              <a:ext uri="{FF2B5EF4-FFF2-40B4-BE49-F238E27FC236}">
                <a16:creationId xmlns:a16="http://schemas.microsoft.com/office/drawing/2014/main" id="{B878D2EF-BA8D-4DA8-6D4A-79E8686FFE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445922-3C8B-1025-1BB7-5770500A6626}"/>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4223054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B3E9-FF9E-4298-3600-98BEEF3AE342}"/>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898BE2-C74A-A0BC-5FD1-BA86C2FAB4A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E0194F-6DF3-558F-0D13-2D35595A340D}"/>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343F51-DDAC-5FBA-F173-7B62442597F2}"/>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6" name="Footer Placeholder 5">
            <a:extLst>
              <a:ext uri="{FF2B5EF4-FFF2-40B4-BE49-F238E27FC236}">
                <a16:creationId xmlns:a16="http://schemas.microsoft.com/office/drawing/2014/main" id="{EBF53787-3380-08DD-B020-10E48DD1B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2C623-B626-AFFD-7185-9E026F0827C9}"/>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4137376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5A9D-F9E3-1BA3-4F12-495E1F764613}"/>
              </a:ext>
            </a:extLst>
          </p:cNvPr>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634749-466F-DDD0-194B-B271C3E4D984}"/>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EAC34D6-E1FD-E1EA-3245-49AF201A8113}"/>
              </a:ext>
            </a:extLst>
          </p:cNvPr>
          <p:cNvSpPr>
            <a:spLocks noGrp="1"/>
          </p:cNvSpPr>
          <p:nvPr>
            <p:ph type="body" sz="half" idx="2"/>
          </p:nvPr>
        </p:nvSpPr>
        <p:spPr>
          <a:xfrm>
            <a:off x="839791"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44F594-D88C-C259-490D-52E2AF180701}"/>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6" name="Footer Placeholder 5">
            <a:extLst>
              <a:ext uri="{FF2B5EF4-FFF2-40B4-BE49-F238E27FC236}">
                <a16:creationId xmlns:a16="http://schemas.microsoft.com/office/drawing/2014/main" id="{2AD03CD9-9B82-1362-C14C-BD2D912BB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641CA-1538-79F5-5E2A-64AD2743C931}"/>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2236443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C7E87-85AD-6273-4C9F-A55D926E09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0F7871-F897-27D6-A981-42D56CA7A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6DA7F-D4FA-AEFC-2EE6-B6D07EDDC29B}"/>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E7197298-8D1D-E4BF-4AD5-E436151EB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8E3E9-4EEC-6F5F-FE61-6C2E5A054A90}"/>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782073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8E54AD-A04A-7E61-BC90-F6BAC53A7403}"/>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DEEDB7-F367-BFD3-68BD-FE9951B229C0}"/>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DD770-B0D9-F0F2-F3EB-11E468D50640}"/>
              </a:ext>
            </a:extLst>
          </p:cNvPr>
          <p:cNvSpPr>
            <a:spLocks noGrp="1"/>
          </p:cNvSpPr>
          <p:nvPr>
            <p:ph type="dt" sz="half" idx="10"/>
          </p:nvPr>
        </p:nvSpPr>
        <p:spPr/>
        <p:txBody>
          <a:body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A9D85BA6-1DA4-FF70-4F89-7EC5C6FE7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8B615-21B9-DFBA-B105-16920E18D5E1}"/>
              </a:ext>
            </a:extLst>
          </p:cNvPr>
          <p:cNvSpPr>
            <a:spLocks noGrp="1"/>
          </p:cNvSpPr>
          <p:nvPr>
            <p:ph type="sldNum" sz="quarter" idx="12"/>
          </p:nvPr>
        </p:nvSpPr>
        <p:spPr/>
        <p:txBody>
          <a:bodyPr/>
          <a:lstStyle/>
          <a:p>
            <a:fld id="{C80B304D-AC8C-47AB-9396-711B11E00D00}" type="slidenum">
              <a:rPr lang="en-US" smtClean="0"/>
              <a:t>‹#›</a:t>
            </a:fld>
            <a:endParaRPr lang="en-US"/>
          </a:p>
        </p:txBody>
      </p:sp>
    </p:spTree>
    <p:extLst>
      <p:ext uri="{BB962C8B-B14F-4D97-AF65-F5344CB8AC3E}">
        <p14:creationId xmlns:p14="http://schemas.microsoft.com/office/powerpoint/2010/main" val="748688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1"/>
          <p:cNvSpPr>
            <a:spLocks noGrp="1"/>
          </p:cNvSpPr>
          <p:nvPr>
            <p:ph type="body" sz="quarter" idx="12" hasCustomPrompt="1"/>
          </p:nvPr>
        </p:nvSpPr>
        <p:spPr>
          <a:xfrm>
            <a:off x="3037027" y="3556000"/>
            <a:ext cx="6112933" cy="609600"/>
          </a:xfrm>
          <a:prstGeom prst="rect">
            <a:avLst/>
          </a:prstGeom>
        </p:spPr>
        <p:txBody>
          <a:bodyPr vert="horz"/>
          <a:lstStyle>
            <a:lvl1pPr marL="0" indent="0" algn="ctr">
              <a:buNone/>
              <a:defRPr sz="3733" baseline="0">
                <a:solidFill>
                  <a:schemeClr val="bg1"/>
                </a:solidFill>
                <a:latin typeface="ITC Franklin Gothic Std Book Compressed"/>
              </a:defRPr>
            </a:lvl1pPr>
          </a:lstStyle>
          <a:p>
            <a:pPr lvl="0"/>
            <a:r>
              <a:rPr lang="en-US" dirty="0"/>
              <a:t>AUTHOR NAME</a:t>
            </a:r>
          </a:p>
        </p:txBody>
      </p:sp>
      <p:sp>
        <p:nvSpPr>
          <p:cNvPr id="17" name="Text Placeholder 16"/>
          <p:cNvSpPr>
            <a:spLocks noGrp="1"/>
          </p:cNvSpPr>
          <p:nvPr>
            <p:ph type="body" sz="quarter" idx="13" hasCustomPrompt="1"/>
          </p:nvPr>
        </p:nvSpPr>
        <p:spPr>
          <a:xfrm>
            <a:off x="4565000" y="4284133"/>
            <a:ext cx="3064933" cy="389467"/>
          </a:xfrm>
          <a:prstGeom prst="rect">
            <a:avLst/>
          </a:prstGeom>
        </p:spPr>
        <p:txBody>
          <a:bodyPr vert="horz"/>
          <a:lstStyle>
            <a:lvl1pPr marL="0" indent="0" algn="ctr">
              <a:buNone/>
              <a:defRPr sz="2133">
                <a:solidFill>
                  <a:schemeClr val="bg1"/>
                </a:solidFill>
                <a:latin typeface="ITC Franklin Gothic Std Book Italic"/>
              </a:defRPr>
            </a:lvl1pPr>
          </a:lstStyle>
          <a:p>
            <a:pPr lvl="0"/>
            <a:r>
              <a:rPr lang="en-US" dirty="0"/>
              <a:t>Date Here</a:t>
            </a:r>
          </a:p>
        </p:txBody>
      </p:sp>
      <p:sp>
        <p:nvSpPr>
          <p:cNvPr id="19" name="Text Placeholder 18"/>
          <p:cNvSpPr>
            <a:spLocks noGrp="1"/>
          </p:cNvSpPr>
          <p:nvPr>
            <p:ph type="body" sz="quarter" idx="14" hasCustomPrompt="1"/>
          </p:nvPr>
        </p:nvSpPr>
        <p:spPr>
          <a:xfrm>
            <a:off x="2833827" y="745067"/>
            <a:ext cx="6519333" cy="931333"/>
          </a:xfrm>
          <a:prstGeom prst="rect">
            <a:avLst/>
          </a:prstGeom>
        </p:spPr>
        <p:txBody>
          <a:bodyPr vert="horz"/>
          <a:lstStyle>
            <a:lvl1pPr marL="0" indent="0" algn="ctr">
              <a:buNone/>
              <a:defRPr sz="7200" cap="all">
                <a:solidFill>
                  <a:schemeClr val="bg1"/>
                </a:solidFill>
                <a:latin typeface="ITC Franklin Gothic Std Demi Compressed"/>
              </a:defRPr>
            </a:lvl1pPr>
          </a:lstStyle>
          <a:p>
            <a:pPr lvl="0"/>
            <a:r>
              <a:rPr lang="en-US" dirty="0"/>
              <a:t>TITLE HERE</a:t>
            </a:r>
          </a:p>
        </p:txBody>
      </p:sp>
      <p:sp>
        <p:nvSpPr>
          <p:cNvPr id="21" name="Text Placeholder 20"/>
          <p:cNvSpPr>
            <a:spLocks noGrp="1"/>
          </p:cNvSpPr>
          <p:nvPr>
            <p:ph type="body" sz="quarter" idx="15" hasCustomPrompt="1"/>
          </p:nvPr>
        </p:nvSpPr>
        <p:spPr>
          <a:xfrm>
            <a:off x="3927020" y="1981200"/>
            <a:ext cx="4334933" cy="575733"/>
          </a:xfrm>
          <a:prstGeom prst="rect">
            <a:avLst/>
          </a:prstGeom>
        </p:spPr>
        <p:txBody>
          <a:bodyPr vert="horz"/>
          <a:lstStyle>
            <a:lvl1pPr marL="0" indent="0" algn="ctr">
              <a:buNone/>
              <a:defRPr sz="5867">
                <a:solidFill>
                  <a:schemeClr val="bg1"/>
                </a:solidFill>
                <a:latin typeface="ITC Franklin Gothic Std Demi Compressed"/>
              </a:defRPr>
            </a:lvl1pPr>
          </a:lstStyle>
          <a:p>
            <a:pPr lvl="0"/>
            <a:r>
              <a:rPr lang="en-US" dirty="0"/>
              <a:t>Subtitle Here</a:t>
            </a:r>
          </a:p>
        </p:txBody>
      </p:sp>
    </p:spTree>
    <p:extLst>
      <p:ext uri="{BB962C8B-B14F-4D97-AF65-F5344CB8AC3E}">
        <p14:creationId xmlns:p14="http://schemas.microsoft.com/office/powerpoint/2010/main" val="4244310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2: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7" y="1947334"/>
            <a:ext cx="8771467"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2992786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Placeholder">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0" y="626533"/>
            <a:ext cx="10668000" cy="4775200"/>
          </a:xfrm>
          <a:prstGeom prst="rect">
            <a:avLst/>
          </a:prstGeom>
        </p:spPr>
        <p:txBody>
          <a:bodyPr vert="horz"/>
          <a:lstStyle>
            <a:lvl1pPr marL="0" indent="0">
              <a:buNone/>
              <a:defRPr baseline="0"/>
            </a:lvl1pPr>
          </a:lstStyle>
          <a:p>
            <a:r>
              <a:rPr lang="en-US" dirty="0"/>
              <a:t>Drag Image Here</a:t>
            </a:r>
          </a:p>
        </p:txBody>
      </p:sp>
      <p:sp>
        <p:nvSpPr>
          <p:cNvPr id="10" name="Text Placeholder 9"/>
          <p:cNvSpPr>
            <a:spLocks noGrp="1"/>
          </p:cNvSpPr>
          <p:nvPr>
            <p:ph type="body" sz="quarter" idx="11" hasCustomPrompt="1"/>
          </p:nvPr>
        </p:nvSpPr>
        <p:spPr>
          <a:xfrm>
            <a:off x="762000" y="5588000"/>
            <a:ext cx="10668000" cy="508000"/>
          </a:xfrm>
          <a:prstGeom prst="rect">
            <a:avLst/>
          </a:prstGeom>
        </p:spPr>
        <p:txBody>
          <a:bodyPr vert="horz"/>
          <a:lstStyle>
            <a:lvl1pPr marL="0" indent="0">
              <a:buNone/>
              <a:defRPr sz="3200" cap="all">
                <a:solidFill>
                  <a:schemeClr val="accent1">
                    <a:lumMod val="50000"/>
                  </a:schemeClr>
                </a:solidFill>
                <a:latin typeface="ITC Franklin Gothic Std Demi Condensed"/>
              </a:defRPr>
            </a:lvl1pPr>
          </a:lstStyle>
          <a:p>
            <a:pPr lvl="0"/>
            <a:r>
              <a:rPr lang="en-US" dirty="0"/>
              <a:t>Title for image Here</a:t>
            </a:r>
          </a:p>
        </p:txBody>
      </p:sp>
      <p:sp>
        <p:nvSpPr>
          <p:cNvPr id="12" name="Text Placeholder 11"/>
          <p:cNvSpPr>
            <a:spLocks noGrp="1"/>
          </p:cNvSpPr>
          <p:nvPr>
            <p:ph type="body" sz="quarter" idx="12" hasCustomPrompt="1"/>
          </p:nvPr>
        </p:nvSpPr>
        <p:spPr>
          <a:xfrm>
            <a:off x="762000" y="6028267"/>
            <a:ext cx="10668000" cy="321733"/>
          </a:xfrm>
          <a:prstGeom prst="rect">
            <a:avLst/>
          </a:prstGeom>
        </p:spPr>
        <p:txBody>
          <a:bodyPr vert="horz"/>
          <a:lstStyle>
            <a:lvl1pPr marL="0" indent="0">
              <a:buNone/>
              <a:defRPr sz="2667">
                <a:solidFill>
                  <a:schemeClr val="tx2">
                    <a:lumMod val="75000"/>
                  </a:schemeClr>
                </a:solidFill>
                <a:latin typeface="ITC Franklin Gothic Std Demi Compressed"/>
              </a:defRPr>
            </a:lvl1pPr>
          </a:lstStyle>
          <a:p>
            <a:pPr lvl="0"/>
            <a:r>
              <a:rPr lang="en-US" dirty="0"/>
              <a:t>Subtitle Here</a:t>
            </a:r>
          </a:p>
        </p:txBody>
      </p:sp>
    </p:spTree>
    <p:extLst>
      <p:ext uri="{BB962C8B-B14F-4D97-AF65-F5344CB8AC3E}">
        <p14:creationId xmlns:p14="http://schemas.microsoft.com/office/powerpoint/2010/main" val="172277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2: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7" y="1947334"/>
            <a:ext cx="8771467" cy="2963333"/>
          </a:xfrm>
          <a:prstGeom prst="rect">
            <a:avLst/>
          </a:prstGeom>
        </p:spPr>
        <p:txBody>
          <a:bodyPr vert="horz"/>
          <a:lstStyle>
            <a:lvl1pPr marL="380990" indent="-380990" algn="ctr">
              <a:buFont typeface="Arial"/>
              <a:buChar char="•"/>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64682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2: Long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609602" y="1947336"/>
            <a:ext cx="5484284"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5"/>
          <p:cNvSpPr>
            <a:spLocks noGrp="1"/>
          </p:cNvSpPr>
          <p:nvPr>
            <p:ph type="body" sz="quarter" idx="12" hasCustomPrompt="1"/>
          </p:nvPr>
        </p:nvSpPr>
        <p:spPr>
          <a:xfrm>
            <a:off x="6500286" y="1947336"/>
            <a:ext cx="5082116"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6"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737127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2: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a:p>
        </p:txBody>
      </p:sp>
    </p:spTree>
    <p:extLst>
      <p:ext uri="{BB962C8B-B14F-4D97-AF65-F5344CB8AC3E}">
        <p14:creationId xmlns:p14="http://schemas.microsoft.com/office/powerpoint/2010/main" val="3131417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O2: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FE43603-AFA2-2948-AD4E-26CD474731BE}" type="slidenum">
              <a:rPr lang="en-US" smtClean="0"/>
              <a:pPr/>
              <a:t>‹#›</a:t>
            </a:fld>
            <a:endParaRPr lang="en-US" dirty="0"/>
          </a:p>
        </p:txBody>
      </p:sp>
    </p:spTree>
    <p:extLst>
      <p:ext uri="{BB962C8B-B14F-4D97-AF65-F5344CB8AC3E}">
        <p14:creationId xmlns:p14="http://schemas.microsoft.com/office/powerpoint/2010/main" val="578952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E8A8-F947-44BE-A842-8480857DF04A}"/>
              </a:ext>
            </a:extLst>
          </p:cNvPr>
          <p:cNvSpPr>
            <a:spLocks noGrp="1"/>
          </p:cNvSpPr>
          <p:nvPr>
            <p:ph type="title"/>
          </p:nvPr>
        </p:nvSpPr>
        <p:spPr>
          <a:xfrm>
            <a:off x="254001" y="156754"/>
            <a:ext cx="11659327" cy="770711"/>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12FD10-CF64-4329-A74E-EA5D32E45FFA}"/>
              </a:ext>
            </a:extLst>
          </p:cNvPr>
          <p:cNvSpPr>
            <a:spLocks noGrp="1"/>
          </p:cNvSpPr>
          <p:nvPr>
            <p:ph idx="1"/>
          </p:nvPr>
        </p:nvSpPr>
        <p:spPr>
          <a:xfrm>
            <a:off x="254001" y="1423852"/>
            <a:ext cx="11659327" cy="38459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460655A-D9E7-407B-837A-A75796676C30}"/>
              </a:ext>
            </a:extLst>
          </p:cNvPr>
          <p:cNvSpPr>
            <a:spLocks noGrp="1"/>
          </p:cNvSpPr>
          <p:nvPr>
            <p:ph type="sldNum" sz="quarter" idx="12"/>
          </p:nvPr>
        </p:nvSpPr>
        <p:spPr/>
        <p:txBody>
          <a:bodyPr/>
          <a:lstStyle/>
          <a:p>
            <a:fld id="{31F2BF27-4FF5-4812-BDF2-B841334B2D81}" type="slidenum">
              <a:rPr lang="en-US" smtClean="0"/>
              <a:t>‹#›</a:t>
            </a:fld>
            <a:endParaRPr lang="en-US" dirty="0"/>
          </a:p>
        </p:txBody>
      </p:sp>
    </p:spTree>
    <p:extLst>
      <p:ext uri="{BB962C8B-B14F-4D97-AF65-F5344CB8AC3E}">
        <p14:creationId xmlns:p14="http://schemas.microsoft.com/office/powerpoint/2010/main" val="3704127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Placeholder">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762000" y="626533"/>
            <a:ext cx="10668000" cy="4775200"/>
          </a:xfrm>
          <a:prstGeom prst="rect">
            <a:avLst/>
          </a:prstGeom>
        </p:spPr>
        <p:txBody>
          <a:bodyPr vert="horz"/>
          <a:lstStyle>
            <a:lvl1pPr marL="0" indent="0">
              <a:buNone/>
              <a:defRPr baseline="0"/>
            </a:lvl1pPr>
          </a:lstStyle>
          <a:p>
            <a:r>
              <a:rPr lang="en-US" dirty="0"/>
              <a:t>Drag Image Here</a:t>
            </a:r>
          </a:p>
        </p:txBody>
      </p:sp>
      <p:sp>
        <p:nvSpPr>
          <p:cNvPr id="10" name="Text Placeholder 9"/>
          <p:cNvSpPr>
            <a:spLocks noGrp="1"/>
          </p:cNvSpPr>
          <p:nvPr>
            <p:ph type="body" sz="quarter" idx="11" hasCustomPrompt="1"/>
          </p:nvPr>
        </p:nvSpPr>
        <p:spPr>
          <a:xfrm>
            <a:off x="762000" y="5588000"/>
            <a:ext cx="10668000" cy="508000"/>
          </a:xfrm>
          <a:prstGeom prst="rect">
            <a:avLst/>
          </a:prstGeom>
        </p:spPr>
        <p:txBody>
          <a:bodyPr vert="horz"/>
          <a:lstStyle>
            <a:lvl1pPr marL="0" indent="0">
              <a:buNone/>
              <a:defRPr sz="3200" cap="all">
                <a:solidFill>
                  <a:schemeClr val="accent1">
                    <a:lumMod val="50000"/>
                  </a:schemeClr>
                </a:solidFill>
                <a:latin typeface="ITC Franklin Gothic Std Demi Condensed"/>
              </a:defRPr>
            </a:lvl1pPr>
          </a:lstStyle>
          <a:p>
            <a:pPr lvl="0"/>
            <a:r>
              <a:rPr lang="en-US" dirty="0"/>
              <a:t>Title for image Here</a:t>
            </a:r>
          </a:p>
        </p:txBody>
      </p:sp>
      <p:sp>
        <p:nvSpPr>
          <p:cNvPr id="12" name="Text Placeholder 11"/>
          <p:cNvSpPr>
            <a:spLocks noGrp="1"/>
          </p:cNvSpPr>
          <p:nvPr>
            <p:ph type="body" sz="quarter" idx="12" hasCustomPrompt="1"/>
          </p:nvPr>
        </p:nvSpPr>
        <p:spPr>
          <a:xfrm>
            <a:off x="762000" y="6028267"/>
            <a:ext cx="10668000" cy="321733"/>
          </a:xfrm>
          <a:prstGeom prst="rect">
            <a:avLst/>
          </a:prstGeom>
        </p:spPr>
        <p:txBody>
          <a:bodyPr vert="horz"/>
          <a:lstStyle>
            <a:lvl1pPr marL="0" indent="0">
              <a:buNone/>
              <a:defRPr sz="2667">
                <a:solidFill>
                  <a:schemeClr val="tx2">
                    <a:lumMod val="75000"/>
                  </a:schemeClr>
                </a:solidFill>
                <a:latin typeface="ITC Franklin Gothic Std Demi Compressed"/>
              </a:defRPr>
            </a:lvl1pPr>
          </a:lstStyle>
          <a:p>
            <a:pPr lvl="0"/>
            <a:r>
              <a:rPr lang="en-US" dirty="0"/>
              <a:t>Subtitle Here</a:t>
            </a:r>
          </a:p>
        </p:txBody>
      </p:sp>
    </p:spTree>
    <p:extLst>
      <p:ext uri="{BB962C8B-B14F-4D97-AF65-F5344CB8AC3E}">
        <p14:creationId xmlns:p14="http://schemas.microsoft.com/office/powerpoint/2010/main" val="717189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2: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a:p>
        </p:txBody>
      </p:sp>
    </p:spTree>
    <p:extLst>
      <p:ext uri="{BB962C8B-B14F-4D97-AF65-F5344CB8AC3E}">
        <p14:creationId xmlns:p14="http://schemas.microsoft.com/office/powerpoint/2010/main" val="87603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2: Long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609601" y="1947334"/>
            <a:ext cx="5484284"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5"/>
          <p:cNvSpPr>
            <a:spLocks noGrp="1"/>
          </p:cNvSpPr>
          <p:nvPr>
            <p:ph type="body" sz="quarter" idx="12" hasCustomPrompt="1"/>
          </p:nvPr>
        </p:nvSpPr>
        <p:spPr>
          <a:xfrm>
            <a:off x="6500285" y="1947334"/>
            <a:ext cx="5082116"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6"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690638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2: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7" y="1947334"/>
            <a:ext cx="8771467"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1338190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2: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7" y="1947334"/>
            <a:ext cx="8771467" cy="2963333"/>
          </a:xfrm>
          <a:prstGeom prst="rect">
            <a:avLst/>
          </a:prstGeom>
        </p:spPr>
        <p:txBody>
          <a:bodyPr vert="horz"/>
          <a:lstStyle>
            <a:lvl1pPr marL="380990" indent="-380990" algn="ctr">
              <a:buFont typeface="Arial"/>
              <a:buChar char="•"/>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4027679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2: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2409126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EFEAE5-B15D-4C72-99E0-6CB777AF1310}"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142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2: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8" y="1947336"/>
            <a:ext cx="8771467" cy="2963333"/>
          </a:xfrm>
          <a:prstGeom prst="rect">
            <a:avLst/>
          </a:prstGeom>
        </p:spPr>
        <p:txBody>
          <a:bodyPr vert="horz"/>
          <a:lstStyle>
            <a:lvl1pPr marL="0" indent="0">
              <a:buNone/>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8789819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B180CA-4A2D-41DF-9A4C-411494648DE7}"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512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0747CF-18B0-469D-A723-73C9057F5E47}"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75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4CDD8A-F561-426C-B133-10D5EE3A1088}" type="datetime1">
              <a:rPr lang="en-US" smtClean="0">
                <a:solidFill>
                  <a:prstClr val="black">
                    <a:tint val="75000"/>
                  </a:prstClr>
                </a:solidFill>
              </a:r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32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C5A4F3-27A1-4285-B8DE-B138446A052E}" type="datetime1">
              <a:rPr lang="en-US" smtClean="0">
                <a:solidFill>
                  <a:prstClr val="black">
                    <a:tint val="75000"/>
                  </a:prstClr>
                </a:solidFill>
              </a:rPr>
              <a:t>3/10/2025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961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3FA232-10FD-4F65-B4E8-16C40D66163E}" type="datetime1">
              <a:rPr lang="en-US" smtClean="0">
                <a:solidFill>
                  <a:prstClr val="black">
                    <a:tint val="75000"/>
                  </a:prstClr>
                </a:solidFill>
              </a:rPr>
              <a:t>3/10/2025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5029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7DC9DD-D795-4BCC-B422-4F6C72E74F5A}" type="datetime1">
              <a:rPr lang="en-US" smtClean="0">
                <a:solidFill>
                  <a:prstClr val="black">
                    <a:tint val="75000"/>
                  </a:prstClr>
                </a:solidFill>
              </a:rPr>
              <a:t>3/10/2025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8714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F248DF-C785-4A0D-9E35-D641150054AA}" type="datetime1">
              <a:rPr lang="en-US" smtClean="0">
                <a:solidFill>
                  <a:prstClr val="black">
                    <a:tint val="75000"/>
                  </a:prstClr>
                </a:solidFill>
              </a:r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94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1FDB63-658F-48E1-BA7A-5E1E7D9F92B5}" type="datetime1">
              <a:rPr lang="en-US" smtClean="0">
                <a:solidFill>
                  <a:prstClr val="black">
                    <a:tint val="75000"/>
                  </a:prstClr>
                </a:solidFill>
              </a:rPr>
              <a:t>3/10/2025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72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1833-C7A9-46E4-8709-F4174CC0653C}"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871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5D15C-A95B-4E0E-91E4-5C2927A515DF}"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31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2: 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5"/>
          <p:cNvSpPr>
            <a:spLocks noGrp="1"/>
          </p:cNvSpPr>
          <p:nvPr>
            <p:ph type="body" sz="quarter" idx="11" hasCustomPrompt="1"/>
          </p:nvPr>
        </p:nvSpPr>
        <p:spPr>
          <a:xfrm>
            <a:off x="1710268" y="1947336"/>
            <a:ext cx="8771467" cy="2963333"/>
          </a:xfrm>
          <a:prstGeom prst="rect">
            <a:avLst/>
          </a:prstGeom>
        </p:spPr>
        <p:txBody>
          <a:bodyPr vert="horz"/>
          <a:lstStyle>
            <a:lvl1pPr marL="380981" indent="-380981" algn="ctr">
              <a:buFont typeface="Arial"/>
              <a:buChar char="•"/>
              <a:defRPr sz="1867" baseline="0">
                <a:solidFill>
                  <a:schemeClr val="tx1">
                    <a:lumMod val="65000"/>
                    <a:lumOff val="35000"/>
                  </a:schemeClr>
                </a:solidFill>
              </a:defRPr>
            </a:lvl1pPr>
            <a:lvl2pPr>
              <a:defRPr sz="1867">
                <a:solidFill>
                  <a:schemeClr val="tx1">
                    <a:lumMod val="65000"/>
                    <a:lumOff val="35000"/>
                  </a:schemeClr>
                </a:solidFill>
              </a:defRPr>
            </a:lvl2pPr>
            <a:lvl3pPr>
              <a:defRPr sz="1867">
                <a:solidFill>
                  <a:schemeClr val="tx1">
                    <a:lumMod val="65000"/>
                    <a:lumOff val="35000"/>
                  </a:schemeClr>
                </a:solidFill>
              </a:defRPr>
            </a:lvl3pPr>
            <a:lvl4pPr>
              <a:defRPr sz="1867">
                <a:solidFill>
                  <a:schemeClr val="tx1">
                    <a:lumMod val="65000"/>
                    <a:lumOff val="35000"/>
                  </a:schemeClr>
                </a:solidFill>
              </a:defRPr>
            </a:lvl4pPr>
            <a:lvl5pPr>
              <a:defRPr sz="1867">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2343664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page blue">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177800" y="3251200"/>
            <a:ext cx="11836400" cy="850900"/>
          </a:xfrm>
          <a:prstGeom prst="rect">
            <a:avLst/>
          </a:prstGeom>
        </p:spPr>
        <p:txBody>
          <a:bodyPr vert="horz"/>
          <a:lstStyle>
            <a:lvl1pPr marL="0" indent="0" algn="ctr">
              <a:buNone/>
              <a:defRPr sz="4400" baseline="0">
                <a:solidFill>
                  <a:schemeClr val="bg1"/>
                </a:solidFill>
                <a:latin typeface="ITC Franklin Gothic Std Demi Compressed"/>
              </a:defRPr>
            </a:lvl1pPr>
          </a:lstStyle>
          <a:p>
            <a:pPr lvl="0"/>
            <a:r>
              <a:rPr lang="en-US"/>
              <a:t>TITLE PAGE EXAMPLE</a:t>
            </a:r>
          </a:p>
        </p:txBody>
      </p:sp>
    </p:spTree>
    <p:extLst>
      <p:ext uri="{BB962C8B-B14F-4D97-AF65-F5344CB8AC3E}">
        <p14:creationId xmlns:p14="http://schemas.microsoft.com/office/powerpoint/2010/main" val="4029987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page blue">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177800" y="3251200"/>
            <a:ext cx="11836400" cy="850900"/>
          </a:xfrm>
          <a:prstGeom prst="rect">
            <a:avLst/>
          </a:prstGeom>
        </p:spPr>
        <p:txBody>
          <a:bodyPr vert="horz"/>
          <a:lstStyle>
            <a:lvl1pPr marL="0" indent="0" algn="ctr">
              <a:buNone/>
              <a:defRPr sz="4400" baseline="0">
                <a:solidFill>
                  <a:schemeClr val="bg1"/>
                </a:solidFill>
                <a:latin typeface="ITC Franklin Gothic Std Demi Compressed"/>
              </a:defRPr>
            </a:lvl1pPr>
          </a:lstStyle>
          <a:p>
            <a:pPr lvl="0"/>
            <a:r>
              <a:rPr lang="en-US"/>
              <a:t>TITLE PAGE EXAMPLE</a:t>
            </a:r>
          </a:p>
        </p:txBody>
      </p:sp>
    </p:spTree>
    <p:extLst>
      <p:ext uri="{BB962C8B-B14F-4D97-AF65-F5344CB8AC3E}">
        <p14:creationId xmlns:p14="http://schemas.microsoft.com/office/powerpoint/2010/main" val="402289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A498-9942-4B2E-1B4E-5E22BB77D6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FB2512-9BFD-7567-C949-3C945D5C5B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E4869A-A934-044B-8E79-113025899D3D}"/>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B21EA862-2C77-0FF5-E644-78B58856B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276C5-4FE8-CECB-C9AE-E3831C86D16B}"/>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3017396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CEC0-8801-2954-7FC0-75C789E2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5006A-5B7E-CD49-910C-F111C163E5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BCD27-2BAC-E1B9-0067-D0B68D6DC0A8}"/>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458C8222-DFE6-2A46-41A8-8A1E72936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FE01F-8A94-0651-0FF5-0A27DBB10755}"/>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1489076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0937C-40AA-6177-B083-323725D552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1159B-AB10-AE66-024D-66BC7F38E60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32A29-ACB9-8B3F-2716-D6E7A6BDCCCE}"/>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0957D6E8-38BD-43F4-386B-9ABD81AF6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553B0-BAE5-2B95-69BB-B650ABF2BB11}"/>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75388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3714-AD53-E5B1-B3B3-85C4101C7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C30705-208A-C955-DDD7-E16C9EA84B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158ED1-5973-576E-0DC5-77A7DE025E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756B68-3D85-C8BB-7C68-5780795B99F1}"/>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6" name="Footer Placeholder 5">
            <a:extLst>
              <a:ext uri="{FF2B5EF4-FFF2-40B4-BE49-F238E27FC236}">
                <a16:creationId xmlns:a16="http://schemas.microsoft.com/office/drawing/2014/main" id="{F9442836-B94E-5466-4EBF-FA46412E6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A2DE2E-0CD1-7D60-0216-309E78DEAF5A}"/>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3950636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1062D-4040-D7E4-21F3-A69A25FDF0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FE6421-94AE-A3A3-8049-690494FF4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972E66-128A-0BE7-A545-1807A98032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E304D7-76E9-ED35-2BF3-6DDED10293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F060DD-0111-3E93-F64D-8EFBCD5600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E0E062-4ACA-50BB-A2E6-E6D6C258A9B7}"/>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8" name="Footer Placeholder 7">
            <a:extLst>
              <a:ext uri="{FF2B5EF4-FFF2-40B4-BE49-F238E27FC236}">
                <a16:creationId xmlns:a16="http://schemas.microsoft.com/office/drawing/2014/main" id="{94B15A02-0AC3-BD84-EC8A-37C67AEE02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306848-614C-042F-7568-644C54787DCC}"/>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2443457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A6F54-7976-40C4-C722-241587029D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6A2A26-FA41-DE91-C74B-5D8529A3B8B4}"/>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4" name="Footer Placeholder 3">
            <a:extLst>
              <a:ext uri="{FF2B5EF4-FFF2-40B4-BE49-F238E27FC236}">
                <a16:creationId xmlns:a16="http://schemas.microsoft.com/office/drawing/2014/main" id="{0A55FDB2-D00A-79FC-AEB1-685848859A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B9A965-4F47-3EB3-A9F9-9E428FDF27D3}"/>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2506546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5F7AC-2B4A-75B9-173E-F55380BAA798}"/>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3" name="Footer Placeholder 2">
            <a:extLst>
              <a:ext uri="{FF2B5EF4-FFF2-40B4-BE49-F238E27FC236}">
                <a16:creationId xmlns:a16="http://schemas.microsoft.com/office/drawing/2014/main" id="{753F6049-A7EF-24DC-A762-9C2B5519E0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3BF38F-9638-A277-4775-CC576A256DCC}"/>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990362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2: 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2AD221E-9E0B-2746-941C-B6B95C24C4BA}" type="slidenum">
              <a:rPr lang="en-US" smtClean="0"/>
              <a:pPr/>
              <a:t>‹#›</a:t>
            </a:fld>
            <a:endParaRPr lang="en-US" dirty="0"/>
          </a:p>
        </p:txBody>
      </p:sp>
      <p:sp>
        <p:nvSpPr>
          <p:cNvPr id="4" name="Text Placeholder 10"/>
          <p:cNvSpPr>
            <a:spLocks noGrp="1"/>
          </p:cNvSpPr>
          <p:nvPr>
            <p:ph type="body" sz="quarter" idx="13" hasCustomPrompt="1"/>
          </p:nvPr>
        </p:nvSpPr>
        <p:spPr>
          <a:xfrm>
            <a:off x="609600" y="558800"/>
            <a:ext cx="10972800" cy="812800"/>
          </a:xfrm>
          <a:prstGeom prst="rect">
            <a:avLst/>
          </a:prstGeom>
        </p:spPr>
        <p:txBody>
          <a:bodyPr vert="horz"/>
          <a:lstStyle>
            <a:lvl1pPr marL="0" indent="0" algn="ctr">
              <a:buNone/>
              <a:defRPr cap="all">
                <a:solidFill>
                  <a:srgbClr val="E46C0A"/>
                </a:solidFill>
                <a:latin typeface="ITC Franklin Gothic Std Demi Condensed"/>
              </a:defRPr>
            </a:lvl1pPr>
          </a:lstStyle>
          <a:p>
            <a:pPr lvl="0"/>
            <a:r>
              <a:rPr lang="en-US" dirty="0"/>
              <a:t>Title Here</a:t>
            </a:r>
          </a:p>
        </p:txBody>
      </p:sp>
    </p:spTree>
    <p:extLst>
      <p:ext uri="{BB962C8B-B14F-4D97-AF65-F5344CB8AC3E}">
        <p14:creationId xmlns:p14="http://schemas.microsoft.com/office/powerpoint/2010/main" val="41024782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346F3-320D-FB3D-5B5A-989BC11B4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41ABF9-8E21-F38F-84D4-0FAF9219B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8F5FE5-1445-8960-35F1-F2A251747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E48F7-816D-1978-402B-AC225E1456F0}"/>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6" name="Footer Placeholder 5">
            <a:extLst>
              <a:ext uri="{FF2B5EF4-FFF2-40B4-BE49-F238E27FC236}">
                <a16:creationId xmlns:a16="http://schemas.microsoft.com/office/drawing/2014/main" id="{94D645A5-A2D9-994E-0B92-65D6254D2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6F6BA-98BE-4C1D-E388-B4F04C5FAF8D}"/>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2280593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96C3-9600-C855-B96D-C8F9007B1B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C80278-DB0F-2E30-0E53-294FCBE44D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94B303-7F89-83CC-115D-397C1C943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6D9A9-CAED-E464-A063-7C7E8F60597A}"/>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6" name="Footer Placeholder 5">
            <a:extLst>
              <a:ext uri="{FF2B5EF4-FFF2-40B4-BE49-F238E27FC236}">
                <a16:creationId xmlns:a16="http://schemas.microsoft.com/office/drawing/2014/main" id="{850732EC-4E4D-6A59-A6C9-846D0F330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0348A-42AD-EC20-004F-77A9ED6936FB}"/>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2379482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A61C-FD4D-F057-9A38-47051F26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559470-0585-056E-F50D-4A312AC0E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44696-2F0B-6CB8-E60B-94CF0C2EA173}"/>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B5E871FE-0C58-9517-9982-90DFC73D7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9C3EFA-9F8B-D74E-A1B6-36F85C94F9A5}"/>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26773147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78289B-8BAD-6161-BD9C-35AF41A2C7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6A216F-51FB-F286-008E-A89D89299A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3443F-74DA-4516-A9AD-B6C4BDA51209}"/>
              </a:ext>
            </a:extLst>
          </p:cNvPr>
          <p:cNvSpPr>
            <a:spLocks noGrp="1"/>
          </p:cNvSpPr>
          <p:nvPr>
            <p:ph type="dt" sz="half" idx="10"/>
          </p:nvPr>
        </p:nvSpPr>
        <p:spPr/>
        <p:txBody>
          <a:body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C979A5F8-30C4-42FB-8762-57C203DFC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0AF6A-1D68-C018-0A6C-AFDC3CE36D93}"/>
              </a:ext>
            </a:extLst>
          </p:cNvPr>
          <p:cNvSpPr>
            <a:spLocks noGrp="1"/>
          </p:cNvSpPr>
          <p:nvPr>
            <p:ph type="sldNum" sz="quarter" idx="12"/>
          </p:nvPr>
        </p:nvSpPr>
        <p:spPr/>
        <p:txBody>
          <a:bodyPr/>
          <a:lstStyle/>
          <a:p>
            <a:fld id="{28D46E4E-B72D-4A23-8D97-8300A514C3AD}" type="slidenum">
              <a:rPr lang="en-US" smtClean="0"/>
              <a:t>‹#›</a:t>
            </a:fld>
            <a:endParaRPr lang="en-US"/>
          </a:p>
        </p:txBody>
      </p:sp>
    </p:spTree>
    <p:extLst>
      <p:ext uri="{BB962C8B-B14F-4D97-AF65-F5344CB8AC3E}">
        <p14:creationId xmlns:p14="http://schemas.microsoft.com/office/powerpoint/2010/main" val="3555211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1682757"/>
            <a:ext cx="12192000" cy="732883"/>
          </a:xfrm>
          <a:prstGeom prst="rect">
            <a:avLst/>
          </a:prstGeom>
        </p:spPr>
        <p:txBody>
          <a:bodyPr vert="horz"/>
          <a:lstStyle>
            <a:lvl1pPr marL="0" indent="0" algn="ctr">
              <a:buFontTx/>
              <a:buNone/>
              <a:defRPr sz="5400">
                <a:solidFill>
                  <a:schemeClr val="bg1"/>
                </a:solidFill>
                <a:latin typeface="ITC Franklin Gothic Std Demi Compressed"/>
              </a:defRPr>
            </a:lvl1pPr>
          </a:lstStyle>
          <a:p>
            <a:pPr lvl="0"/>
            <a:r>
              <a:rPr lang="en-US" dirty="0"/>
              <a:t>PRESENTATION TITLE</a:t>
            </a:r>
          </a:p>
        </p:txBody>
      </p:sp>
      <p:sp>
        <p:nvSpPr>
          <p:cNvPr id="10" name="Text Placeholder 9"/>
          <p:cNvSpPr>
            <a:spLocks noGrp="1"/>
          </p:cNvSpPr>
          <p:nvPr>
            <p:ph type="body" sz="quarter" idx="11" hasCustomPrompt="1"/>
          </p:nvPr>
        </p:nvSpPr>
        <p:spPr>
          <a:xfrm>
            <a:off x="11289" y="2415639"/>
            <a:ext cx="12192000" cy="773112"/>
          </a:xfrm>
          <a:prstGeom prst="rect">
            <a:avLst/>
          </a:prstGeom>
        </p:spPr>
        <p:txBody>
          <a:bodyPr vert="horz"/>
          <a:lstStyle>
            <a:lvl1pPr marL="0" indent="0" algn="ctr">
              <a:buFontTx/>
              <a:buNone/>
              <a:defRPr sz="4400" baseline="0">
                <a:solidFill>
                  <a:schemeClr val="bg1"/>
                </a:solidFill>
                <a:latin typeface="ITC Franklin Gothic Std Demi Extra Compressed"/>
              </a:defRPr>
            </a:lvl1pPr>
          </a:lstStyle>
          <a:p>
            <a:pPr lvl="0"/>
            <a:r>
              <a:rPr lang="en-US" dirty="0"/>
              <a:t>Subtitle Here</a:t>
            </a:r>
          </a:p>
        </p:txBody>
      </p:sp>
      <p:sp>
        <p:nvSpPr>
          <p:cNvPr id="14" name="Text Placeholder 13"/>
          <p:cNvSpPr>
            <a:spLocks noGrp="1"/>
          </p:cNvSpPr>
          <p:nvPr>
            <p:ph type="body" sz="quarter" idx="12" hasCustomPrompt="1"/>
          </p:nvPr>
        </p:nvSpPr>
        <p:spPr>
          <a:xfrm>
            <a:off x="12095" y="3644103"/>
            <a:ext cx="12192000" cy="419581"/>
          </a:xfrm>
          <a:prstGeom prst="rect">
            <a:avLst/>
          </a:prstGeom>
        </p:spPr>
        <p:txBody>
          <a:bodyPr vert="horz"/>
          <a:lstStyle>
            <a:lvl1pPr marL="0" indent="0" algn="ctr">
              <a:buFontTx/>
              <a:buNone/>
              <a:defRPr sz="2800" baseline="0">
                <a:solidFill>
                  <a:schemeClr val="bg1"/>
                </a:solidFill>
                <a:latin typeface="ITC Franklin Gothic Std Book Compressed"/>
              </a:defRPr>
            </a:lvl1pPr>
          </a:lstStyle>
          <a:p>
            <a:pPr lvl="0"/>
            <a:r>
              <a:rPr lang="en-US" dirty="0"/>
              <a:t>OPTIONAL AUTHOR NAME</a:t>
            </a:r>
          </a:p>
        </p:txBody>
      </p:sp>
      <p:sp>
        <p:nvSpPr>
          <p:cNvPr id="16" name="Text Placeholder 15"/>
          <p:cNvSpPr>
            <a:spLocks noGrp="1"/>
          </p:cNvSpPr>
          <p:nvPr>
            <p:ph type="body" sz="quarter" idx="13" hasCustomPrompt="1"/>
          </p:nvPr>
        </p:nvSpPr>
        <p:spPr>
          <a:xfrm>
            <a:off x="0" y="4063684"/>
            <a:ext cx="12192000" cy="346075"/>
          </a:xfrm>
          <a:prstGeom prst="rect">
            <a:avLst/>
          </a:prstGeom>
        </p:spPr>
        <p:txBody>
          <a:bodyPr vert="horz"/>
          <a:lstStyle>
            <a:lvl1pPr marL="0" indent="0" algn="ctr">
              <a:buFontTx/>
              <a:buNone/>
              <a:defRPr sz="1600" b="0" i="1" baseline="0">
                <a:solidFill>
                  <a:schemeClr val="bg1"/>
                </a:solidFill>
                <a:latin typeface="ITC Franklin Gothic Std Book"/>
              </a:defRPr>
            </a:lvl1pPr>
          </a:lstStyle>
          <a:p>
            <a:pPr lvl="0"/>
            <a:r>
              <a:rPr lang="en-US" dirty="0"/>
              <a:t>August 27th, 2016</a:t>
            </a:r>
          </a:p>
        </p:txBody>
      </p:sp>
    </p:spTree>
    <p:extLst>
      <p:ext uri="{BB962C8B-B14F-4D97-AF65-F5344CB8AC3E}">
        <p14:creationId xmlns:p14="http://schemas.microsoft.com/office/powerpoint/2010/main" val="491140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8F5494-F41C-3D47-B98B-065FC772077C}"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37375593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6EFCA1-D98D-B946-B4CE-AA7015D73F86}"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2409652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CBA4DF-8C2C-BA47-8D36-3D51828A1A71}"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285416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33D0CA-5890-EE4D-90EA-BD698B84B45F}"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676672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5FD781-B794-9940-9FFD-7E49AFAF3A55}" type="datetime1">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4011626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40"/>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111890-7369-468F-AF40-C55CD2082C25}"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F06EBA-E135-411A-A600-731965CAAFA7}" type="slidenum">
              <a:rPr lang="en-US" smtClean="0"/>
              <a:t>‹#›</a:t>
            </a:fld>
            <a:endParaRPr lang="en-US"/>
          </a:p>
        </p:txBody>
      </p:sp>
    </p:spTree>
    <p:extLst>
      <p:ext uri="{BB962C8B-B14F-4D97-AF65-F5344CB8AC3E}">
        <p14:creationId xmlns:p14="http://schemas.microsoft.com/office/powerpoint/2010/main" val="3181503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0F6134-B1E7-4A49-A74F-DF3E4E56BFCC}" type="datetime1">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437046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57FB1-D368-9643-982A-6C11ECA565CC}" type="datetime1">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26181926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602E96-1AE0-9A4C-B794-CFB533D496E8}"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30749999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72ABA80-9B09-FE4B-8162-A3E9909585B5}" type="datetime1">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22501550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B4AAC9-6C57-CB40-8188-47B2F501FC59}"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1574087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3E38C-817B-954C-9992-7A41AC54873A}"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29A085-3E4A-45B7-8C88-B077949FB7B2}" type="slidenum">
              <a:rPr lang="en-US" smtClean="0"/>
              <a:t>‹#›</a:t>
            </a:fld>
            <a:endParaRPr lang="en-US"/>
          </a:p>
        </p:txBody>
      </p:sp>
    </p:spTree>
    <p:extLst>
      <p:ext uri="{BB962C8B-B14F-4D97-AF65-F5344CB8AC3E}">
        <p14:creationId xmlns:p14="http://schemas.microsoft.com/office/powerpoint/2010/main" val="4162659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55A5B63-65B4-DC4B-85C4-6275EDCB8156}" type="datetime1">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648588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82BCA5F-A5D5-C740-BDBF-78970DD885C5}" type="datetime1">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566067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634B8CA-2D56-3F4E-A2AC-360ED3063D5B}" type="datetime1">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526396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6E0D00-C5DB-BE41-AF7A-E318EE1370E5}" type="datetime1">
              <a:rPr lang="en-US" smtClean="0"/>
              <a:t>3/10/2025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365489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2: backgroun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F418C06-167A-E646-9EF6-18275B625F6B}" type="slidenum">
              <a:rPr lang="en-US" smtClean="0"/>
              <a:pPr/>
              <a:t>‹#›</a:t>
            </a:fld>
            <a:endParaRPr lang="en-US" dirty="0"/>
          </a:p>
        </p:txBody>
      </p:sp>
    </p:spTree>
    <p:extLst>
      <p:ext uri="{BB962C8B-B14F-4D97-AF65-F5344CB8AC3E}">
        <p14:creationId xmlns:p14="http://schemas.microsoft.com/office/powerpoint/2010/main" val="1492538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DB813E6-7C60-8140-BEF2-0D2D63CE14FD}" type="datetime1">
              <a:rPr lang="en-US" smtClean="0"/>
              <a:t>3/10/2025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4145219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9E72F4-B24F-9244-8FA6-C7D9D14ABE1A}" type="datetime1">
              <a:rPr lang="en-US" smtClean="0"/>
              <a:t>3/10/2025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2525976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E1CFBF-F20D-9A46-8F3B-74D9A2141357}" type="datetime1">
              <a:rPr lang="en-US" smtClean="0"/>
              <a:t>3/10/2025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7637657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AB296E6-0E54-604E-AEFB-0DDBAB3F4640}" type="datetime1">
              <a:rPr lang="en-US" smtClean="0"/>
              <a:t>3/10/2025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568675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A599609-561E-6C47-8251-EAE4865FC581}" type="datetime1">
              <a:rPr lang="en-US" smtClean="0"/>
              <a:t>3/10/2025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475177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5C45EC0-EB16-8D4B-BCDA-71D51FBD2792}" type="datetime1">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1265305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3D00FC2-99A6-2741-A7EC-36A0D7C324C3}" type="datetime1">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509F067-BC78-498E-B6EA-0621A2C84CF0}" type="slidenum">
              <a:rPr lang="en-US" smtClean="0"/>
              <a:t>‹#›</a:t>
            </a:fld>
            <a:endParaRPr lang="en-US"/>
          </a:p>
        </p:txBody>
      </p:sp>
    </p:spTree>
    <p:extLst>
      <p:ext uri="{BB962C8B-B14F-4D97-AF65-F5344CB8AC3E}">
        <p14:creationId xmlns:p14="http://schemas.microsoft.com/office/powerpoint/2010/main" val="26940749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6">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006319C-FB51-7D4F-9010-D3E341FD93E5}"/>
              </a:ext>
            </a:extLst>
          </p:cNvPr>
          <p:cNvSpPr>
            <a:spLocks noGrp="1"/>
          </p:cNvSpPr>
          <p:nvPr>
            <p:ph type="ctrTitle" hasCustomPrompt="1"/>
          </p:nvPr>
        </p:nvSpPr>
        <p:spPr>
          <a:xfrm>
            <a:off x="1524000" y="355108"/>
            <a:ext cx="9144000" cy="864092"/>
          </a:xfrm>
          <a:prstGeom prst="rect">
            <a:avLst/>
          </a:prstGeom>
        </p:spPr>
        <p:txBody>
          <a:bodyPr anchor="b"/>
          <a:lstStyle>
            <a:lvl1pPr algn="l">
              <a:defRPr sz="4800" b="1">
                <a:solidFill>
                  <a:srgbClr val="00274C"/>
                </a:solidFill>
              </a:defRPr>
            </a:lvl1pPr>
          </a:lstStyle>
          <a:p>
            <a:r>
              <a:rPr lang="en-US" dirty="0"/>
              <a:t>Headline</a:t>
            </a:r>
          </a:p>
        </p:txBody>
      </p:sp>
      <p:sp>
        <p:nvSpPr>
          <p:cNvPr id="8" name="Subtitle 2">
            <a:extLst>
              <a:ext uri="{FF2B5EF4-FFF2-40B4-BE49-F238E27FC236}">
                <a16:creationId xmlns:a16="http://schemas.microsoft.com/office/drawing/2014/main" id="{BEB4F3FB-316E-BF42-B96D-CD437FB415AD}"/>
              </a:ext>
            </a:extLst>
          </p:cNvPr>
          <p:cNvSpPr>
            <a:spLocks noGrp="1"/>
          </p:cNvSpPr>
          <p:nvPr>
            <p:ph type="subTitle" idx="1" hasCustomPrompt="1"/>
          </p:nvPr>
        </p:nvSpPr>
        <p:spPr>
          <a:xfrm>
            <a:off x="1524000" y="1542009"/>
            <a:ext cx="9144000" cy="459603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Content</a:t>
            </a:r>
          </a:p>
        </p:txBody>
      </p:sp>
      <p:sp>
        <p:nvSpPr>
          <p:cNvPr id="9" name="Date Placeholder 3">
            <a:extLst>
              <a:ext uri="{FF2B5EF4-FFF2-40B4-BE49-F238E27FC236}">
                <a16:creationId xmlns:a16="http://schemas.microsoft.com/office/drawing/2014/main" id="{3C2B277D-F96E-B345-902E-21599F3EEC52}"/>
              </a:ext>
            </a:extLst>
          </p:cNvPr>
          <p:cNvSpPr>
            <a:spLocks noGrp="1"/>
          </p:cNvSpPr>
          <p:nvPr>
            <p:ph type="dt" sz="half" idx="10"/>
          </p:nvPr>
        </p:nvSpPr>
        <p:spPr>
          <a:xfrm>
            <a:off x="9693166" y="6474372"/>
            <a:ext cx="974834" cy="247103"/>
          </a:xfrm>
          <a:prstGeom prst="rect">
            <a:avLst/>
          </a:prstGeom>
        </p:spPr>
        <p:txBody>
          <a:bodyPr/>
          <a:lstStyle>
            <a:lvl1pPr algn="r">
              <a:defRPr sz="1200">
                <a:solidFill>
                  <a:srgbClr val="00274C"/>
                </a:solidFill>
              </a:defRPr>
            </a:lvl1pPr>
          </a:lstStyle>
          <a:p>
            <a:fld id="{C1E98028-C120-C94E-94C2-6A0D2C6AE1BF}" type="datetimeFigureOut">
              <a:rPr lang="en-US" smtClean="0"/>
              <a:pPr/>
              <a:t>3/10/2025</a:t>
            </a:fld>
            <a:endParaRPr lang="en-US" dirty="0"/>
          </a:p>
        </p:txBody>
      </p:sp>
      <p:sp>
        <p:nvSpPr>
          <p:cNvPr id="10" name="Footer Placeholder 4">
            <a:extLst>
              <a:ext uri="{FF2B5EF4-FFF2-40B4-BE49-F238E27FC236}">
                <a16:creationId xmlns:a16="http://schemas.microsoft.com/office/drawing/2014/main" id="{E2F86664-394E-F64E-B476-E1615CC0DCA5}"/>
              </a:ext>
            </a:extLst>
          </p:cNvPr>
          <p:cNvSpPr>
            <a:spLocks noGrp="1"/>
          </p:cNvSpPr>
          <p:nvPr>
            <p:ph type="ftr" sz="quarter" idx="11"/>
          </p:nvPr>
        </p:nvSpPr>
        <p:spPr>
          <a:xfrm>
            <a:off x="1524000" y="6474372"/>
            <a:ext cx="7819697" cy="247103"/>
          </a:xfrm>
          <a:prstGeom prst="rect">
            <a:avLst/>
          </a:prstGeom>
        </p:spPr>
        <p:txBody>
          <a:bodyPr/>
          <a:lstStyle>
            <a:lvl1pPr>
              <a:defRPr sz="1200"/>
            </a:lvl1pPr>
          </a:lstStyle>
          <a:p>
            <a:endParaRPr lang="en-US" dirty="0"/>
          </a:p>
        </p:txBody>
      </p:sp>
      <p:sp>
        <p:nvSpPr>
          <p:cNvPr id="11" name="Slide Number Placeholder 5">
            <a:extLst>
              <a:ext uri="{FF2B5EF4-FFF2-40B4-BE49-F238E27FC236}">
                <a16:creationId xmlns:a16="http://schemas.microsoft.com/office/drawing/2014/main" id="{D9409317-4804-114E-BBC9-749ADE2AF62C}"/>
              </a:ext>
            </a:extLst>
          </p:cNvPr>
          <p:cNvSpPr>
            <a:spLocks noGrp="1"/>
          </p:cNvSpPr>
          <p:nvPr>
            <p:ph type="sldNum" sz="quarter" idx="12"/>
          </p:nvPr>
        </p:nvSpPr>
        <p:spPr>
          <a:xfrm>
            <a:off x="10668000" y="6474372"/>
            <a:ext cx="1135117" cy="247103"/>
          </a:xfrm>
          <a:prstGeom prst="rect">
            <a:avLst/>
          </a:prstGeom>
        </p:spPr>
        <p:txBody>
          <a:bodyPr/>
          <a:lstStyle>
            <a:lvl1pPr algn="r">
              <a:defRPr sz="1200">
                <a:solidFill>
                  <a:srgbClr val="00274C"/>
                </a:solidFill>
              </a:defRPr>
            </a:lvl1pPr>
          </a:lstStyle>
          <a:p>
            <a:fld id="{B72E91CA-9B22-2844-8E94-2A762C5288E7}" type="slidenum">
              <a:rPr lang="en-US" smtClean="0"/>
              <a:pPr/>
              <a:t>‹#›</a:t>
            </a:fld>
            <a:endParaRPr lang="en-US" dirty="0"/>
          </a:p>
        </p:txBody>
      </p:sp>
    </p:spTree>
    <p:extLst>
      <p:ext uri="{BB962C8B-B14F-4D97-AF65-F5344CB8AC3E}">
        <p14:creationId xmlns:p14="http://schemas.microsoft.com/office/powerpoint/2010/main" val="434534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9262456" y="5963632"/>
            <a:ext cx="2937107" cy="894393"/>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70" name="Google Shape;70;p5"/>
          <p:cNvGrpSpPr/>
          <p:nvPr/>
        </p:nvGrpSpPr>
        <p:grpSpPr>
          <a:xfrm>
            <a:off x="-6" y="54"/>
            <a:ext cx="9429907" cy="1769753"/>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sp>
        <p:nvSpPr>
          <p:cNvPr id="78" name="Google Shape;78;p5"/>
          <p:cNvSpPr txBox="1">
            <a:spLocks noGrp="1"/>
          </p:cNvSpPr>
          <p:nvPr>
            <p:ph type="title"/>
          </p:nvPr>
        </p:nvSpPr>
        <p:spPr>
          <a:xfrm>
            <a:off x="1085700" y="523433"/>
            <a:ext cx="7323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1085700" y="1769800"/>
            <a:ext cx="8176800" cy="4194000"/>
          </a:xfrm>
          <a:prstGeom prst="rect">
            <a:avLst/>
          </a:prstGeom>
        </p:spPr>
        <p:txBody>
          <a:bodyPr spcFirstLastPara="1" wrap="square" lIns="91425" tIns="91425" rIns="91425" bIns="91425" anchor="ctr" anchorCtr="0">
            <a:noAutofit/>
          </a:bodyPr>
          <a:lstStyle>
            <a:lvl1pPr marL="609585" lvl="0" indent="-507987">
              <a:spcBef>
                <a:spcPts val="800"/>
              </a:spcBef>
              <a:spcAft>
                <a:spcPts val="0"/>
              </a:spcAft>
              <a:buSzPts val="2400"/>
              <a:buChar char="▰"/>
              <a:defRPr/>
            </a:lvl1pPr>
            <a:lvl2pPr marL="1219170" lvl="1" indent="-507987">
              <a:spcBef>
                <a:spcPts val="1333"/>
              </a:spcBef>
              <a:spcAft>
                <a:spcPts val="0"/>
              </a:spcAft>
              <a:buSzPts val="2400"/>
              <a:buChar char="▻"/>
              <a:defRPr/>
            </a:lvl2pPr>
            <a:lvl3pPr marL="1828754" lvl="2" indent="-507987">
              <a:spcBef>
                <a:spcPts val="1333"/>
              </a:spcBef>
              <a:spcAft>
                <a:spcPts val="0"/>
              </a:spcAft>
              <a:buSzPts val="2400"/>
              <a:buChar char="▻"/>
              <a:defRPr/>
            </a:lvl3pPr>
            <a:lvl4pPr marL="2438339" lvl="3" indent="-507987">
              <a:spcBef>
                <a:spcPts val="1333"/>
              </a:spcBef>
              <a:spcAft>
                <a:spcPts val="0"/>
              </a:spcAft>
              <a:buSzPts val="2400"/>
              <a:buChar char="▻"/>
              <a:defRPr/>
            </a:lvl4pPr>
            <a:lvl5pPr marL="3047924" lvl="4" indent="-507987">
              <a:spcBef>
                <a:spcPts val="1333"/>
              </a:spcBef>
              <a:spcAft>
                <a:spcPts val="0"/>
              </a:spcAft>
              <a:buSzPts val="2400"/>
              <a:buChar char="▻"/>
              <a:defRPr/>
            </a:lvl5pPr>
            <a:lvl6pPr marL="3657509" lvl="5" indent="-507987">
              <a:spcBef>
                <a:spcPts val="1333"/>
              </a:spcBef>
              <a:spcAft>
                <a:spcPts val="0"/>
              </a:spcAft>
              <a:buSzPts val="2400"/>
              <a:buChar char="▻"/>
              <a:defRPr/>
            </a:lvl6pPr>
            <a:lvl7pPr marL="4267093" lvl="6" indent="-507987">
              <a:spcBef>
                <a:spcPts val="1333"/>
              </a:spcBef>
              <a:spcAft>
                <a:spcPts val="0"/>
              </a:spcAft>
              <a:buSzPts val="2400"/>
              <a:buChar char="▻"/>
              <a:defRPr/>
            </a:lvl7pPr>
            <a:lvl8pPr marL="4876678" lvl="7" indent="-507987">
              <a:spcBef>
                <a:spcPts val="1333"/>
              </a:spcBef>
              <a:spcAft>
                <a:spcPts val="0"/>
              </a:spcAft>
              <a:buSzPts val="2400"/>
              <a:buChar char="▻"/>
              <a:defRPr/>
            </a:lvl8pPr>
            <a:lvl9pPr marL="5486263" lvl="8" indent="-507987">
              <a:spcBef>
                <a:spcPts val="1333"/>
              </a:spcBef>
              <a:spcAft>
                <a:spcPts val="1333"/>
              </a:spcAft>
              <a:buSzPts val="2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2: long tex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p>
            <a:fld id="{0F418C06-167A-E646-9EF6-18275B625F6B}" type="slidenum">
              <a:rPr lang="en-US" smtClean="0"/>
              <a:pPr/>
              <a:t>‹#›</a:t>
            </a:fld>
            <a:endParaRPr lang="en-US" dirty="0"/>
          </a:p>
        </p:txBody>
      </p:sp>
      <p:sp>
        <p:nvSpPr>
          <p:cNvPr id="8" name="Text Placeholder 7"/>
          <p:cNvSpPr>
            <a:spLocks noGrp="1"/>
          </p:cNvSpPr>
          <p:nvPr>
            <p:ph type="body" sz="quarter" idx="13" hasCustomPrompt="1"/>
          </p:nvPr>
        </p:nvSpPr>
        <p:spPr>
          <a:xfrm>
            <a:off x="0" y="614069"/>
            <a:ext cx="12192000" cy="508150"/>
          </a:xfrm>
          <a:prstGeom prst="rect">
            <a:avLst/>
          </a:prstGeom>
        </p:spPr>
        <p:txBody>
          <a:bodyPr vert="horz"/>
          <a:lstStyle>
            <a:lvl1pPr marL="0" indent="0" algn="ctr">
              <a:buFontTx/>
              <a:buNone/>
              <a:defRPr baseline="0">
                <a:solidFill>
                  <a:schemeClr val="accent6">
                    <a:lumMod val="75000"/>
                  </a:schemeClr>
                </a:solidFill>
                <a:latin typeface="ITC Franklin Gothic Std Demi Compressed"/>
              </a:defRPr>
            </a:lvl1pPr>
          </a:lstStyle>
          <a:p>
            <a:pPr lvl="0"/>
            <a:r>
              <a:rPr lang="en-US" dirty="0"/>
              <a:t>LONG PARAGRAPH TEMPLATE TITLE</a:t>
            </a:r>
          </a:p>
        </p:txBody>
      </p:sp>
      <p:sp>
        <p:nvSpPr>
          <p:cNvPr id="9" name="Text Placeholder 9"/>
          <p:cNvSpPr>
            <a:spLocks noGrp="1"/>
          </p:cNvSpPr>
          <p:nvPr>
            <p:ph type="body" sz="quarter" idx="14" hasCustomPrompt="1"/>
          </p:nvPr>
        </p:nvSpPr>
        <p:spPr>
          <a:xfrm>
            <a:off x="645585" y="1817688"/>
            <a:ext cx="5419628"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dirty="0" err="1"/>
              <a:t>Suspendisse</a:t>
            </a:r>
            <a:r>
              <a:rPr lang="en-US" dirty="0"/>
              <a:t> </a:t>
            </a:r>
            <a:r>
              <a:rPr lang="en-US" dirty="0" err="1"/>
              <a:t>potenti</a:t>
            </a:r>
            <a:r>
              <a:rPr lang="en-US" dirty="0"/>
              <a:t>. </a:t>
            </a:r>
            <a:r>
              <a:rPr lang="en-US" dirty="0" err="1"/>
              <a:t>Nunc</a:t>
            </a:r>
            <a:r>
              <a:rPr lang="en-US" dirty="0"/>
              <a:t> vitae </a:t>
            </a:r>
            <a:r>
              <a:rPr lang="en-US" dirty="0" err="1"/>
              <a:t>neque</a:t>
            </a:r>
            <a:r>
              <a:rPr lang="en-US" dirty="0"/>
              <a:t> et </a:t>
            </a:r>
            <a:r>
              <a:rPr lang="en-US" dirty="0" err="1"/>
              <a:t>purus</a:t>
            </a:r>
            <a:r>
              <a:rPr lang="en-US" dirty="0"/>
              <a:t> </a:t>
            </a:r>
            <a:r>
              <a:rPr lang="en-US" dirty="0" err="1"/>
              <a:t>tincidunt</a:t>
            </a:r>
            <a:r>
              <a:rPr lang="en-US" dirty="0"/>
              <a:t> </a:t>
            </a:r>
            <a:r>
              <a:rPr lang="en-US" dirty="0" err="1"/>
              <a:t>bibendum</a:t>
            </a:r>
            <a:r>
              <a:rPr lang="en-US" dirty="0"/>
              <a:t> vitae </a:t>
            </a:r>
            <a:r>
              <a:rPr lang="en-US" dirty="0" err="1"/>
              <a:t>sollicitudin</a:t>
            </a:r>
            <a:r>
              <a:rPr lang="en-US" dirty="0"/>
              <a:t> </a:t>
            </a:r>
            <a:r>
              <a:rPr lang="en-US" dirty="0" err="1"/>
              <a:t>urna</a:t>
            </a:r>
            <a:r>
              <a:rPr lang="en-US" dirty="0"/>
              <a:t>. </a:t>
            </a:r>
            <a:r>
              <a:rPr lang="en-US" dirty="0" err="1"/>
              <a:t>Cras</a:t>
            </a:r>
            <a:r>
              <a:rPr lang="en-US" dirty="0"/>
              <a:t> </a:t>
            </a:r>
            <a:r>
              <a:rPr lang="en-US" dirty="0" err="1"/>
              <a:t>eros</a:t>
            </a:r>
            <a:r>
              <a:rPr lang="en-US" dirty="0"/>
              <a:t> dolor, </a:t>
            </a:r>
            <a:r>
              <a:rPr lang="en-US" dirty="0" err="1"/>
              <a:t>finibus</a:t>
            </a:r>
            <a:r>
              <a:rPr lang="en-US" dirty="0"/>
              <a:t> in </a:t>
            </a:r>
            <a:r>
              <a:rPr lang="en-US" dirty="0" err="1"/>
              <a:t>risus</a:t>
            </a:r>
            <a:r>
              <a:rPr lang="en-US" dirty="0"/>
              <a:t> </a:t>
            </a:r>
            <a:r>
              <a:rPr lang="en-US" dirty="0" err="1"/>
              <a:t>etus</a:t>
            </a:r>
            <a:r>
              <a:rPr lang="en-US" dirty="0"/>
              <a:t>, </a:t>
            </a:r>
            <a:r>
              <a:rPr lang="en-US" dirty="0" err="1"/>
              <a:t>hendrerit</a:t>
            </a:r>
            <a:r>
              <a:rPr lang="en-US" dirty="0"/>
              <a:t> </a:t>
            </a:r>
            <a:r>
              <a:rPr lang="en-US" dirty="0" err="1"/>
              <a:t>porta</a:t>
            </a:r>
            <a:r>
              <a:rPr lang="en-US" dirty="0"/>
              <a:t> </a:t>
            </a:r>
            <a:r>
              <a:rPr lang="en-US" dirty="0" err="1"/>
              <a:t>augue</a:t>
            </a:r>
            <a:r>
              <a:rPr lang="en-US" dirty="0"/>
              <a:t>. </a:t>
            </a:r>
            <a:r>
              <a:rPr lang="en-US" dirty="0" err="1"/>
              <a:t>Suspendisse</a:t>
            </a:r>
            <a:r>
              <a:rPr lang="en-US" dirty="0"/>
              <a:t> com </a:t>
            </a:r>
            <a:r>
              <a:rPr lang="en-US" dirty="0" err="1"/>
              <a:t>turpis</a:t>
            </a:r>
            <a:r>
              <a:rPr lang="en-US" dirty="0"/>
              <a:t> </a:t>
            </a:r>
            <a:r>
              <a:rPr lang="en-US" dirty="0" err="1"/>
              <a:t>nec</a:t>
            </a:r>
            <a:r>
              <a:rPr lang="en-US" dirty="0"/>
              <a:t> </a:t>
            </a:r>
            <a:r>
              <a:rPr lang="en-US" dirty="0" err="1"/>
              <a:t>vulputate</a:t>
            </a:r>
            <a:r>
              <a:rPr lang="en-US" dirty="0"/>
              <a:t> </a:t>
            </a:r>
            <a:r>
              <a:rPr lang="en-US" dirty="0" err="1"/>
              <a:t>vehicula</a:t>
            </a:r>
            <a:r>
              <a:rPr lang="en-US" dirty="0"/>
              <a:t>. </a:t>
            </a:r>
            <a:r>
              <a:rPr lang="en-US" dirty="0" err="1"/>
              <a:t>Nunc</a:t>
            </a:r>
            <a:r>
              <a:rPr lang="en-US" dirty="0"/>
              <a:t> </a:t>
            </a:r>
            <a:r>
              <a:rPr lang="en-US" dirty="0" err="1"/>
              <a:t>commodo</a:t>
            </a:r>
            <a:r>
              <a:rPr lang="en-US" dirty="0"/>
              <a:t> </a:t>
            </a:r>
            <a:r>
              <a:rPr lang="en-US" dirty="0" err="1"/>
              <a:t>leo</a:t>
            </a:r>
            <a:r>
              <a:rPr lang="en-US" dirty="0"/>
              <a:t> </a:t>
            </a:r>
            <a:r>
              <a:rPr lang="en-US" dirty="0" err="1"/>
              <a:t>justo</a:t>
            </a:r>
            <a:r>
              <a:rPr lang="en-US" dirty="0"/>
              <a:t> </a:t>
            </a:r>
            <a:r>
              <a:rPr lang="en-US" dirty="0" err="1"/>
              <a:t>cursus</a:t>
            </a:r>
            <a:r>
              <a:rPr lang="en-US" dirty="0"/>
              <a:t>, </a:t>
            </a:r>
            <a:r>
              <a:rPr lang="en-US" dirty="0" err="1"/>
              <a:t>vel</a:t>
            </a:r>
            <a:r>
              <a:rPr lang="en-US" dirty="0"/>
              <a:t> </a:t>
            </a:r>
            <a:r>
              <a:rPr lang="en-US" dirty="0" err="1"/>
              <a:t>ultricies</a:t>
            </a:r>
            <a:r>
              <a:rPr lang="en-US" dirty="0"/>
              <a:t> </a:t>
            </a:r>
            <a:r>
              <a:rPr lang="en-US" dirty="0" err="1"/>
              <a:t>odio</a:t>
            </a:r>
            <a:r>
              <a:rPr lang="en-US" dirty="0"/>
              <a:t> </a:t>
            </a:r>
            <a:r>
              <a:rPr lang="en-US" dirty="0" err="1"/>
              <a:t>varius</a:t>
            </a:r>
            <a:r>
              <a:rPr lang="en-US" dirty="0"/>
              <a:t>. </a:t>
            </a:r>
            <a:r>
              <a:rPr lang="en-US" dirty="0" err="1"/>
              <a:t>Quisquety</a:t>
            </a:r>
            <a:r>
              <a:rPr lang="en-US" dirty="0"/>
              <a:t> </a:t>
            </a:r>
            <a:r>
              <a:rPr lang="en-US" dirty="0" err="1"/>
              <a:t>pharetra</a:t>
            </a:r>
            <a:r>
              <a:rPr lang="en-US" dirty="0"/>
              <a:t> dolor </a:t>
            </a:r>
            <a:r>
              <a:rPr lang="en-US" dirty="0" err="1"/>
              <a:t>eu</a:t>
            </a:r>
            <a:r>
              <a:rPr lang="en-US" dirty="0"/>
              <a:t> </a:t>
            </a:r>
            <a:r>
              <a:rPr lang="en-US" dirty="0" err="1"/>
              <a:t>aliquam</a:t>
            </a:r>
            <a:r>
              <a:rPr lang="en-US" dirty="0"/>
              <a:t> </a:t>
            </a:r>
            <a:r>
              <a:rPr lang="en-US" dirty="0" err="1"/>
              <a:t>sagittis</a:t>
            </a:r>
            <a:r>
              <a:rPr lang="en-US" dirty="0"/>
              <a:t>. </a:t>
            </a:r>
            <a:r>
              <a:rPr lang="en-US" dirty="0" err="1"/>
              <a:t>Aliquam</a:t>
            </a:r>
            <a:r>
              <a:rPr lang="en-US" dirty="0"/>
              <a:t> </a:t>
            </a:r>
            <a:r>
              <a:rPr lang="en-US" dirty="0" err="1"/>
              <a:t>neque</a:t>
            </a:r>
            <a:r>
              <a:rPr lang="en-US" dirty="0"/>
              <a:t> </a:t>
            </a:r>
            <a:r>
              <a:rPr lang="en-US" dirty="0" err="1"/>
              <a:t>massa</a:t>
            </a:r>
            <a:r>
              <a:rPr lang="en-US" dirty="0"/>
              <a:t>, </a:t>
            </a:r>
            <a:r>
              <a:rPr lang="en-US" dirty="0" err="1"/>
              <a:t>ornare</a:t>
            </a:r>
            <a:r>
              <a:rPr lang="en-US" dirty="0"/>
              <a:t> at </a:t>
            </a:r>
            <a:r>
              <a:rPr lang="en-US" dirty="0" err="1"/>
              <a:t>commodo</a:t>
            </a:r>
            <a:r>
              <a:rPr lang="en-US" dirty="0"/>
              <a:t> sit </a:t>
            </a:r>
            <a:r>
              <a:rPr lang="en-US" dirty="0" err="1"/>
              <a:t>amet</a:t>
            </a:r>
            <a:r>
              <a:rPr lang="en-US" dirty="0"/>
              <a:t>, un semper </a:t>
            </a:r>
            <a:r>
              <a:rPr lang="en-US" dirty="0" err="1"/>
              <a:t>sed</a:t>
            </a:r>
            <a:r>
              <a:rPr lang="en-US" dirty="0"/>
              <a:t> </a:t>
            </a:r>
            <a:r>
              <a:rPr lang="en-US" dirty="0" err="1"/>
              <a:t>erat</a:t>
            </a:r>
            <a:r>
              <a:rPr lang="en-US" dirty="0"/>
              <a:t>. </a:t>
            </a:r>
            <a:r>
              <a:rPr lang="en-US" dirty="0" err="1"/>
              <a:t>Suspendisse</a:t>
            </a:r>
            <a:r>
              <a:rPr lang="en-US" dirty="0"/>
              <a:t> </a:t>
            </a:r>
            <a:r>
              <a:rPr lang="en-US" dirty="0" err="1"/>
              <a:t>rhoncus</a:t>
            </a:r>
            <a:r>
              <a:rPr lang="en-US" dirty="0"/>
              <a:t>, </a:t>
            </a:r>
            <a:r>
              <a:rPr lang="en-US" dirty="0" err="1"/>
              <a:t>nunc</a:t>
            </a:r>
            <a:r>
              <a:rPr lang="en-US" dirty="0"/>
              <a:t> vitae dictum </a:t>
            </a:r>
            <a:r>
              <a:rPr lang="en-US" dirty="0" err="1"/>
              <a:t>pretium</a:t>
            </a:r>
            <a:r>
              <a:rPr lang="en-US" dirty="0"/>
              <a:t>, </a:t>
            </a:r>
            <a:r>
              <a:rPr lang="en-US" dirty="0" err="1"/>
              <a:t>libero</a:t>
            </a:r>
            <a:r>
              <a:rPr lang="en-US" dirty="0"/>
              <a:t> </a:t>
            </a:r>
            <a:r>
              <a:rPr lang="en-US" dirty="0" err="1"/>
              <a:t>purus</a:t>
            </a:r>
            <a:r>
              <a:rPr lang="en-US" dirty="0"/>
              <a:t> </a:t>
            </a:r>
            <a:r>
              <a:rPr lang="en-US" dirty="0" err="1"/>
              <a:t>convallis</a:t>
            </a:r>
            <a:r>
              <a:rPr lang="en-US" dirty="0"/>
              <a:t> </a:t>
            </a:r>
            <a:r>
              <a:rPr lang="en-US" dirty="0" err="1"/>
              <a:t>tortor</a:t>
            </a:r>
            <a:r>
              <a:rPr lang="en-US" dirty="0"/>
              <a:t>, </a:t>
            </a:r>
            <a:r>
              <a:rPr lang="en-US" dirty="0" err="1"/>
              <a:t>eget</a:t>
            </a:r>
            <a:r>
              <a:rPr lang="en-US" dirty="0"/>
              <a:t> </a:t>
            </a:r>
            <a:r>
              <a:rPr lang="en-US" dirty="0" err="1"/>
              <a:t>ultricies</a:t>
            </a:r>
            <a:r>
              <a:rPr lang="en-US" dirty="0"/>
              <a:t> </a:t>
            </a:r>
            <a:r>
              <a:rPr lang="en-US" dirty="0" err="1"/>
              <a:t>sapien</a:t>
            </a:r>
            <a:r>
              <a:rPr lang="en-US" dirty="0"/>
              <a:t>.</a:t>
            </a:r>
          </a:p>
        </p:txBody>
      </p:sp>
      <p:sp>
        <p:nvSpPr>
          <p:cNvPr id="10" name="Text Placeholder 9"/>
          <p:cNvSpPr>
            <a:spLocks noGrp="1"/>
          </p:cNvSpPr>
          <p:nvPr>
            <p:ph type="body" sz="quarter" idx="15" hasCustomPrompt="1"/>
          </p:nvPr>
        </p:nvSpPr>
        <p:spPr>
          <a:xfrm>
            <a:off x="6284386" y="1817688"/>
            <a:ext cx="5264149" cy="3567112"/>
          </a:xfrm>
          <a:prstGeom prst="rect">
            <a:avLst/>
          </a:prstGeom>
        </p:spPr>
        <p:txBody>
          <a:bodyPr vert="horz"/>
          <a:lstStyle>
            <a:lvl1pPr marL="0" indent="0" algn="l">
              <a:buFontTx/>
              <a:buNone/>
              <a:defRPr sz="1800" baseline="0">
                <a:solidFill>
                  <a:schemeClr val="tx1">
                    <a:lumMod val="65000"/>
                    <a:lumOff val="35000"/>
                  </a:schemeClr>
                </a:solidFill>
                <a:latin typeface="ITC Franklin Gothic Std Book Condensed"/>
              </a:defRPr>
            </a:lvl1pPr>
          </a:lstStyle>
          <a:p>
            <a:pPr lvl="0"/>
            <a:r>
              <a:rPr lang="en-US" dirty="0" err="1"/>
              <a:t>suspendisse</a:t>
            </a:r>
            <a:r>
              <a:rPr lang="en-US" dirty="0"/>
              <a:t> </a:t>
            </a:r>
            <a:r>
              <a:rPr lang="en-US" dirty="0" err="1"/>
              <a:t>potenti</a:t>
            </a:r>
            <a:r>
              <a:rPr lang="en-US" dirty="0"/>
              <a:t>. </a:t>
            </a:r>
            <a:r>
              <a:rPr lang="en-US" dirty="0" err="1"/>
              <a:t>Nunc</a:t>
            </a:r>
            <a:r>
              <a:rPr lang="en-US" dirty="0"/>
              <a:t> vitae </a:t>
            </a:r>
            <a:r>
              <a:rPr lang="en-US" dirty="0" err="1"/>
              <a:t>neque</a:t>
            </a:r>
            <a:r>
              <a:rPr lang="en-US" dirty="0"/>
              <a:t> et </a:t>
            </a:r>
            <a:r>
              <a:rPr lang="en-US" dirty="0" err="1"/>
              <a:t>puri</a:t>
            </a:r>
            <a:r>
              <a:rPr lang="en-US" dirty="0"/>
              <a:t> </a:t>
            </a:r>
            <a:r>
              <a:rPr lang="en-US" dirty="0" err="1"/>
              <a:t>tincidunt</a:t>
            </a:r>
            <a:r>
              <a:rPr lang="en-US" dirty="0"/>
              <a:t> </a:t>
            </a:r>
            <a:r>
              <a:rPr lang="en-US" dirty="0" err="1"/>
              <a:t>bibendum</a:t>
            </a:r>
            <a:r>
              <a:rPr lang="en-US" dirty="0"/>
              <a:t> vitae </a:t>
            </a:r>
            <a:r>
              <a:rPr lang="en-US" dirty="0" err="1"/>
              <a:t>sollicitudin</a:t>
            </a:r>
            <a:r>
              <a:rPr lang="en-US" dirty="0"/>
              <a:t> </a:t>
            </a:r>
            <a:r>
              <a:rPr lang="en-US" dirty="0" err="1"/>
              <a:t>urna</a:t>
            </a:r>
            <a:r>
              <a:rPr lang="en-US" dirty="0"/>
              <a:t>. </a:t>
            </a:r>
            <a:r>
              <a:rPr lang="en-US" dirty="0" err="1"/>
              <a:t>Cras</a:t>
            </a:r>
            <a:r>
              <a:rPr lang="en-US" dirty="0"/>
              <a:t> </a:t>
            </a:r>
            <a:r>
              <a:rPr lang="en-US" dirty="0" err="1"/>
              <a:t>eros</a:t>
            </a:r>
            <a:r>
              <a:rPr lang="en-US" dirty="0"/>
              <a:t> dolor, </a:t>
            </a:r>
            <a:r>
              <a:rPr lang="en-US" dirty="0" err="1"/>
              <a:t>finibus</a:t>
            </a:r>
            <a:r>
              <a:rPr lang="en-US" dirty="0"/>
              <a:t> in </a:t>
            </a:r>
            <a:r>
              <a:rPr lang="en-US" dirty="0" err="1"/>
              <a:t>risus</a:t>
            </a:r>
            <a:r>
              <a:rPr lang="en-US" dirty="0"/>
              <a:t> et, </a:t>
            </a:r>
            <a:r>
              <a:rPr lang="en-US" dirty="0" err="1"/>
              <a:t>hendrerit</a:t>
            </a:r>
            <a:r>
              <a:rPr lang="en-US" dirty="0"/>
              <a:t> </a:t>
            </a:r>
            <a:r>
              <a:rPr lang="en-US" dirty="0" err="1"/>
              <a:t>porta</a:t>
            </a:r>
            <a:r>
              <a:rPr lang="en-US" dirty="0"/>
              <a:t> </a:t>
            </a:r>
            <a:r>
              <a:rPr lang="en-US" dirty="0" err="1"/>
              <a:t>augue</a:t>
            </a:r>
            <a:r>
              <a:rPr lang="en-US" dirty="0"/>
              <a:t>. </a:t>
            </a:r>
            <a:r>
              <a:rPr lang="en-US" dirty="0" err="1"/>
              <a:t>Suspendisse</a:t>
            </a:r>
            <a:r>
              <a:rPr lang="en-US" dirty="0"/>
              <a:t> com </a:t>
            </a:r>
            <a:r>
              <a:rPr lang="en-US" dirty="0" err="1"/>
              <a:t>turpis</a:t>
            </a:r>
            <a:r>
              <a:rPr lang="en-US" dirty="0"/>
              <a:t> </a:t>
            </a:r>
            <a:r>
              <a:rPr lang="en-US" dirty="0" err="1"/>
              <a:t>nec</a:t>
            </a:r>
            <a:r>
              <a:rPr lang="en-US" dirty="0"/>
              <a:t> </a:t>
            </a:r>
            <a:r>
              <a:rPr lang="en-US" dirty="0" err="1"/>
              <a:t>vulputate</a:t>
            </a:r>
            <a:r>
              <a:rPr lang="en-US" dirty="0"/>
              <a:t> </a:t>
            </a:r>
            <a:r>
              <a:rPr lang="en-US" dirty="0" err="1"/>
              <a:t>vehicula</a:t>
            </a:r>
            <a:r>
              <a:rPr lang="en-US" dirty="0"/>
              <a:t>. </a:t>
            </a:r>
            <a:r>
              <a:rPr lang="en-US" dirty="0" err="1"/>
              <a:t>Nunc</a:t>
            </a:r>
            <a:r>
              <a:rPr lang="en-US" dirty="0"/>
              <a:t> </a:t>
            </a:r>
            <a:r>
              <a:rPr lang="en-US" dirty="0" err="1"/>
              <a:t>commodo</a:t>
            </a:r>
            <a:r>
              <a:rPr lang="en-US" dirty="0"/>
              <a:t> </a:t>
            </a:r>
            <a:r>
              <a:rPr lang="en-US" dirty="0" err="1"/>
              <a:t>leo</a:t>
            </a:r>
            <a:r>
              <a:rPr lang="en-US" dirty="0"/>
              <a:t> et </a:t>
            </a:r>
            <a:r>
              <a:rPr lang="en-US" dirty="0" err="1"/>
              <a:t>justo</a:t>
            </a:r>
            <a:r>
              <a:rPr lang="en-US" dirty="0"/>
              <a:t> </a:t>
            </a:r>
            <a:r>
              <a:rPr lang="en-US" dirty="0" err="1"/>
              <a:t>cursus</a:t>
            </a:r>
            <a:r>
              <a:rPr lang="en-US" dirty="0"/>
              <a:t>, </a:t>
            </a:r>
            <a:r>
              <a:rPr lang="en-US" dirty="0" err="1"/>
              <a:t>vel</a:t>
            </a:r>
            <a:r>
              <a:rPr lang="en-US" dirty="0"/>
              <a:t> </a:t>
            </a:r>
            <a:r>
              <a:rPr lang="en-US" dirty="0" err="1"/>
              <a:t>ultricies</a:t>
            </a:r>
            <a:r>
              <a:rPr lang="en-US" dirty="0"/>
              <a:t> </a:t>
            </a:r>
            <a:r>
              <a:rPr lang="en-US" dirty="0" err="1"/>
              <a:t>odio</a:t>
            </a:r>
            <a:r>
              <a:rPr lang="en-US" dirty="0"/>
              <a:t> </a:t>
            </a:r>
            <a:r>
              <a:rPr lang="en-US" dirty="0" err="1"/>
              <a:t>varius</a:t>
            </a:r>
            <a:r>
              <a:rPr lang="en-US" dirty="0"/>
              <a:t>. </a:t>
            </a:r>
            <a:r>
              <a:rPr lang="en-US" dirty="0" err="1"/>
              <a:t>Quisque</a:t>
            </a:r>
            <a:r>
              <a:rPr lang="en-US" dirty="0"/>
              <a:t> </a:t>
            </a:r>
            <a:r>
              <a:rPr lang="en-US" dirty="0" err="1"/>
              <a:t>pharetra</a:t>
            </a:r>
            <a:r>
              <a:rPr lang="en-US" dirty="0"/>
              <a:t> dolor </a:t>
            </a:r>
            <a:r>
              <a:rPr lang="en-US" dirty="0" err="1"/>
              <a:t>eu</a:t>
            </a:r>
            <a:r>
              <a:rPr lang="en-US" dirty="0"/>
              <a:t> </a:t>
            </a:r>
            <a:r>
              <a:rPr lang="en-US" dirty="0" err="1"/>
              <a:t>aliquam</a:t>
            </a:r>
            <a:r>
              <a:rPr lang="en-US" dirty="0"/>
              <a:t> </a:t>
            </a:r>
            <a:r>
              <a:rPr lang="en-US" dirty="0" err="1"/>
              <a:t>sagittis</a:t>
            </a:r>
            <a:r>
              <a:rPr lang="en-US" dirty="0"/>
              <a:t>. </a:t>
            </a:r>
            <a:r>
              <a:rPr lang="en-US" dirty="0" err="1"/>
              <a:t>Aliquam</a:t>
            </a:r>
            <a:r>
              <a:rPr lang="en-US" dirty="0"/>
              <a:t> </a:t>
            </a:r>
            <a:r>
              <a:rPr lang="en-US" dirty="0" err="1"/>
              <a:t>neque</a:t>
            </a:r>
            <a:r>
              <a:rPr lang="en-US" dirty="0"/>
              <a:t> </a:t>
            </a:r>
            <a:r>
              <a:rPr lang="en-US" dirty="0" err="1"/>
              <a:t>massa</a:t>
            </a:r>
            <a:r>
              <a:rPr lang="en-US" dirty="0"/>
              <a:t>, </a:t>
            </a:r>
            <a:r>
              <a:rPr lang="en-US" dirty="0" err="1"/>
              <a:t>orn</a:t>
            </a:r>
            <a:r>
              <a:rPr lang="en-US" dirty="0"/>
              <a:t> at </a:t>
            </a:r>
            <a:r>
              <a:rPr lang="en-US" dirty="0" err="1"/>
              <a:t>commodo</a:t>
            </a:r>
            <a:r>
              <a:rPr lang="en-US" dirty="0"/>
              <a:t> sit </a:t>
            </a:r>
            <a:r>
              <a:rPr lang="en-US" dirty="0" err="1"/>
              <a:t>amet</a:t>
            </a:r>
            <a:r>
              <a:rPr lang="en-US" dirty="0"/>
              <a:t>, semper </a:t>
            </a:r>
            <a:r>
              <a:rPr lang="en-US" dirty="0" err="1"/>
              <a:t>sed</a:t>
            </a:r>
            <a:r>
              <a:rPr lang="en-US" dirty="0"/>
              <a:t> </a:t>
            </a:r>
            <a:r>
              <a:rPr lang="en-US" dirty="0" err="1"/>
              <a:t>erat</a:t>
            </a:r>
            <a:r>
              <a:rPr lang="en-US" dirty="0"/>
              <a:t>. </a:t>
            </a:r>
            <a:r>
              <a:rPr lang="en-US" dirty="0" err="1"/>
              <a:t>Disse</a:t>
            </a:r>
            <a:r>
              <a:rPr lang="en-US" dirty="0"/>
              <a:t> </a:t>
            </a:r>
            <a:r>
              <a:rPr lang="en-US" dirty="0" err="1"/>
              <a:t>rhoncus</a:t>
            </a:r>
            <a:r>
              <a:rPr lang="en-US" dirty="0"/>
              <a:t>, </a:t>
            </a:r>
            <a:r>
              <a:rPr lang="en-US" dirty="0" err="1"/>
              <a:t>nunc</a:t>
            </a:r>
            <a:r>
              <a:rPr lang="en-US" dirty="0"/>
              <a:t> vitae dictum </a:t>
            </a:r>
            <a:r>
              <a:rPr lang="en-US" dirty="0" err="1"/>
              <a:t>pretium</a:t>
            </a:r>
            <a:r>
              <a:rPr lang="en-US" dirty="0"/>
              <a:t>, </a:t>
            </a:r>
            <a:r>
              <a:rPr lang="en-US" dirty="0" err="1"/>
              <a:t>libero</a:t>
            </a:r>
            <a:r>
              <a:rPr lang="en-US" dirty="0"/>
              <a:t> </a:t>
            </a:r>
            <a:r>
              <a:rPr lang="en-US" dirty="0" err="1"/>
              <a:t>purus</a:t>
            </a:r>
            <a:r>
              <a:rPr lang="en-US" dirty="0"/>
              <a:t> </a:t>
            </a:r>
            <a:r>
              <a:rPr lang="en-US" dirty="0" err="1"/>
              <a:t>convallis</a:t>
            </a:r>
            <a:r>
              <a:rPr lang="en-US" dirty="0"/>
              <a:t> </a:t>
            </a:r>
            <a:r>
              <a:rPr lang="en-US" dirty="0" err="1"/>
              <a:t>tortor</a:t>
            </a:r>
            <a:r>
              <a:rPr lang="en-US" dirty="0"/>
              <a:t>, </a:t>
            </a:r>
            <a:r>
              <a:rPr lang="en-US" dirty="0" err="1"/>
              <a:t>eget</a:t>
            </a:r>
            <a:r>
              <a:rPr lang="en-US" dirty="0"/>
              <a:t> </a:t>
            </a:r>
            <a:r>
              <a:rPr lang="en-US" dirty="0" err="1"/>
              <a:t>ultricies</a:t>
            </a:r>
            <a:r>
              <a:rPr lang="en-US" dirty="0"/>
              <a:t>.</a:t>
            </a:r>
          </a:p>
        </p:txBody>
      </p:sp>
    </p:spTree>
    <p:extLst>
      <p:ext uri="{BB962C8B-B14F-4D97-AF65-F5344CB8AC3E}">
        <p14:creationId xmlns:p14="http://schemas.microsoft.com/office/powerpoint/2010/main" val="2877523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6" y="54"/>
            <a:ext cx="9429907" cy="1769753"/>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grpSp>
        <p:nvGrpSpPr>
          <p:cNvPr id="111" name="Google Shape;111;p7"/>
          <p:cNvGrpSpPr/>
          <p:nvPr/>
        </p:nvGrpSpPr>
        <p:grpSpPr>
          <a:xfrm>
            <a:off x="9262456" y="5963632"/>
            <a:ext cx="2937107" cy="894393"/>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19" name="Google Shape;119;p7"/>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1160600"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1" name="Google Shape;121;p7"/>
          <p:cNvSpPr txBox="1">
            <a:spLocks noGrp="1"/>
          </p:cNvSpPr>
          <p:nvPr>
            <p:ph type="body" idx="2"/>
          </p:nvPr>
        </p:nvSpPr>
        <p:spPr>
          <a:xfrm>
            <a:off x="4311516"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
        <p:nvSpPr>
          <p:cNvPr id="122" name="Google Shape;122;p7"/>
          <p:cNvSpPr txBox="1">
            <a:spLocks noGrp="1"/>
          </p:cNvSpPr>
          <p:nvPr>
            <p:ph type="body" idx="3"/>
          </p:nvPr>
        </p:nvSpPr>
        <p:spPr>
          <a:xfrm>
            <a:off x="7387533" y="2060101"/>
            <a:ext cx="2997200" cy="3613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1333"/>
              </a:spcBef>
              <a:spcAft>
                <a:spcPts val="0"/>
              </a:spcAft>
              <a:buSzPts val="1800"/>
              <a:buChar char="▻"/>
              <a:defRPr sz="2400"/>
            </a:lvl2pPr>
            <a:lvl3pPr marL="1828754" lvl="2" indent="-457189" rtl="0">
              <a:spcBef>
                <a:spcPts val="1333"/>
              </a:spcBef>
              <a:spcAft>
                <a:spcPts val="0"/>
              </a:spcAft>
              <a:buSzPts val="1800"/>
              <a:buChar char="▻"/>
              <a:defRPr sz="2400"/>
            </a:lvl3pPr>
            <a:lvl4pPr marL="2438339" lvl="3" indent="-457189" rtl="0">
              <a:spcBef>
                <a:spcPts val="1333"/>
              </a:spcBef>
              <a:spcAft>
                <a:spcPts val="0"/>
              </a:spcAft>
              <a:buSzPts val="1800"/>
              <a:buChar char="▻"/>
              <a:defRPr sz="2400"/>
            </a:lvl4pPr>
            <a:lvl5pPr marL="3047924" lvl="4" indent="-457189" rtl="0">
              <a:spcBef>
                <a:spcPts val="1333"/>
              </a:spcBef>
              <a:spcAft>
                <a:spcPts val="0"/>
              </a:spcAft>
              <a:buSzPts val="1800"/>
              <a:buChar char="▻"/>
              <a:defRPr sz="2400"/>
            </a:lvl5pPr>
            <a:lvl6pPr marL="3657509" lvl="5" indent="-457189" rtl="0">
              <a:spcBef>
                <a:spcPts val="1333"/>
              </a:spcBef>
              <a:spcAft>
                <a:spcPts val="0"/>
              </a:spcAft>
              <a:buSzPts val="1800"/>
              <a:buChar char="▻"/>
              <a:defRPr sz="2400"/>
            </a:lvl6pPr>
            <a:lvl7pPr marL="4267093" lvl="6" indent="-457189" rtl="0">
              <a:spcBef>
                <a:spcPts val="1333"/>
              </a:spcBef>
              <a:spcAft>
                <a:spcPts val="0"/>
              </a:spcAft>
              <a:buSzPts val="1800"/>
              <a:buChar char="▻"/>
              <a:defRPr sz="2400"/>
            </a:lvl7pPr>
            <a:lvl8pPr marL="4876678" lvl="7" indent="-457189" rtl="0">
              <a:spcBef>
                <a:spcPts val="1333"/>
              </a:spcBef>
              <a:spcAft>
                <a:spcPts val="0"/>
              </a:spcAft>
              <a:buSzPts val="1800"/>
              <a:buChar char="▻"/>
              <a:defRPr sz="2400"/>
            </a:lvl8pPr>
            <a:lvl9pPr marL="5486263" lvl="8" indent="-457189" rtl="0">
              <a:spcBef>
                <a:spcPts val="1333"/>
              </a:spcBef>
              <a:spcAft>
                <a:spcPts val="1333"/>
              </a:spcAft>
              <a:buSzPts val="1800"/>
              <a:buChar char="▻"/>
              <a:defRPr sz="24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6" y="54"/>
            <a:ext cx="9429907" cy="1769753"/>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latin typeface="Arvo"/>
                  <a:ea typeface="Arvo"/>
                  <a:cs typeface="Arvo"/>
                  <a:sym typeface="Arvo"/>
                </a:endParaRPr>
              </a:p>
            </p:txBody>
          </p:sp>
        </p:grpSp>
      </p:grpSp>
      <p:grpSp>
        <p:nvGrpSpPr>
          <p:cNvPr id="133" name="Google Shape;133;p8"/>
          <p:cNvGrpSpPr/>
          <p:nvPr/>
        </p:nvGrpSpPr>
        <p:grpSpPr>
          <a:xfrm>
            <a:off x="9262456" y="5963632"/>
            <a:ext cx="2937107" cy="894393"/>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
        <p:nvSpPr>
          <p:cNvPr id="141" name="Google Shape;141;p8"/>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11" y="-2"/>
            <a:ext cx="2937107" cy="894393"/>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171" name="Google Shape;171;p10"/>
          <p:cNvGrpSpPr/>
          <p:nvPr/>
        </p:nvGrpSpPr>
        <p:grpSpPr>
          <a:xfrm>
            <a:off x="9262456" y="5963632"/>
            <a:ext cx="2937107" cy="894393"/>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i="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34357"/>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873"/>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749"/>
            </a:lvl1pPr>
            <a:lvl2pPr marL="523763" indent="0" algn="ctr">
              <a:buNone/>
              <a:defRPr sz="2291"/>
            </a:lvl2pPr>
            <a:lvl3pPr marL="1047527" indent="0" algn="ctr">
              <a:buNone/>
              <a:defRPr sz="2063"/>
            </a:lvl3pPr>
            <a:lvl4pPr marL="1571291" indent="0" algn="ctr">
              <a:buNone/>
              <a:defRPr sz="1833"/>
            </a:lvl4pPr>
            <a:lvl5pPr marL="2095054" indent="0" algn="ctr">
              <a:buNone/>
              <a:defRPr sz="1833"/>
            </a:lvl5pPr>
            <a:lvl6pPr marL="2618817" indent="0" algn="ctr">
              <a:buNone/>
              <a:defRPr sz="1833"/>
            </a:lvl6pPr>
            <a:lvl7pPr marL="3142581" indent="0" algn="ctr">
              <a:buNone/>
              <a:defRPr sz="1833"/>
            </a:lvl7pPr>
            <a:lvl8pPr marL="3666346" indent="0" algn="ctr">
              <a:buNone/>
              <a:defRPr sz="1833"/>
            </a:lvl8pPr>
            <a:lvl9pPr marL="4190109" indent="0" algn="ctr">
              <a:buNone/>
              <a:defRPr sz="18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A17196-88AF-F944-8437-FC9B37F7B619}" type="datetime1">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7AD1E-7F8B-E642-AB13-E95CC2132002}" type="slidenum">
              <a:rPr lang="en-US" smtClean="0"/>
              <a:t>‹#›</a:t>
            </a:fld>
            <a:endParaRPr lang="en-US"/>
          </a:p>
        </p:txBody>
      </p:sp>
    </p:spTree>
    <p:extLst>
      <p:ext uri="{BB962C8B-B14F-4D97-AF65-F5344CB8AC3E}">
        <p14:creationId xmlns:p14="http://schemas.microsoft.com/office/powerpoint/2010/main" val="2990280007"/>
      </p:ext>
    </p:extLst>
  </p:cSld>
  <p:clrMapOvr>
    <a:masterClrMapping/>
  </p:clrMapOvr>
  <p:extLst>
    <p:ext uri="{DCECCB84-F9BA-43D5-87BE-67443E8EF086}">
      <p15:sldGuideLst xmlns:p15="http://schemas.microsoft.com/office/powerpoint/2012/main">
        <p15:guide id="1" orient="horz" pos="2880" userDrawn="1">
          <p15:clr>
            <a:srgbClr val="FBAE40"/>
          </p15:clr>
        </p15:guide>
        <p15:guide id="2" pos="512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1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1.xml"/><Relationship Id="rId1" Type="http://schemas.openxmlformats.org/officeDocument/2006/relationships/slideLayout" Target="../slideLayouts/slideLayout5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1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64.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1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8.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2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9.xml"/><Relationship Id="rId7"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3.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3545"/>
            <a:ext cx="12192000" cy="4996785"/>
          </a:xfrm>
          <a:prstGeom prst="rect">
            <a:avLst/>
          </a:prstGeom>
          <a:solidFill>
            <a:srgbClr val="012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012158"/>
              </a:solidFill>
            </a:endParaRPr>
          </a:p>
        </p:txBody>
      </p:sp>
      <p:pic>
        <p:nvPicPr>
          <p:cNvPr id="8" name="Picture 7" descr="primary_full_colo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598" y="5639351"/>
            <a:ext cx="2640245" cy="637075"/>
          </a:xfrm>
          <a:prstGeom prst="rect">
            <a:avLst/>
          </a:prstGeom>
        </p:spPr>
      </p:pic>
      <p:pic>
        <p:nvPicPr>
          <p:cNvPr id="9" name="Picture 8" descr="dotted_line_white.png"/>
          <p:cNvPicPr>
            <a:picLocks noChangeAspect="1"/>
          </p:cNvPicPr>
          <p:nvPr userDrawn="1"/>
        </p:nvPicPr>
        <p:blipFill rotWithShape="1">
          <a:blip r:embed="rId4">
            <a:extLst>
              <a:ext uri="{28A0092B-C50C-407E-A947-70E740481C1C}">
                <a14:useLocalDpi xmlns:a14="http://schemas.microsoft.com/office/drawing/2010/main" val="0"/>
              </a:ext>
            </a:extLst>
          </a:blip>
          <a:srcRect r="60437"/>
          <a:stretch/>
        </p:blipFill>
        <p:spPr>
          <a:xfrm>
            <a:off x="1158599" y="2922071"/>
            <a:ext cx="9981755" cy="376052"/>
          </a:xfrm>
          <a:prstGeom prst="rect">
            <a:avLst/>
          </a:prstGeom>
        </p:spPr>
      </p:pic>
    </p:spTree>
    <p:extLst>
      <p:ext uri="{BB962C8B-B14F-4D97-AF65-F5344CB8AC3E}">
        <p14:creationId xmlns:p14="http://schemas.microsoft.com/office/powerpoint/2010/main" val="3426827798"/>
      </p:ext>
    </p:extLst>
  </p:cSld>
  <p:clrMap bg1="lt1" tx1="dk1" bg2="lt2" tx2="dk2" accent1="accent1" accent2="accent2" accent3="accent3" accent4="accent4" accent5="accent5" accent6="accent6" hlink="hlink" folHlink="folHlink"/>
  <p:sldLayoutIdLst>
    <p:sldLayoutId id="2147483676" r:id="rId1"/>
  </p:sldLayoutIdLst>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6DAA2-38EF-423B-9122-1FA88E7B1143}" type="datetime1">
              <a:rPr lang="en-US" smtClean="0">
                <a:solidFill>
                  <a:prstClr val="black">
                    <a:tint val="75000"/>
                  </a:prstClr>
                </a:solidFill>
              </a:rPr>
              <a:t>3/10/2025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CC04C-BD5B-4DE4-B747-57E73857E4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765022"/>
      </p:ext>
    </p:extLst>
  </p:cSld>
  <p:clrMap bg1="lt1" tx1="dk1" bg2="lt2" tx2="dk2" accent1="accent1" accent2="accent2" accent3="accent3" accent4="accent4" accent5="accent5" accent6="accent6" hlink="hlink" folHlink="folHlink"/>
  <p:sldLayoutIdLst>
    <p:sldLayoutId id="2147483661" r:id="rId1"/>
    <p:sldLayoutId id="2147483722" r:id="rId2"/>
    <p:sldLayoutId id="214748372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lue_backgroun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045" y="-1"/>
            <a:ext cx="12380361" cy="6963953"/>
          </a:xfrm>
          <a:prstGeom prst="rect">
            <a:avLst/>
          </a:prstGeom>
        </p:spPr>
      </p:pic>
    </p:spTree>
    <p:extLst>
      <p:ext uri="{BB962C8B-B14F-4D97-AF65-F5344CB8AC3E}">
        <p14:creationId xmlns:p14="http://schemas.microsoft.com/office/powerpoint/2010/main" val="57114614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1" r:id="rId1"/>
    <p:sldLayoutId id="214748373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9F971-A12A-E31A-525B-4C3709A81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85C1A0-0B68-2715-A5FE-84653F250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08D90-11E5-AEB2-C55B-23F0A0B9F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F1B7A6-3A9A-4572-B526-EBFBB84B02F2}" type="datetimeFigureOut">
              <a:rPr lang="en-US" smtClean="0"/>
              <a:t>3/10/2025</a:t>
            </a:fld>
            <a:endParaRPr lang="en-US"/>
          </a:p>
        </p:txBody>
      </p:sp>
      <p:sp>
        <p:nvSpPr>
          <p:cNvPr id="5" name="Footer Placeholder 4">
            <a:extLst>
              <a:ext uri="{FF2B5EF4-FFF2-40B4-BE49-F238E27FC236}">
                <a16:creationId xmlns:a16="http://schemas.microsoft.com/office/drawing/2014/main" id="{A3D9804D-CC6C-AC5A-B74B-1B7D59E1F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5BEBC8-7046-B85E-26F1-CADFA81BE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D46E4E-B72D-4A23-8D97-8300A514C3AD}" type="slidenum">
              <a:rPr lang="en-US" smtClean="0"/>
              <a:t>‹#›</a:t>
            </a:fld>
            <a:endParaRPr lang="en-US"/>
          </a:p>
        </p:txBody>
      </p:sp>
    </p:spTree>
    <p:extLst>
      <p:ext uri="{BB962C8B-B14F-4D97-AF65-F5344CB8AC3E}">
        <p14:creationId xmlns:p14="http://schemas.microsoft.com/office/powerpoint/2010/main" val="1814573482"/>
      </p:ext>
    </p:extLst>
  </p:cSld>
  <p:clrMap bg1="lt1" tx1="dk1" bg2="lt2" tx2="dk2" accent1="accent1" accent2="accent2" accent3="accent3" accent4="accent4" accent5="accent5" accent6="accent6" hlink="hlink" folHlink="folHlink"/>
  <p:sldLayoutIdLst>
    <p:sldLayoutId id="2147483787"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rimary_full_colo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595" y="5855111"/>
            <a:ext cx="2640245" cy="477806"/>
          </a:xfrm>
          <a:prstGeom prst="rect">
            <a:avLst/>
          </a:prstGeom>
        </p:spPr>
      </p:pic>
      <p:sp>
        <p:nvSpPr>
          <p:cNvPr id="8" name="Rectangle 7"/>
          <p:cNvSpPr/>
          <p:nvPr userDrawn="1"/>
        </p:nvSpPr>
        <p:spPr>
          <a:xfrm>
            <a:off x="0" y="-10160"/>
            <a:ext cx="12192000" cy="5232400"/>
          </a:xfrm>
          <a:prstGeom prst="rect">
            <a:avLst/>
          </a:prstGeom>
          <a:solidFill>
            <a:srgbClr val="012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012158"/>
              </a:solidFill>
            </a:endParaRPr>
          </a:p>
        </p:txBody>
      </p:sp>
      <p:pic>
        <p:nvPicPr>
          <p:cNvPr id="13" name="Picture 12" descr="dotted_line_white.png"/>
          <p:cNvPicPr>
            <a:picLocks noChangeAspect="1"/>
          </p:cNvPicPr>
          <p:nvPr userDrawn="1"/>
        </p:nvPicPr>
        <p:blipFill rotWithShape="1">
          <a:blip r:embed="rId4">
            <a:extLst>
              <a:ext uri="{28A0092B-C50C-407E-A947-70E740481C1C}">
                <a14:useLocalDpi xmlns:a14="http://schemas.microsoft.com/office/drawing/2010/main" val="0"/>
              </a:ext>
            </a:extLst>
          </a:blip>
          <a:srcRect r="60437"/>
          <a:stretch/>
        </p:blipFill>
        <p:spPr>
          <a:xfrm>
            <a:off x="1158596" y="3207553"/>
            <a:ext cx="9981755" cy="282039"/>
          </a:xfrm>
          <a:prstGeom prst="rect">
            <a:avLst/>
          </a:prstGeom>
        </p:spPr>
      </p:pic>
    </p:spTree>
    <p:extLst>
      <p:ext uri="{BB962C8B-B14F-4D97-AF65-F5344CB8AC3E}">
        <p14:creationId xmlns:p14="http://schemas.microsoft.com/office/powerpoint/2010/main" val="1172351213"/>
      </p:ext>
    </p:extLst>
  </p:cSld>
  <p:clrMap bg1="lt1" tx1="dk1" bg2="lt2" tx2="dk2" accent1="accent1" accent2="accent2" accent3="accent3" accent4="accent4" accent5="accent5" accent6="accent6" hlink="hlink" folHlink="folHlink"/>
  <p:sldLayoutIdLst>
    <p:sldLayoutId id="214748379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7CC3F-CA5E-8948-8E7A-C9DEA24C86B9}" type="datetime1">
              <a:rPr lang="en-US" smtClean="0"/>
              <a:t>3/10/2025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9A085-3E4A-45B7-8C88-B077949FB7B2}" type="slidenum">
              <a:rPr lang="en-US" smtClean="0"/>
              <a:t>‹#›</a:t>
            </a:fld>
            <a:endParaRPr lang="en-US"/>
          </a:p>
        </p:txBody>
      </p:sp>
    </p:spTree>
    <p:extLst>
      <p:ext uri="{BB962C8B-B14F-4D97-AF65-F5344CB8AC3E}">
        <p14:creationId xmlns:p14="http://schemas.microsoft.com/office/powerpoint/2010/main" val="14341854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bg2"/>
            </a:gs>
            <a:gs pos="83000">
              <a:schemeClr val="bg2"/>
            </a:gs>
            <a:gs pos="100000">
              <a:schemeClr val="bg1">
                <a:lumMod val="85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userDrawn="1"/>
        </p:nvGrpSpPr>
        <p:grpSpPr>
          <a:xfrm>
            <a:off x="0" y="0"/>
            <a:ext cx="12182475" cy="6858000"/>
            <a:chOff x="27110" y="0"/>
            <a:chExt cx="12182475" cy="6858000"/>
          </a:xfrm>
        </p:grpSpPr>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199629" y="6106024"/>
              <a:ext cx="670154" cy="666141"/>
            </a:xfrm>
            <a:prstGeom prst="rect">
              <a:avLst/>
            </a:prstGeom>
          </p:spPr>
        </p:pic>
        <p:grpSp>
          <p:nvGrpSpPr>
            <p:cNvPr id="10" name="Group 9"/>
            <p:cNvGrpSpPr/>
            <p:nvPr/>
          </p:nvGrpSpPr>
          <p:grpSpPr>
            <a:xfrm>
              <a:off x="27110" y="0"/>
              <a:ext cx="12182475" cy="6858000"/>
              <a:chOff x="0" y="0"/>
              <a:chExt cx="12182475" cy="6858000"/>
            </a:xfrm>
          </p:grpSpPr>
          <p:cxnSp>
            <p:nvCxnSpPr>
              <p:cNvPr id="12" name="Straight Connector 11"/>
              <p:cNvCxnSpPr/>
              <p:nvPr/>
            </p:nvCxnSpPr>
            <p:spPr>
              <a:xfrm>
                <a:off x="0"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12182475"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0" y="685800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0" y="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grpSp>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4646" y="5842444"/>
              <a:ext cx="3886537" cy="929721"/>
            </a:xfrm>
            <a:prstGeom prst="rect">
              <a:avLst/>
            </a:prstGeom>
          </p:spPr>
        </p:pic>
      </p:grpSp>
    </p:spTree>
    <p:extLst>
      <p:ext uri="{BB962C8B-B14F-4D97-AF65-F5344CB8AC3E}">
        <p14:creationId xmlns:p14="http://schemas.microsoft.com/office/powerpoint/2010/main" val="321390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07" r:id="rId3"/>
    <p:sldLayoutId id="2147483652" r:id="rId4"/>
    <p:sldLayoutId id="2147483808" r:id="rId5"/>
    <p:sldLayoutId id="2147483809" r:id="rId6"/>
    <p:sldLayoutId id="2147483655" r:id="rId7"/>
    <p:sldLayoutId id="2147483810" r:id="rId8"/>
    <p:sldLayoutId id="2147483805" r:id="rId9"/>
    <p:sldLayoutId id="2147483811" r:id="rId10"/>
    <p:sldLayoutId id="2147483812" r:id="rId11"/>
    <p:sldLayoutId id="214748373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chemeClr val="lt1"/>
                </a:solidFill>
                <a:latin typeface="Roboto Condensed"/>
                <a:ea typeface="Roboto Condensed"/>
                <a:cs typeface="Roboto Condensed"/>
                <a:sym typeface="Roboto Condensed"/>
              </a:defRPr>
            </a:lvl1pPr>
            <a:lvl2pPr lvl="1" algn="r">
              <a:buNone/>
              <a:defRPr sz="1600" b="1">
                <a:solidFill>
                  <a:schemeClr val="lt1"/>
                </a:solidFill>
                <a:latin typeface="Roboto Condensed"/>
                <a:ea typeface="Roboto Condensed"/>
                <a:cs typeface="Roboto Condensed"/>
                <a:sym typeface="Roboto Condensed"/>
              </a:defRPr>
            </a:lvl2pPr>
            <a:lvl3pPr lvl="2" algn="r">
              <a:buNone/>
              <a:defRPr sz="1600" b="1">
                <a:solidFill>
                  <a:schemeClr val="lt1"/>
                </a:solidFill>
                <a:latin typeface="Roboto Condensed"/>
                <a:ea typeface="Roboto Condensed"/>
                <a:cs typeface="Roboto Condensed"/>
                <a:sym typeface="Roboto Condensed"/>
              </a:defRPr>
            </a:lvl3pPr>
            <a:lvl4pPr lvl="3" algn="r">
              <a:buNone/>
              <a:defRPr sz="1600" b="1">
                <a:solidFill>
                  <a:schemeClr val="lt1"/>
                </a:solidFill>
                <a:latin typeface="Roboto Condensed"/>
                <a:ea typeface="Roboto Condensed"/>
                <a:cs typeface="Roboto Condensed"/>
                <a:sym typeface="Roboto Condensed"/>
              </a:defRPr>
            </a:lvl4pPr>
            <a:lvl5pPr lvl="4" algn="r">
              <a:buNone/>
              <a:defRPr sz="1600" b="1">
                <a:solidFill>
                  <a:schemeClr val="lt1"/>
                </a:solidFill>
                <a:latin typeface="Roboto Condensed"/>
                <a:ea typeface="Roboto Condensed"/>
                <a:cs typeface="Roboto Condensed"/>
                <a:sym typeface="Roboto Condensed"/>
              </a:defRPr>
            </a:lvl5pPr>
            <a:lvl6pPr lvl="5" algn="r">
              <a:buNone/>
              <a:defRPr sz="1600" b="1">
                <a:solidFill>
                  <a:schemeClr val="lt1"/>
                </a:solidFill>
                <a:latin typeface="Roboto Condensed"/>
                <a:ea typeface="Roboto Condensed"/>
                <a:cs typeface="Roboto Condensed"/>
                <a:sym typeface="Roboto Condensed"/>
              </a:defRPr>
            </a:lvl6pPr>
            <a:lvl7pPr lvl="6" algn="r">
              <a:buNone/>
              <a:defRPr sz="1600" b="1">
                <a:solidFill>
                  <a:schemeClr val="lt1"/>
                </a:solidFill>
                <a:latin typeface="Roboto Condensed"/>
                <a:ea typeface="Roboto Condensed"/>
                <a:cs typeface="Roboto Condensed"/>
                <a:sym typeface="Roboto Condensed"/>
              </a:defRPr>
            </a:lvl7pPr>
            <a:lvl8pPr lvl="7" algn="r">
              <a:buNone/>
              <a:defRPr sz="1600" b="1">
                <a:solidFill>
                  <a:schemeClr val="lt1"/>
                </a:solidFill>
                <a:latin typeface="Roboto Condensed"/>
                <a:ea typeface="Roboto Condensed"/>
                <a:cs typeface="Roboto Condensed"/>
                <a:sym typeface="Roboto Condensed"/>
              </a:defRPr>
            </a:lvl8pPr>
            <a:lvl9pPr lvl="8" algn="r">
              <a:buNone/>
              <a:defRPr sz="16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4" r:id="rId4"/>
    <p:sldLayoutId id="2147483656" r:id="rId5"/>
    <p:sldLayoutId id="2147483658" r:id="rId6"/>
    <p:sldLayoutId id="2147483659"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p:nvPr userDrawn="1"/>
        </p:nvSpPr>
        <p:spPr>
          <a:xfrm>
            <a:off x="-9940" y="5665255"/>
            <a:ext cx="12226775" cy="1248484"/>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600"/>
          </a:p>
        </p:txBody>
      </p:sp>
      <p:pic>
        <p:nvPicPr>
          <p:cNvPr id="8" name="Picture 7" descr="UVA_Primary_white.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99958" y="6160062"/>
            <a:ext cx="1804172" cy="444749"/>
          </a:xfrm>
          <a:prstGeom prst="rect">
            <a:avLst/>
          </a:prstGeom>
        </p:spPr>
      </p:pic>
      <p:sp>
        <p:nvSpPr>
          <p:cNvPr id="9" name="Slide Number Placeholder 8"/>
          <p:cNvSpPr>
            <a:spLocks noGrp="1"/>
          </p:cNvSpPr>
          <p:nvPr>
            <p:ph type="sldNum" sz="quarter" idx="4"/>
          </p:nvPr>
        </p:nvSpPr>
        <p:spPr>
          <a:xfrm>
            <a:off x="254000" y="6294973"/>
            <a:ext cx="2844800" cy="366183"/>
          </a:xfrm>
          <a:prstGeom prst="rect">
            <a:avLst/>
          </a:prstGeom>
        </p:spPr>
        <p:txBody>
          <a:bodyPr vert="horz" lIns="91440" tIns="45720" rIns="91440" bIns="45720" rtlCol="0" anchor="ctr"/>
          <a:lstStyle>
            <a:lvl1pPr algn="l">
              <a:defRPr sz="2133" baseline="0">
                <a:solidFill>
                  <a:schemeClr val="bg1"/>
                </a:solidFill>
                <a:latin typeface="ITC Franklin Gothic Std Book Compressed"/>
              </a:defRPr>
            </a:lvl1pPr>
          </a:lstStyle>
          <a:p>
            <a:fld id="{E2AD221E-9E0B-2746-941C-B6B95C24C4BA}" type="slidenum">
              <a:rPr lang="en-US" smtClean="0"/>
              <a:pPr/>
              <a:t>‹#›</a:t>
            </a:fld>
            <a:endParaRPr lang="en-US" dirty="0"/>
          </a:p>
        </p:txBody>
      </p:sp>
    </p:spTree>
    <p:extLst>
      <p:ext uri="{BB962C8B-B14F-4D97-AF65-F5344CB8AC3E}">
        <p14:creationId xmlns:p14="http://schemas.microsoft.com/office/powerpoint/2010/main" val="3798641797"/>
      </p:ext>
    </p:extLst>
  </p:cSld>
  <p:clrMap bg1="lt1" tx1="dk1" bg2="lt2" tx2="dk2" accent1="accent1" accent2="accent2" accent3="accent3" accent4="accent4" accent5="accent5" accent6="accent6" hlink="hlink" folHlink="folHlink"/>
  <p:sldLayoutIdLst>
    <p:sldLayoutId id="2147483678" r:id="rId1"/>
    <p:sldLayoutId id="2147483788" r:id="rId2"/>
    <p:sldLayoutId id="2147483680" r:id="rId3"/>
    <p:sldLayoutId id="2147483776" r:id="rId4"/>
    <p:sldLayoutId id="2147483682" r:id="rId5"/>
  </p:sldLayoutIdLst>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111890-7369-468F-AF40-C55CD2082C25}" type="datetimeFigureOut">
              <a:rPr lang="en-US" smtClean="0"/>
              <a:t>3/10/2025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06EBA-E135-411A-A600-731965CAAFA7}" type="slidenum">
              <a:rPr lang="en-US" smtClean="0"/>
              <a:t>‹#›</a:t>
            </a:fld>
            <a:endParaRPr lang="en-US"/>
          </a:p>
        </p:txBody>
      </p:sp>
    </p:spTree>
    <p:extLst>
      <p:ext uri="{BB962C8B-B14F-4D97-AF65-F5344CB8AC3E}">
        <p14:creationId xmlns:p14="http://schemas.microsoft.com/office/powerpoint/2010/main" val="1214282080"/>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p:nvPr userDrawn="1"/>
        </p:nvSpPr>
        <p:spPr>
          <a:xfrm>
            <a:off x="-19612" y="5978151"/>
            <a:ext cx="12226775" cy="936363"/>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800"/>
          </a:p>
        </p:txBody>
      </p:sp>
      <p:pic>
        <p:nvPicPr>
          <p:cNvPr id="8" name="Picture 7" descr="UVA_Primary_white.eps"/>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829031" y="6324415"/>
            <a:ext cx="1804172" cy="333563"/>
          </a:xfrm>
          <a:prstGeom prst="rect">
            <a:avLst/>
          </a:prstGeom>
        </p:spPr>
      </p:pic>
      <p:sp>
        <p:nvSpPr>
          <p:cNvPr id="9" name="Slide Number Placeholder 5"/>
          <p:cNvSpPr>
            <a:spLocks noGrp="1"/>
          </p:cNvSpPr>
          <p:nvPr>
            <p:ph type="sldNum" sz="quarter" idx="4"/>
          </p:nvPr>
        </p:nvSpPr>
        <p:spPr>
          <a:xfrm>
            <a:off x="394085" y="6460259"/>
            <a:ext cx="2844800" cy="365125"/>
          </a:xfrm>
          <a:prstGeom prst="rect">
            <a:avLst/>
          </a:prstGeom>
        </p:spPr>
        <p:txBody>
          <a:bodyPr vert="horz" lIns="91440" tIns="45720" rIns="91440" bIns="45720" rtlCol="0" anchor="ctr"/>
          <a:lstStyle>
            <a:lvl1pPr algn="l">
              <a:defRPr sz="1800" baseline="0">
                <a:solidFill>
                  <a:schemeClr val="bg1"/>
                </a:solidFill>
                <a:latin typeface="ITC Franklin Gothic Std Book Extra Compressed"/>
              </a:defRPr>
            </a:lvl1pPr>
          </a:lstStyle>
          <a:p>
            <a:fld id="{0F418C06-167A-E646-9EF6-18275B625F6B}" type="slidenum">
              <a:rPr lang="en-US" smtClean="0"/>
              <a:pPr/>
              <a:t>‹#›</a:t>
            </a:fld>
            <a:endParaRPr lang="en-US" dirty="0"/>
          </a:p>
        </p:txBody>
      </p:sp>
    </p:spTree>
    <p:extLst>
      <p:ext uri="{BB962C8B-B14F-4D97-AF65-F5344CB8AC3E}">
        <p14:creationId xmlns:p14="http://schemas.microsoft.com/office/powerpoint/2010/main" val="1787865795"/>
      </p:ext>
    </p:extLst>
  </p:cSld>
  <p:clrMap bg1="lt1" tx1="dk1" bg2="lt2" tx2="dk2" accent1="accent1" accent2="accent2" accent3="accent3" accent4="accent4" accent5="accent5" accent6="accent6" hlink="hlink" folHlink="folHlink"/>
  <p:sldLayoutIdLst>
    <p:sldLayoutId id="2147483679" r:id="rId1"/>
    <p:sldLayoutId id="2147483803" r:id="rId2"/>
    <p:sldLayoutId id="2147483660" r:id="rId3"/>
    <p:sldLayoutId id="2147483662" r:id="rId4"/>
    <p:sldLayoutId id="2147483663" r:id="rId5"/>
    <p:sldLayoutId id="2147483681" r:id="rId6"/>
    <p:sldLayoutId id="2147483780" r:id="rId7"/>
  </p:sldLayoutIdLst>
  <p:hf hdr="0" ftr="0" dt="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609570" rtl="0" eaLnBrk="1" latinLnBrk="0" hangingPunct="1">
        <a:spcBef>
          <a:spcPct val="20000"/>
        </a:spcBef>
        <a:buFont typeface="Arial"/>
        <a:buChar char="•"/>
        <a:defRPr sz="4267" kern="1200">
          <a:solidFill>
            <a:schemeClr val="tx1"/>
          </a:solidFill>
          <a:latin typeface="+mn-lt"/>
          <a:ea typeface="+mn-ea"/>
          <a:cs typeface="+mn-cs"/>
        </a:defRPr>
      </a:lvl1pPr>
      <a:lvl2pPr marL="990550" indent="-380981"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5" indent="-304784" algn="l" defTabSz="609570" rtl="0" eaLnBrk="1" latinLnBrk="0" hangingPunct="1">
        <a:spcBef>
          <a:spcPct val="20000"/>
        </a:spcBef>
        <a:buFont typeface="Arial"/>
        <a:buChar char="•"/>
        <a:defRPr sz="3200" kern="1200">
          <a:solidFill>
            <a:schemeClr val="tx1"/>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solidFill>
          <a:latin typeface="+mn-lt"/>
          <a:ea typeface="+mn-ea"/>
          <a:cs typeface="+mn-cs"/>
        </a:defRPr>
      </a:lvl4pPr>
      <a:lvl5pPr marL="2743062" indent="-304784" algn="l" defTabSz="609570" rtl="0" eaLnBrk="1" latinLnBrk="0" hangingPunct="1">
        <a:spcBef>
          <a:spcPct val="20000"/>
        </a:spcBef>
        <a:buFont typeface="Arial"/>
        <a:buChar char="»"/>
        <a:defRPr sz="2667"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59977-9BD9-1293-B263-134C4D869665}"/>
              </a:ext>
            </a:extLst>
          </p:cNvPr>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63985-2820-6903-063F-DAD6E2D86C5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AF7C3-955A-C31A-40F2-2D240FC9010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7F732-6415-483B-AA4D-C552DE3FEE6C}" type="datetimeFigureOut">
              <a:rPr lang="en-US" smtClean="0"/>
              <a:t>3/10/2025</a:t>
            </a:fld>
            <a:endParaRPr lang="en-US"/>
          </a:p>
        </p:txBody>
      </p:sp>
      <p:sp>
        <p:nvSpPr>
          <p:cNvPr id="5" name="Footer Placeholder 4">
            <a:extLst>
              <a:ext uri="{FF2B5EF4-FFF2-40B4-BE49-F238E27FC236}">
                <a16:creationId xmlns:a16="http://schemas.microsoft.com/office/drawing/2014/main" id="{A0B55CF6-CF11-1095-FEF3-2D578426741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EF2321-83F3-2F07-2BAA-DB4CAC36AA5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B304D-AC8C-47AB-9396-711B11E00D00}" type="slidenum">
              <a:rPr lang="en-US" smtClean="0"/>
              <a:t>‹#›</a:t>
            </a:fld>
            <a:endParaRPr lang="en-US"/>
          </a:p>
        </p:txBody>
      </p:sp>
    </p:spTree>
    <p:extLst>
      <p:ext uri="{BB962C8B-B14F-4D97-AF65-F5344CB8AC3E}">
        <p14:creationId xmlns:p14="http://schemas.microsoft.com/office/powerpoint/2010/main" val="1160037804"/>
      </p:ext>
    </p:extLst>
  </p:cSld>
  <p:clrMap bg1="lt1" tx1="dk1" bg2="lt2" tx2="dk2" accent1="accent1" accent2="accent2" accent3="accent3" accent4="accent4" accent5="accent5" accent6="accent6" hlink="hlink" folHlink="folHlink"/>
  <p:sldLayoutIdLst>
    <p:sldLayoutId id="2147483804" r:id="rId1"/>
    <p:sldLayoutId id="2147483769" r:id="rId2"/>
    <p:sldLayoutId id="2147483770" r:id="rId3"/>
    <p:sldLayoutId id="2147483771" r:id="rId4"/>
    <p:sldLayoutId id="2147483772" r:id="rId5"/>
    <p:sldLayoutId id="2147483773" r:id="rId6"/>
    <p:sldLayoutId id="2147483774" r:id="rId7"/>
    <p:sldLayoutId id="2147483743" r:id="rId8"/>
    <p:sldLayoutId id="2147483744" r:id="rId9"/>
    <p:sldLayoutId id="2147483745" r:id="rId10"/>
    <p:sldLayoutId id="214748374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3546"/>
            <a:ext cx="12192000" cy="4996785"/>
          </a:xfrm>
          <a:prstGeom prst="rect">
            <a:avLst/>
          </a:prstGeom>
          <a:solidFill>
            <a:srgbClr val="01215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12158"/>
              </a:solidFill>
            </a:endParaRPr>
          </a:p>
        </p:txBody>
      </p:sp>
      <p:pic>
        <p:nvPicPr>
          <p:cNvPr id="8" name="Picture 7" descr="primary_full_colo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15595" y="5639348"/>
            <a:ext cx="2640245" cy="637075"/>
          </a:xfrm>
          <a:prstGeom prst="rect">
            <a:avLst/>
          </a:prstGeom>
        </p:spPr>
      </p:pic>
      <p:pic>
        <p:nvPicPr>
          <p:cNvPr id="9" name="Picture 8" descr="dotted_line_white.png"/>
          <p:cNvPicPr>
            <a:picLocks noChangeAspect="1"/>
          </p:cNvPicPr>
          <p:nvPr userDrawn="1"/>
        </p:nvPicPr>
        <p:blipFill rotWithShape="1">
          <a:blip r:embed="rId4">
            <a:extLst>
              <a:ext uri="{28A0092B-C50C-407E-A947-70E740481C1C}">
                <a14:useLocalDpi xmlns:a14="http://schemas.microsoft.com/office/drawing/2010/main" val="0"/>
              </a:ext>
            </a:extLst>
          </a:blip>
          <a:srcRect r="60437"/>
          <a:stretch/>
        </p:blipFill>
        <p:spPr>
          <a:xfrm>
            <a:off x="1158596" y="2922070"/>
            <a:ext cx="9981755" cy="376052"/>
          </a:xfrm>
          <a:prstGeom prst="rect">
            <a:avLst/>
          </a:prstGeom>
        </p:spPr>
      </p:pic>
    </p:spTree>
    <p:extLst>
      <p:ext uri="{BB962C8B-B14F-4D97-AF65-F5344CB8AC3E}">
        <p14:creationId xmlns:p14="http://schemas.microsoft.com/office/powerpoint/2010/main" val="2769551736"/>
      </p:ext>
    </p:extLst>
  </p:cSld>
  <p:clrMap bg1="lt1" tx1="dk1" bg2="lt2" tx2="dk2" accent1="accent1" accent2="accent2" accent3="accent3" accent4="accent4" accent5="accent5" accent6="accent6" hlink="hlink" folHlink="folHlink"/>
  <p:sldLayoutIdLst>
    <p:sldLayoutId id="2147483784"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ntents_orange.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6049" y="514765"/>
            <a:ext cx="3711689" cy="2851815"/>
          </a:xfrm>
          <a:prstGeom prst="rect">
            <a:avLst/>
          </a:prstGeom>
        </p:spPr>
      </p:pic>
    </p:spTree>
    <p:extLst>
      <p:ext uri="{BB962C8B-B14F-4D97-AF65-F5344CB8AC3E}">
        <p14:creationId xmlns:p14="http://schemas.microsoft.com/office/powerpoint/2010/main" val="282439409"/>
      </p:ext>
    </p:extLst>
  </p:cSld>
  <p:clrMap bg1="lt1" tx1="dk1" bg2="lt2" tx2="dk2" accent1="accent1" accent2="accent2" accent3="accent3" accent4="accent4" accent5="accent5" accent6="accent6" hlink="hlink" folHlink="folHlink"/>
  <p:sldLayoutIdLst>
    <p:sldLayoutId id="2147483737" r:id="rId1"/>
    <p:sldLayoutId id="2147483781" r:id="rId2"/>
    <p:sldLayoutId id="2147483739" r:id="rId3"/>
    <p:sldLayoutId id="2147483740" r:id="rId4"/>
    <p:sldLayoutId id="2147483741" r:id="rId5"/>
    <p:sldLayoutId id="2147483742"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035540"/>
      </p:ext>
    </p:extLst>
  </p:cSld>
  <p:clrMap bg1="lt1" tx1="dk1" bg2="lt2" tx2="dk2" accent1="accent1" accent2="accent2" accent3="accent3" accent4="accent4" accent5="accent5" accent6="accent6" hlink="hlink" folHlink="folHlink"/>
  <p:sldLayoutIdLst>
    <p:sldLayoutId id="214748373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3"/>
          <p:cNvSpPr/>
          <p:nvPr userDrawn="1"/>
        </p:nvSpPr>
        <p:spPr>
          <a:xfrm>
            <a:off x="-9940" y="5665255"/>
            <a:ext cx="12226775" cy="1248484"/>
          </a:xfrm>
          <a:custGeom>
            <a:avLst/>
            <a:gdLst>
              <a:gd name="connsiteX0" fmla="*/ 0 w 9144000"/>
              <a:gd name="connsiteY0" fmla="*/ 0 h 854363"/>
              <a:gd name="connsiteX1" fmla="*/ 9144000 w 9144000"/>
              <a:gd name="connsiteY1" fmla="*/ 0 h 854363"/>
              <a:gd name="connsiteX2" fmla="*/ 9144000 w 9144000"/>
              <a:gd name="connsiteY2" fmla="*/ 854363 h 854363"/>
              <a:gd name="connsiteX3" fmla="*/ 0 w 9144000"/>
              <a:gd name="connsiteY3" fmla="*/ 854363 h 854363"/>
              <a:gd name="connsiteX4" fmla="*/ 0 w 9144000"/>
              <a:gd name="connsiteY4" fmla="*/ 0 h 854363"/>
              <a:gd name="connsiteX0" fmla="*/ 0 w 9182100"/>
              <a:gd name="connsiteY0" fmla="*/ 0 h 854363"/>
              <a:gd name="connsiteX1" fmla="*/ 9182100 w 9182100"/>
              <a:gd name="connsiteY1" fmla="*/ 342900 h 854363"/>
              <a:gd name="connsiteX2" fmla="*/ 9144000 w 9182100"/>
              <a:gd name="connsiteY2" fmla="*/ 854363 h 854363"/>
              <a:gd name="connsiteX3" fmla="*/ 0 w 9182100"/>
              <a:gd name="connsiteY3" fmla="*/ 854363 h 854363"/>
              <a:gd name="connsiteX4" fmla="*/ 0 w 9182100"/>
              <a:gd name="connsiteY4" fmla="*/ 0 h 854363"/>
              <a:gd name="connsiteX0" fmla="*/ 0 w 9144000"/>
              <a:gd name="connsiteY0" fmla="*/ 0 h 854363"/>
              <a:gd name="connsiteX1" fmla="*/ 9104113 w 9144000"/>
              <a:gd name="connsiteY1" fmla="*/ 342900 h 854363"/>
              <a:gd name="connsiteX2" fmla="*/ 9144000 w 9144000"/>
              <a:gd name="connsiteY2" fmla="*/ 854363 h 854363"/>
              <a:gd name="connsiteX3" fmla="*/ 0 w 9144000"/>
              <a:gd name="connsiteY3" fmla="*/ 854363 h 854363"/>
              <a:gd name="connsiteX4" fmla="*/ 0 w 9144000"/>
              <a:gd name="connsiteY4" fmla="*/ 0 h 854363"/>
              <a:gd name="connsiteX0" fmla="*/ 0 w 9148677"/>
              <a:gd name="connsiteY0" fmla="*/ 0 h 854363"/>
              <a:gd name="connsiteX1" fmla="*/ 9148677 w 9148677"/>
              <a:gd name="connsiteY1" fmla="*/ 220361 h 854363"/>
              <a:gd name="connsiteX2" fmla="*/ 9144000 w 9148677"/>
              <a:gd name="connsiteY2" fmla="*/ 854363 h 854363"/>
              <a:gd name="connsiteX3" fmla="*/ 0 w 9148677"/>
              <a:gd name="connsiteY3" fmla="*/ 854363 h 854363"/>
              <a:gd name="connsiteX4" fmla="*/ 0 w 9148677"/>
              <a:gd name="connsiteY4" fmla="*/ 0 h 854363"/>
              <a:gd name="connsiteX0" fmla="*/ 0 w 9155141"/>
              <a:gd name="connsiteY0" fmla="*/ 0 h 887783"/>
              <a:gd name="connsiteX1" fmla="*/ 9148677 w 9155141"/>
              <a:gd name="connsiteY1" fmla="*/ 220361 h 887783"/>
              <a:gd name="connsiteX2" fmla="*/ 9155141 w 9155141"/>
              <a:gd name="connsiteY2" fmla="*/ 887783 h 887783"/>
              <a:gd name="connsiteX3" fmla="*/ 0 w 9155141"/>
              <a:gd name="connsiteY3" fmla="*/ 854363 h 887783"/>
              <a:gd name="connsiteX4" fmla="*/ 0 w 9155141"/>
              <a:gd name="connsiteY4" fmla="*/ 0 h 887783"/>
              <a:gd name="connsiteX0" fmla="*/ 0 w 9155141"/>
              <a:gd name="connsiteY0" fmla="*/ 0 h 887783"/>
              <a:gd name="connsiteX1" fmla="*/ 9148677 w 9155141"/>
              <a:gd name="connsiteY1" fmla="*/ 26126 h 887783"/>
              <a:gd name="connsiteX2" fmla="*/ 9155141 w 9155141"/>
              <a:gd name="connsiteY2" fmla="*/ 887783 h 887783"/>
              <a:gd name="connsiteX3" fmla="*/ 0 w 9155141"/>
              <a:gd name="connsiteY3" fmla="*/ 854363 h 887783"/>
              <a:gd name="connsiteX4" fmla="*/ 0 w 9155141"/>
              <a:gd name="connsiteY4" fmla="*/ 0 h 887783"/>
              <a:gd name="connsiteX0" fmla="*/ 29883 w 9155141"/>
              <a:gd name="connsiteY0" fmla="*/ 257757 h 861657"/>
              <a:gd name="connsiteX1" fmla="*/ 9148677 w 9155141"/>
              <a:gd name="connsiteY1" fmla="*/ 0 h 861657"/>
              <a:gd name="connsiteX2" fmla="*/ 9155141 w 9155141"/>
              <a:gd name="connsiteY2" fmla="*/ 861657 h 861657"/>
              <a:gd name="connsiteX3" fmla="*/ 0 w 9155141"/>
              <a:gd name="connsiteY3" fmla="*/ 828237 h 861657"/>
              <a:gd name="connsiteX4" fmla="*/ 29883 w 9155141"/>
              <a:gd name="connsiteY4" fmla="*/ 257757 h 861657"/>
              <a:gd name="connsiteX0" fmla="*/ 29883 w 9155141"/>
              <a:gd name="connsiteY0" fmla="*/ 332463 h 936363"/>
              <a:gd name="connsiteX1" fmla="*/ 9148677 w 9155141"/>
              <a:gd name="connsiteY1" fmla="*/ 0 h 936363"/>
              <a:gd name="connsiteX2" fmla="*/ 9155141 w 9155141"/>
              <a:gd name="connsiteY2" fmla="*/ 936363 h 936363"/>
              <a:gd name="connsiteX3" fmla="*/ 0 w 9155141"/>
              <a:gd name="connsiteY3" fmla="*/ 902943 h 936363"/>
              <a:gd name="connsiteX4" fmla="*/ 29883 w 9155141"/>
              <a:gd name="connsiteY4" fmla="*/ 332463 h 936363"/>
              <a:gd name="connsiteX0" fmla="*/ 0 w 9170081"/>
              <a:gd name="connsiteY0" fmla="*/ 2726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272698 h 936363"/>
              <a:gd name="connsiteX0" fmla="*/ 0 w 9170081"/>
              <a:gd name="connsiteY0" fmla="*/ 374298 h 936363"/>
              <a:gd name="connsiteX1" fmla="*/ 9163617 w 9170081"/>
              <a:gd name="connsiteY1" fmla="*/ 0 h 936363"/>
              <a:gd name="connsiteX2" fmla="*/ 9170081 w 9170081"/>
              <a:gd name="connsiteY2" fmla="*/ 936363 h 936363"/>
              <a:gd name="connsiteX3" fmla="*/ 14940 w 9170081"/>
              <a:gd name="connsiteY3" fmla="*/ 902943 h 936363"/>
              <a:gd name="connsiteX4" fmla="*/ 0 w 9170081"/>
              <a:gd name="connsiteY4" fmla="*/ 374298 h 9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081" h="936363">
                <a:moveTo>
                  <a:pt x="0" y="374298"/>
                </a:moveTo>
                <a:lnTo>
                  <a:pt x="9163617" y="0"/>
                </a:lnTo>
                <a:cubicBezTo>
                  <a:pt x="9165772" y="222474"/>
                  <a:pt x="9167926" y="713889"/>
                  <a:pt x="9170081" y="936363"/>
                </a:cubicBezTo>
                <a:lnTo>
                  <a:pt x="14940" y="902943"/>
                </a:lnTo>
                <a:lnTo>
                  <a:pt x="0" y="374298"/>
                </a:lnTo>
                <a:close/>
              </a:path>
            </a:pathLst>
          </a:custGeom>
          <a:solidFill>
            <a:srgbClr val="012158"/>
          </a:solidFill>
          <a:ln>
            <a:solidFill>
              <a:schemeClr val="tx2">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p>
        </p:txBody>
      </p:sp>
      <p:pic>
        <p:nvPicPr>
          <p:cNvPr id="8" name="Picture 7" descr="UVA_Primary_white.eps"/>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99957" y="6160059"/>
            <a:ext cx="1804172" cy="444749"/>
          </a:xfrm>
          <a:prstGeom prst="rect">
            <a:avLst/>
          </a:prstGeom>
        </p:spPr>
      </p:pic>
      <p:sp>
        <p:nvSpPr>
          <p:cNvPr id="9" name="Slide Number Placeholder 8"/>
          <p:cNvSpPr>
            <a:spLocks noGrp="1"/>
          </p:cNvSpPr>
          <p:nvPr>
            <p:ph type="sldNum" sz="quarter" idx="4"/>
          </p:nvPr>
        </p:nvSpPr>
        <p:spPr>
          <a:xfrm>
            <a:off x="254000" y="6294969"/>
            <a:ext cx="2844800" cy="366183"/>
          </a:xfrm>
          <a:prstGeom prst="rect">
            <a:avLst/>
          </a:prstGeom>
        </p:spPr>
        <p:txBody>
          <a:bodyPr vert="horz" lIns="91440" tIns="45720" rIns="91440" bIns="45720" rtlCol="0" anchor="ctr"/>
          <a:lstStyle>
            <a:lvl1pPr algn="l">
              <a:defRPr sz="2133" baseline="0">
                <a:solidFill>
                  <a:schemeClr val="bg1"/>
                </a:solidFill>
                <a:latin typeface="ITC Franklin Gothic Std Book Compressed"/>
              </a:defRPr>
            </a:lvl1pPr>
          </a:lstStyle>
          <a:p>
            <a:fld id="{E2AD221E-9E0B-2746-941C-B6B95C24C4BA}" type="slidenum">
              <a:rPr lang="en-US" smtClean="0"/>
              <a:pPr/>
              <a:t>‹#›</a:t>
            </a:fld>
            <a:endParaRPr lang="en-US" dirty="0"/>
          </a:p>
        </p:txBody>
      </p:sp>
    </p:spTree>
    <p:extLst>
      <p:ext uri="{BB962C8B-B14F-4D97-AF65-F5344CB8AC3E}">
        <p14:creationId xmlns:p14="http://schemas.microsoft.com/office/powerpoint/2010/main" val="19431236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hyperlink" Target="mailto:osp-infoteam@virginia.edu" TargetMode="Externa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mailto:records@virginia.edu" TargetMode="External"/><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hrpp.research.virginia.edu/hurons-irb-system-demo-uva" TargetMode="Externa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hyperlink" Target="https://uvapolicy.virginia.edu/policy/FIN-036" TargetMode="External"/><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hyperlink" Target="mailto:nimax@virginia.edu" TargetMode="External"/><Relationship Id="rId7" Type="http://schemas.openxmlformats.org/officeDocument/2006/relationships/hyperlink" Target="https://report.virginia.edu/" TargetMode="External"/><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hyperlink" Target="http://compliance.virginia.edu/" TargetMode="External"/><Relationship Id="rId5" Type="http://schemas.openxmlformats.org/officeDocument/2006/relationships/hyperlink" Target="mailto:compliance@virginia.edu" TargetMode="External"/><Relationship Id="rId4" Type="http://schemas.openxmlformats.org/officeDocument/2006/relationships/hyperlink" Target="mailto:steve@virginia.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Jianjie.Ma@virginia.edu" TargetMode="Externa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2.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8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40.png"/><Relationship Id="rId1" Type="http://schemas.openxmlformats.org/officeDocument/2006/relationships/slideLayout" Target="../slideLayouts/slideLayout82.xml"/><Relationship Id="rId6" Type="http://schemas.openxmlformats.org/officeDocument/2006/relationships/image" Target="../media/image43.png"/><Relationship Id="rId11" Type="http://schemas.openxmlformats.org/officeDocument/2006/relationships/image" Target="../media/image48.png"/><Relationship Id="rId5" Type="http://schemas.microsoft.com/office/2007/relationships/hdphoto" Target="../media/hdphoto2.wdp"/><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svg"/></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6.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6.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8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82.xml"/><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microsoft.com/office/2007/relationships/media" Target="../media/media5.mp4"/><Relationship Id="rId7" Type="http://schemas.openxmlformats.org/officeDocument/2006/relationships/slideLayout" Target="../slideLayouts/slideLayout7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69.png"/><Relationship Id="rId5" Type="http://schemas.microsoft.com/office/2007/relationships/media" Target="../media/media6.mp4"/><Relationship Id="rId10" Type="http://schemas.openxmlformats.org/officeDocument/2006/relationships/image" Target="../media/image68.png"/><Relationship Id="rId4" Type="http://schemas.openxmlformats.org/officeDocument/2006/relationships/video" Target="../media/media5.mp4"/><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9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9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94.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jpeg"/><Relationship Id="rId9"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9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0.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92.xml"/><Relationship Id="rId6" Type="http://schemas.openxmlformats.org/officeDocument/2006/relationships/image" Target="../media/image104.png"/><Relationship Id="rId11" Type="http://schemas.openxmlformats.org/officeDocument/2006/relationships/image" Target="../media/image108.jpeg"/><Relationship Id="rId5" Type="http://schemas.openxmlformats.org/officeDocument/2006/relationships/image" Target="../media/image103.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97.png"/></Relationships>
</file>

<file path=ppt/slides/_rels/slide6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chart" Target="../charts/chart1.xml"/><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92.xml"/><Relationship Id="rId6" Type="http://schemas.openxmlformats.org/officeDocument/2006/relationships/image" Target="../media/image108.jpeg"/><Relationship Id="rId5" Type="http://schemas.openxmlformats.org/officeDocument/2006/relationships/image" Target="../media/image101.png"/><Relationship Id="rId4" Type="http://schemas.openxmlformats.org/officeDocument/2006/relationships/chart" Target="../charts/char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89.xml"/><Relationship Id="rId6" Type="http://schemas.openxmlformats.org/officeDocument/2006/relationships/image" Target="../media/image107.png"/><Relationship Id="rId5" Type="http://schemas.openxmlformats.org/officeDocument/2006/relationships/image" Target="../media/image97.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2.xml"/></Relationships>
</file>

<file path=ppt/slides/_rels/slide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2.xml"/></Relationships>
</file>

<file path=ppt/slides/_rels/slide6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92.xml"/></Relationships>
</file>

<file path=ppt/slides/_rels/slide7.xml.rels><?xml version="1.0" encoding="UTF-8" standalone="yes"?>
<Relationships xmlns="http://schemas.openxmlformats.org/package/2006/relationships"><Relationship Id="rId3" Type="http://schemas.openxmlformats.org/officeDocument/2006/relationships/hyperlink" Target="mailto:mmaysespino@virginia.edu"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8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92.xml"/><Relationship Id="rId6" Type="http://schemas.openxmlformats.org/officeDocument/2006/relationships/image" Target="../media/image117.png"/><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9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2.xml"/><Relationship Id="rId4" Type="http://schemas.openxmlformats.org/officeDocument/2006/relationships/image" Target="../media/image125.jpeg"/></Relationships>
</file>

<file path=ppt/slides/_rels/slide7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6.xml"/><Relationship Id="rId1" Type="http://schemas.openxmlformats.org/officeDocument/2006/relationships/slideLayout" Target="../slideLayouts/slideLayout93.xml"/><Relationship Id="rId5" Type="http://schemas.openxmlformats.org/officeDocument/2006/relationships/image" Target="../media/image128.jpeg"/><Relationship Id="rId4" Type="http://schemas.openxmlformats.org/officeDocument/2006/relationships/image" Target="../media/image1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80.xml.rels><?xml version="1.0" encoding="UTF-8" standalone="yes"?>
<Relationships xmlns="http://schemas.openxmlformats.org/package/2006/relationships"><Relationship Id="rId3" Type="http://schemas.openxmlformats.org/officeDocument/2006/relationships/image" Target="../media/image130.tiff"/><Relationship Id="rId2" Type="http://schemas.openxmlformats.org/officeDocument/2006/relationships/image" Target="../media/image129.tiff"/><Relationship Id="rId1" Type="http://schemas.openxmlformats.org/officeDocument/2006/relationships/slideLayout" Target="../slideLayouts/slideLayout92.xml"/><Relationship Id="rId5" Type="http://schemas.openxmlformats.org/officeDocument/2006/relationships/image" Target="../media/image132.tiff"/><Relationship Id="rId4" Type="http://schemas.openxmlformats.org/officeDocument/2006/relationships/image" Target="../media/image131.tiff"/></Relationships>
</file>

<file path=ppt/slides/_rels/slide81.xml.rels><?xml version="1.0" encoding="UTF-8" standalone="yes"?>
<Relationships xmlns="http://schemas.openxmlformats.org/package/2006/relationships"><Relationship Id="rId8" Type="http://schemas.openxmlformats.org/officeDocument/2006/relationships/image" Target="../media/image138.emf"/><Relationship Id="rId13" Type="http://schemas.openxmlformats.org/officeDocument/2006/relationships/image" Target="../media/image143.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47.xml"/><Relationship Id="rId1" Type="http://schemas.openxmlformats.org/officeDocument/2006/relationships/slideLayout" Target="../slideLayouts/slideLayout93.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emf"/><Relationship Id="rId4" Type="http://schemas.openxmlformats.org/officeDocument/2006/relationships/image" Target="../media/image134.png"/><Relationship Id="rId9" Type="http://schemas.openxmlformats.org/officeDocument/2006/relationships/image" Target="../media/image139.emf"/><Relationship Id="rId14" Type="http://schemas.openxmlformats.org/officeDocument/2006/relationships/image" Target="../media/image144.pn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8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3.xml"/><Relationship Id="rId1" Type="http://schemas.openxmlformats.org/officeDocument/2006/relationships/slideLayout" Target="../slideLayouts/slideLayout89.xml"/></Relationships>
</file>

<file path=ppt/slides/_rels/slide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4.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7.xml"/><Relationship Id="rId1" Type="http://schemas.openxmlformats.org/officeDocument/2006/relationships/slideLayout" Target="../slideLayouts/slideLayout8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89.xml"/><Relationship Id="rId5" Type="http://schemas.openxmlformats.org/officeDocument/2006/relationships/image" Target="../media/image166.png"/><Relationship Id="rId4" Type="http://schemas.openxmlformats.org/officeDocument/2006/relationships/image" Target="../media/image165.png"/></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9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67.jpeg"/><Relationship Id="rId7" Type="http://schemas.openxmlformats.org/officeDocument/2006/relationships/diagramQuickStyle" Target="../diagrams/quickStyle4.xml"/><Relationship Id="rId2" Type="http://schemas.openxmlformats.org/officeDocument/2006/relationships/notesSlide" Target="../notesSlides/notesSlide60.xml"/><Relationship Id="rId1" Type="http://schemas.openxmlformats.org/officeDocument/2006/relationships/slideLayout" Target="../slideLayouts/slideLayout89.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69.png"/><Relationship Id="rId4" Type="http://schemas.openxmlformats.org/officeDocument/2006/relationships/image" Target="../media/image168.jpeg"/><Relationship Id="rId9" Type="http://schemas.microsoft.com/office/2007/relationships/diagramDrawing" Target="../diagrams/drawing4.xml"/></Relationships>
</file>

<file path=ppt/slides/_rels/slide9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89.xml"/><Relationship Id="rId6" Type="http://schemas.openxmlformats.org/officeDocument/2006/relationships/image" Target="../media/image173.emf"/><Relationship Id="rId5" Type="http://schemas.openxmlformats.org/officeDocument/2006/relationships/image" Target="../media/image172.jpeg"/><Relationship Id="rId4" Type="http://schemas.openxmlformats.org/officeDocument/2006/relationships/image" Target="../media/image171.PNG"/></Relationships>
</file>

<file path=ppt/slides/_rels/slide96.xml.rels><?xml version="1.0" encoding="UTF-8" standalone="yes"?>
<Relationships xmlns="http://schemas.openxmlformats.org/package/2006/relationships"><Relationship Id="rId3" Type="http://schemas.openxmlformats.org/officeDocument/2006/relationships/hyperlink" Target="mailto:jz9q@virginia.edu" TargetMode="External"/><Relationship Id="rId2" Type="http://schemas.openxmlformats.org/officeDocument/2006/relationships/notesSlide" Target="../notesSlides/notesSlide62.xml"/><Relationship Id="rId1" Type="http://schemas.openxmlformats.org/officeDocument/2006/relationships/slideLayout" Target="../slideLayouts/slideLayout90.xml"/></Relationships>
</file>

<file path=ppt/slides/_rels/slide9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9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507376"/>
          </a:xfrm>
          <a:prstGeom prst="rect">
            <a:avLst/>
          </a:prstGeom>
        </p:spPr>
      </p:pic>
      <p:pic>
        <p:nvPicPr>
          <p:cNvPr id="5" name="Picture 4" descr="centered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754" y="796080"/>
            <a:ext cx="3801887" cy="2387851"/>
          </a:xfrm>
          <a:prstGeom prst="rect">
            <a:avLst/>
          </a:prstGeom>
        </p:spPr>
      </p:pic>
      <p:sp>
        <p:nvSpPr>
          <p:cNvPr id="7" name="Title Placeholder 1" descr="BOV Audit, Compliance, and Risk Committee September 2019 Title Slide"/>
          <p:cNvSpPr txBox="1">
            <a:spLocks/>
          </p:cNvSpPr>
          <p:nvPr/>
        </p:nvSpPr>
        <p:spPr>
          <a:xfrm>
            <a:off x="1082135" y="3719180"/>
            <a:ext cx="10155116" cy="3020603"/>
          </a:xfrm>
          <a:prstGeom prst="rect">
            <a:avLst/>
          </a:prstGeom>
        </p:spPr>
        <p:txBody>
          <a:bodyPr vert="horz" lIns="91440" tIns="45720" rIns="91440" bIns="45720"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6000" dirty="0">
                <a:solidFill>
                  <a:srgbClr val="232D4B"/>
                </a:solidFill>
                <a:latin typeface="Franklin Gothic Demi" panose="020B0703020102020204" pitchFamily="34" charset="0"/>
              </a:rPr>
              <a:t>Welcome to the Research Administrators Forum</a:t>
            </a:r>
          </a:p>
          <a:p>
            <a:endParaRPr lang="en-US" sz="3600" dirty="0">
              <a:latin typeface="Franklin Gothic Demi"/>
            </a:endParaRPr>
          </a:p>
          <a:p>
            <a:pPr algn="ctr"/>
            <a:r>
              <a:rPr lang="en-US" sz="3600" dirty="0">
                <a:solidFill>
                  <a:schemeClr val="bg1"/>
                </a:solidFill>
                <a:latin typeface="Franklin Gothic Demi"/>
              </a:rPr>
              <a:t>March 4</a:t>
            </a:r>
            <a:r>
              <a:rPr lang="en-US" sz="3600" baseline="30000" dirty="0">
                <a:solidFill>
                  <a:schemeClr val="bg1"/>
                </a:solidFill>
                <a:latin typeface="Franklin Gothic Demi"/>
              </a:rPr>
              <a:t>th</a:t>
            </a:r>
            <a:r>
              <a:rPr lang="en-US" sz="3600" dirty="0">
                <a:solidFill>
                  <a:schemeClr val="bg1"/>
                </a:solidFill>
                <a:latin typeface="Franklin Gothic Demi"/>
              </a:rPr>
              <a:t>, 2025</a:t>
            </a:r>
          </a:p>
          <a:p>
            <a:endParaRPr lang="en-US" sz="3200" dirty="0">
              <a:latin typeface="Franklin Gothic Demi" panose="020B0703020102020204" pitchFamily="34" charset="0"/>
            </a:endParaRPr>
          </a:p>
        </p:txBody>
      </p:sp>
    </p:spTree>
    <p:extLst>
      <p:ext uri="{BB962C8B-B14F-4D97-AF65-F5344CB8AC3E}">
        <p14:creationId xmlns:p14="http://schemas.microsoft.com/office/powerpoint/2010/main" val="57547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EAD3-52BD-DFE6-849E-929354F6DF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B8B57F-29D5-BA64-512D-07A778A337D7}"/>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60557C10-A437-EEB5-0F9E-C9AC0CE54DB2}"/>
              </a:ext>
            </a:extLst>
          </p:cNvPr>
          <p:cNvSpPr>
            <a:spLocks noGrp="1"/>
          </p:cNvSpPr>
          <p:nvPr>
            <p:ph type="title"/>
          </p:nvPr>
        </p:nvSpPr>
        <p:spPr>
          <a:xfrm>
            <a:off x="1270820" y="300547"/>
            <a:ext cx="10515600" cy="1033513"/>
          </a:xfrm>
        </p:spPr>
        <p:txBody>
          <a:bodyPr>
            <a:normAutofit/>
          </a:bodyPr>
          <a:lstStyle/>
          <a:p>
            <a:pPr algn="ctr"/>
            <a:r>
              <a:rPr lang="en-US" b="1" dirty="0">
                <a:solidFill>
                  <a:srgbClr val="232D4B"/>
                </a:solidFill>
                <a:latin typeface="Candara" panose="020E0502030303020204" pitchFamily="34" charset="0"/>
              </a:rPr>
              <a:t>Training Assigned via Workday</a:t>
            </a:r>
          </a:p>
        </p:txBody>
      </p:sp>
      <p:pic>
        <p:nvPicPr>
          <p:cNvPr id="3" name="Picture 2">
            <a:extLst>
              <a:ext uri="{FF2B5EF4-FFF2-40B4-BE49-F238E27FC236}">
                <a16:creationId xmlns:a16="http://schemas.microsoft.com/office/drawing/2014/main" id="{0E45923E-2915-8742-00CE-A67B3AE1D4C0}"/>
              </a:ext>
            </a:extLst>
          </p:cNvPr>
          <p:cNvPicPr>
            <a:picLocks noChangeAspect="1"/>
          </p:cNvPicPr>
          <p:nvPr/>
        </p:nvPicPr>
        <p:blipFill>
          <a:blip r:embed="rId3"/>
          <a:stretch>
            <a:fillRect/>
          </a:stretch>
        </p:blipFill>
        <p:spPr>
          <a:xfrm>
            <a:off x="1499420" y="1337216"/>
            <a:ext cx="10287000" cy="5106497"/>
          </a:xfrm>
          <a:prstGeom prst="rect">
            <a:avLst/>
          </a:prstGeom>
        </p:spPr>
      </p:pic>
    </p:spTree>
    <p:extLst>
      <p:ext uri="{BB962C8B-B14F-4D97-AF65-F5344CB8AC3E}">
        <p14:creationId xmlns:p14="http://schemas.microsoft.com/office/powerpoint/2010/main" val="404018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698B-462D-4F8B-4B01-B1E8CA5428DF}"/>
              </a:ext>
            </a:extLst>
          </p:cNvPr>
          <p:cNvSpPr>
            <a:spLocks noGrp="1"/>
          </p:cNvSpPr>
          <p:nvPr>
            <p:ph type="title"/>
          </p:nvPr>
        </p:nvSpPr>
        <p:spPr>
          <a:xfrm>
            <a:off x="839788" y="365125"/>
            <a:ext cx="10515600" cy="10206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2800" b="1" dirty="0"/>
              <a:t>Report Output for Workday “Find Awards”</a:t>
            </a:r>
          </a:p>
        </p:txBody>
      </p:sp>
      <p:sp>
        <p:nvSpPr>
          <p:cNvPr id="3" name="Text Placeholder 2">
            <a:extLst>
              <a:ext uri="{FF2B5EF4-FFF2-40B4-BE49-F238E27FC236}">
                <a16:creationId xmlns:a16="http://schemas.microsoft.com/office/drawing/2014/main" id="{DAF262CE-8A6C-69A3-C61D-DECD5D3EB144}"/>
              </a:ext>
            </a:extLst>
          </p:cNvPr>
          <p:cNvSpPr>
            <a:spLocks noGrp="1"/>
          </p:cNvSpPr>
          <p:nvPr>
            <p:ph type="body" idx="1"/>
          </p:nvPr>
        </p:nvSpPr>
        <p:spPr>
          <a:xfrm>
            <a:off x="862014" y="1555433"/>
            <a:ext cx="5157787" cy="488105"/>
          </a:xfrm>
        </p:spPr>
        <p:txBody>
          <a:bodyPr>
            <a:normAutofit fontScale="92500"/>
          </a:bodyPr>
          <a:lstStyle/>
          <a:p>
            <a:pPr algn="ctr"/>
            <a:r>
              <a:rPr lang="en-US" dirty="0"/>
              <a:t>Award Level Information</a:t>
            </a:r>
          </a:p>
        </p:txBody>
      </p:sp>
      <p:graphicFrame>
        <p:nvGraphicFramePr>
          <p:cNvPr id="8" name="Content Placeholder 3">
            <a:extLst>
              <a:ext uri="{FF2B5EF4-FFF2-40B4-BE49-F238E27FC236}">
                <a16:creationId xmlns:a16="http://schemas.microsoft.com/office/drawing/2014/main" id="{AFE2A8F2-1CE5-C1CB-9799-D6AEF3C59FA7}"/>
              </a:ext>
            </a:extLst>
          </p:cNvPr>
          <p:cNvGraphicFramePr>
            <a:graphicFrameLocks noGrp="1"/>
          </p:cNvGraphicFramePr>
          <p:nvPr>
            <p:ph sz="half" idx="2"/>
          </p:nvPr>
        </p:nvGraphicFramePr>
        <p:xfrm>
          <a:off x="761967" y="221324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C844DBD9-5D5E-C494-540B-FA210ACD2A6A}"/>
              </a:ext>
            </a:extLst>
          </p:cNvPr>
          <p:cNvSpPr>
            <a:spLocks noGrp="1"/>
          </p:cNvSpPr>
          <p:nvPr>
            <p:ph type="body" sz="quarter" idx="3"/>
          </p:nvPr>
        </p:nvSpPr>
        <p:spPr>
          <a:xfrm>
            <a:off x="6172200" y="1634095"/>
            <a:ext cx="5183188" cy="488105"/>
          </a:xfrm>
        </p:spPr>
        <p:txBody>
          <a:bodyPr>
            <a:normAutofit fontScale="92500"/>
          </a:bodyPr>
          <a:lstStyle/>
          <a:p>
            <a:pPr algn="ctr"/>
            <a:r>
              <a:rPr lang="en-US" dirty="0"/>
              <a:t>Grant (Award Line) Level Information</a:t>
            </a:r>
          </a:p>
        </p:txBody>
      </p:sp>
      <p:sp>
        <p:nvSpPr>
          <p:cNvPr id="6" name="Content Placeholder 5">
            <a:extLst>
              <a:ext uri="{FF2B5EF4-FFF2-40B4-BE49-F238E27FC236}">
                <a16:creationId xmlns:a16="http://schemas.microsoft.com/office/drawing/2014/main" id="{7B311F6A-C67B-7E93-7E5D-E71B39215CCB}"/>
              </a:ext>
            </a:extLst>
          </p:cNvPr>
          <p:cNvSpPr>
            <a:spLocks noGrp="1"/>
          </p:cNvSpPr>
          <p:nvPr>
            <p:ph sz="quarter" idx="4"/>
          </p:nvPr>
        </p:nvSpPr>
        <p:spPr>
          <a:xfrm>
            <a:off x="6172200" y="2213244"/>
            <a:ext cx="5183188" cy="3981815"/>
          </a:xfrm>
        </p:spPr>
        <p:txBody>
          <a:bodyPr>
            <a:noAutofit/>
          </a:bodyPr>
          <a:lstStyle/>
          <a:p>
            <a:r>
              <a:rPr lang="en-US" sz="1600" dirty="0"/>
              <a:t>Grant</a:t>
            </a:r>
          </a:p>
          <a:p>
            <a:r>
              <a:rPr lang="en-US" sz="1600" dirty="0"/>
              <a:t>Award Line, Award Line Lifecycle Status</a:t>
            </a:r>
          </a:p>
          <a:p>
            <a:r>
              <a:rPr lang="en-US" sz="1600" dirty="0"/>
              <a:t>Award Line From Date, Award Line To Date</a:t>
            </a:r>
          </a:p>
          <a:p>
            <a:r>
              <a:rPr lang="en-US" sz="1600" dirty="0"/>
              <a:t>Award Line Current Amount, Award Line Billed Amount</a:t>
            </a:r>
          </a:p>
          <a:p>
            <a:r>
              <a:rPr lang="en-US" sz="1600" dirty="0"/>
              <a:t>Award Line Remaining Balance</a:t>
            </a:r>
          </a:p>
          <a:p>
            <a:r>
              <a:rPr lang="en-US" sz="1600" dirty="0"/>
              <a:t>Award Line Type</a:t>
            </a:r>
          </a:p>
          <a:p>
            <a:r>
              <a:rPr lang="en-US" sz="1600" dirty="0"/>
              <a:t>Award Line Rate Agreement, Award Line Cost Rate Type</a:t>
            </a:r>
          </a:p>
          <a:p>
            <a:r>
              <a:rPr lang="en-US" sz="1600" dirty="0"/>
              <a:t>Award Line F&amp;A Rate</a:t>
            </a:r>
          </a:p>
          <a:p>
            <a:r>
              <a:rPr lang="en-US" sz="1600" dirty="0"/>
              <a:t>Award Line Spend Restriction</a:t>
            </a:r>
          </a:p>
          <a:p>
            <a:r>
              <a:rPr lang="en-US" sz="1600" dirty="0"/>
              <a:t>Subrecipient</a:t>
            </a:r>
          </a:p>
          <a:p>
            <a:r>
              <a:rPr lang="en-US" sz="1600" dirty="0"/>
              <a:t>SIS Allowed</a:t>
            </a:r>
          </a:p>
        </p:txBody>
      </p:sp>
    </p:spTree>
    <p:extLst>
      <p:ext uri="{BB962C8B-B14F-4D97-AF65-F5344CB8AC3E}">
        <p14:creationId xmlns:p14="http://schemas.microsoft.com/office/powerpoint/2010/main" val="42825192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A00D2-61F4-9436-1F0C-65A1E792A563}"/>
              </a:ext>
            </a:extLst>
          </p:cNvPr>
          <p:cNvSpPr>
            <a:spLocks noGrp="1"/>
          </p:cNvSpPr>
          <p:nvPr>
            <p:ph type="title"/>
          </p:nvPr>
        </p:nvSpPr>
        <p:spPr>
          <a:xfrm>
            <a:off x="582805" y="365126"/>
            <a:ext cx="11113476" cy="71974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2800" b="1" dirty="0"/>
              <a:t>Report Output for Workday “Find My Awards Report for GMs &amp; PIs”</a:t>
            </a:r>
          </a:p>
        </p:txBody>
      </p:sp>
      <p:sp>
        <p:nvSpPr>
          <p:cNvPr id="3" name="Text Placeholder 2">
            <a:extLst>
              <a:ext uri="{FF2B5EF4-FFF2-40B4-BE49-F238E27FC236}">
                <a16:creationId xmlns:a16="http://schemas.microsoft.com/office/drawing/2014/main" id="{AE6FE03B-08B4-076F-270D-6B7D40A4921B}"/>
              </a:ext>
            </a:extLst>
          </p:cNvPr>
          <p:cNvSpPr>
            <a:spLocks noGrp="1"/>
          </p:cNvSpPr>
          <p:nvPr>
            <p:ph type="body" idx="1"/>
          </p:nvPr>
        </p:nvSpPr>
        <p:spPr>
          <a:xfrm>
            <a:off x="894671" y="1357053"/>
            <a:ext cx="5157787" cy="392234"/>
          </a:xfrm>
        </p:spPr>
        <p:txBody>
          <a:bodyPr>
            <a:noAutofit/>
          </a:bodyPr>
          <a:lstStyle/>
          <a:p>
            <a:pPr algn="ctr"/>
            <a:r>
              <a:rPr lang="en-US" dirty="0"/>
              <a:t>Award Level Information</a:t>
            </a:r>
          </a:p>
        </p:txBody>
      </p:sp>
      <p:graphicFrame>
        <p:nvGraphicFramePr>
          <p:cNvPr id="8" name="Content Placeholder 3">
            <a:extLst>
              <a:ext uri="{FF2B5EF4-FFF2-40B4-BE49-F238E27FC236}">
                <a16:creationId xmlns:a16="http://schemas.microsoft.com/office/drawing/2014/main" id="{A453E829-3915-D748-0D03-6F6D94C35E92}"/>
              </a:ext>
            </a:extLst>
          </p:cNvPr>
          <p:cNvGraphicFramePr>
            <a:graphicFrameLocks noGrp="1"/>
          </p:cNvGraphicFramePr>
          <p:nvPr>
            <p:ph sz="half" idx="2"/>
          </p:nvPr>
        </p:nvGraphicFramePr>
        <p:xfrm>
          <a:off x="823184" y="1957894"/>
          <a:ext cx="5157787" cy="4385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68108707-FC4C-54A2-4CB0-4A11D6BB8D4F}"/>
              </a:ext>
            </a:extLst>
          </p:cNvPr>
          <p:cNvSpPr>
            <a:spLocks noGrp="1"/>
          </p:cNvSpPr>
          <p:nvPr>
            <p:ph type="body" sz="quarter" idx="3"/>
          </p:nvPr>
        </p:nvSpPr>
        <p:spPr>
          <a:xfrm>
            <a:off x="6139543" y="1293482"/>
            <a:ext cx="5413248" cy="455805"/>
          </a:xfrm>
        </p:spPr>
        <p:txBody>
          <a:bodyPr>
            <a:noAutofit/>
          </a:bodyPr>
          <a:lstStyle/>
          <a:p>
            <a:pPr algn="ctr"/>
            <a:r>
              <a:rPr lang="en-US" dirty="0"/>
              <a:t>Grant (Award Line) Level Information</a:t>
            </a:r>
          </a:p>
        </p:txBody>
      </p:sp>
      <p:sp>
        <p:nvSpPr>
          <p:cNvPr id="6" name="Content Placeholder 5">
            <a:extLst>
              <a:ext uri="{FF2B5EF4-FFF2-40B4-BE49-F238E27FC236}">
                <a16:creationId xmlns:a16="http://schemas.microsoft.com/office/drawing/2014/main" id="{A0ACA55E-02C5-793E-F139-427B06ADC03F}"/>
              </a:ext>
            </a:extLst>
          </p:cNvPr>
          <p:cNvSpPr>
            <a:spLocks noGrp="1"/>
          </p:cNvSpPr>
          <p:nvPr>
            <p:ph sz="quarter" idx="4"/>
          </p:nvPr>
        </p:nvSpPr>
        <p:spPr>
          <a:xfrm>
            <a:off x="6211030" y="1957894"/>
            <a:ext cx="5183188" cy="4065767"/>
          </a:xfrm>
        </p:spPr>
        <p:txBody>
          <a:bodyPr>
            <a:noAutofit/>
          </a:bodyPr>
          <a:lstStyle/>
          <a:p>
            <a:r>
              <a:rPr lang="en-US" sz="1600" dirty="0"/>
              <a:t>Grant,  Grant Cost Center, Grant Principal Investigator</a:t>
            </a:r>
          </a:p>
          <a:p>
            <a:r>
              <a:rPr lang="en-US" sz="1600" dirty="0"/>
              <a:t>Grant Start Date, Grant End Date</a:t>
            </a:r>
          </a:p>
          <a:p>
            <a:r>
              <a:rPr lang="en-US" sz="1600" dirty="0"/>
              <a:t>Grant Rate Agreement, Cost Rate Type</a:t>
            </a:r>
          </a:p>
          <a:p>
            <a:r>
              <a:rPr lang="en-US" sz="1600" dirty="0"/>
              <a:t>Grant Spend Restriction, Grant Lifecycle Status</a:t>
            </a:r>
          </a:p>
          <a:p>
            <a:r>
              <a:rPr lang="en-US" sz="1600" dirty="0"/>
              <a:t>Grant Current Amount, Grant Billed Amount, Remaining Balance</a:t>
            </a:r>
          </a:p>
          <a:p>
            <a:r>
              <a:rPr lang="en-US" sz="1600" dirty="0"/>
              <a:t>Grant Line Type</a:t>
            </a:r>
          </a:p>
          <a:p>
            <a:r>
              <a:rPr lang="en-US" sz="1600" dirty="0"/>
              <a:t>Grant Manager</a:t>
            </a:r>
          </a:p>
          <a:p>
            <a:r>
              <a:rPr lang="en-US" sz="1600" dirty="0"/>
              <a:t>Grant Account Certifier</a:t>
            </a:r>
          </a:p>
          <a:p>
            <a:r>
              <a:rPr lang="en-US" sz="1600" dirty="0"/>
              <a:t>Grant Financial Analyst</a:t>
            </a:r>
          </a:p>
          <a:p>
            <a:r>
              <a:rPr lang="en-US" sz="1600" dirty="0"/>
              <a:t>Subrecipient</a:t>
            </a:r>
          </a:p>
          <a:p>
            <a:endParaRPr lang="en-US" sz="1200" dirty="0"/>
          </a:p>
        </p:txBody>
      </p:sp>
    </p:spTree>
    <p:extLst>
      <p:ext uri="{BB962C8B-B14F-4D97-AF65-F5344CB8AC3E}">
        <p14:creationId xmlns:p14="http://schemas.microsoft.com/office/powerpoint/2010/main" val="14064529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524000" y="1447086"/>
            <a:ext cx="9144000" cy="732883"/>
          </a:xfrm>
        </p:spPr>
        <p:txBody>
          <a:bodyPr/>
          <a:lstStyle/>
          <a:p>
            <a:r>
              <a:rPr lang="en-US" dirty="0"/>
              <a:t>ResearchUVA</a:t>
            </a:r>
          </a:p>
          <a:p>
            <a:r>
              <a:rPr lang="en-US" dirty="0"/>
              <a:t>Updates</a:t>
            </a:r>
          </a:p>
        </p:txBody>
      </p:sp>
      <p:sp>
        <p:nvSpPr>
          <p:cNvPr id="4" name="Text Placeholder 3"/>
          <p:cNvSpPr>
            <a:spLocks noGrp="1"/>
          </p:cNvSpPr>
          <p:nvPr>
            <p:ph type="body" sz="quarter" idx="12"/>
          </p:nvPr>
        </p:nvSpPr>
        <p:spPr/>
        <p:txBody>
          <a:bodyPr/>
          <a:lstStyle/>
          <a:p>
            <a:r>
              <a:rPr lang="en-US" dirty="0"/>
              <a:t>Office of Sponsored Programs</a:t>
            </a:r>
          </a:p>
        </p:txBody>
      </p:sp>
      <p:sp>
        <p:nvSpPr>
          <p:cNvPr id="5" name="Text Placeholder 4"/>
          <p:cNvSpPr>
            <a:spLocks noGrp="1"/>
          </p:cNvSpPr>
          <p:nvPr>
            <p:ph type="body" sz="quarter" idx="13"/>
          </p:nvPr>
        </p:nvSpPr>
        <p:spPr/>
        <p:txBody>
          <a:bodyPr/>
          <a:lstStyle/>
          <a:p>
            <a:r>
              <a:rPr lang="en-US" dirty="0"/>
              <a:t>March 2025</a:t>
            </a:r>
          </a:p>
        </p:txBody>
      </p:sp>
    </p:spTree>
    <p:extLst>
      <p:ext uri="{BB962C8B-B14F-4D97-AF65-F5344CB8AC3E}">
        <p14:creationId xmlns:p14="http://schemas.microsoft.com/office/powerpoint/2010/main" val="13019788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59103B-CEBF-07E7-56D8-F0AF0D21A6AB}"/>
              </a:ext>
            </a:extLst>
          </p:cNvPr>
          <p:cNvSpPr>
            <a:spLocks noGrp="1"/>
          </p:cNvSpPr>
          <p:nvPr>
            <p:ph type="body" sz="quarter" idx="11"/>
          </p:nvPr>
        </p:nvSpPr>
        <p:spPr>
          <a:xfrm>
            <a:off x="2070755" y="1763277"/>
            <a:ext cx="8050491" cy="4013200"/>
          </a:xfrm>
        </p:spPr>
        <p:txBody>
          <a:bodyPr/>
          <a:lstStyle/>
          <a:p>
            <a:r>
              <a:rPr lang="en-US" sz="3200" b="1" dirty="0"/>
              <a:t>March 6: Research Security update</a:t>
            </a:r>
          </a:p>
          <a:p>
            <a:pPr marL="0" indent="0">
              <a:buNone/>
            </a:pPr>
            <a:endParaRPr lang="en-US" sz="3200" dirty="0"/>
          </a:p>
          <a:p>
            <a:r>
              <a:rPr lang="en-US" sz="3200" dirty="0"/>
              <a:t>Beginning in March: Upgrade to version 10.5</a:t>
            </a:r>
          </a:p>
          <a:p>
            <a:endParaRPr lang="en-US" sz="3200" dirty="0"/>
          </a:p>
          <a:p>
            <a:r>
              <a:rPr lang="en-US" sz="3200" dirty="0"/>
              <a:t>Beginning in Fall 2025: Huron IRB module</a:t>
            </a:r>
          </a:p>
          <a:p>
            <a:endParaRPr lang="en-US" sz="2400" dirty="0"/>
          </a:p>
          <a:p>
            <a:endParaRPr lang="en-US" sz="2400" dirty="0"/>
          </a:p>
        </p:txBody>
      </p:sp>
      <p:sp>
        <p:nvSpPr>
          <p:cNvPr id="3" name="Slide Number Placeholder 2">
            <a:extLst>
              <a:ext uri="{FF2B5EF4-FFF2-40B4-BE49-F238E27FC236}">
                <a16:creationId xmlns:a16="http://schemas.microsoft.com/office/drawing/2014/main" id="{3252B77E-DB45-3A3A-100A-94297D9C0824}"/>
              </a:ext>
            </a:extLst>
          </p:cNvPr>
          <p:cNvSpPr>
            <a:spLocks noGrp="1"/>
          </p:cNvSpPr>
          <p:nvPr>
            <p:ph type="sldNum" sz="quarter" idx="12"/>
          </p:nvPr>
        </p:nvSpPr>
        <p:spPr/>
        <p:txBody>
          <a:bodyPr/>
          <a:lstStyle/>
          <a:p>
            <a:fld id="{0F418C06-167A-E646-9EF6-18275B625F6B}" type="slidenum">
              <a:rPr lang="en-US" smtClean="0"/>
              <a:pPr/>
              <a:t>103</a:t>
            </a:fld>
            <a:endParaRPr lang="en-US" dirty="0"/>
          </a:p>
        </p:txBody>
      </p:sp>
      <p:sp>
        <p:nvSpPr>
          <p:cNvPr id="4" name="Text Placeholder 3">
            <a:extLst>
              <a:ext uri="{FF2B5EF4-FFF2-40B4-BE49-F238E27FC236}">
                <a16:creationId xmlns:a16="http://schemas.microsoft.com/office/drawing/2014/main" id="{277899CA-C651-433B-3D75-EF45B9C3BDB8}"/>
              </a:ext>
            </a:extLst>
          </p:cNvPr>
          <p:cNvSpPr>
            <a:spLocks noGrp="1"/>
          </p:cNvSpPr>
          <p:nvPr>
            <p:ph type="body" sz="quarter" idx="10"/>
          </p:nvPr>
        </p:nvSpPr>
        <p:spPr/>
        <p:txBody>
          <a:bodyPr/>
          <a:lstStyle/>
          <a:p>
            <a:r>
              <a:rPr lang="en-US" b="1" dirty="0"/>
              <a:t>ResearchUVA Updates</a:t>
            </a:r>
          </a:p>
        </p:txBody>
      </p:sp>
    </p:spTree>
    <p:extLst>
      <p:ext uri="{BB962C8B-B14F-4D97-AF65-F5344CB8AC3E}">
        <p14:creationId xmlns:p14="http://schemas.microsoft.com/office/powerpoint/2010/main" val="41669165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F4CD8-0691-8CDA-4DD2-C208A27051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777AED-A407-49D2-19E1-0C9AB8866F68}"/>
              </a:ext>
            </a:extLst>
          </p:cNvPr>
          <p:cNvSpPr>
            <a:spLocks noGrp="1"/>
          </p:cNvSpPr>
          <p:nvPr>
            <p:ph type="body" sz="quarter" idx="11"/>
          </p:nvPr>
        </p:nvSpPr>
        <p:spPr>
          <a:xfrm>
            <a:off x="2108463" y="1378015"/>
            <a:ext cx="8050491" cy="4527485"/>
          </a:xfrm>
        </p:spPr>
        <p:txBody>
          <a:bodyPr vert="horz" lIns="91440" tIns="45720" rIns="91440" bIns="45720" anchor="t"/>
          <a:lstStyle/>
          <a:p>
            <a:r>
              <a:rPr lang="en-US" dirty="0"/>
              <a:t>Under the CHIPS Act, when reviewing entities involved in sponsored research, the primary focus is to ensure that no "foreign entities of concern" provide funding or enter into a contractual relationship with UVA. </a:t>
            </a:r>
          </a:p>
          <a:p>
            <a:r>
              <a:rPr lang="en-US" dirty="0"/>
              <a:t>Info Team and Office of Research Security perform thorough checks to identify any potential risks of sensitive technology transfer to countries considered adversaries, and to prevent them from participating in research projects funded by the CHIPS Act.</a:t>
            </a:r>
          </a:p>
          <a:p>
            <a:r>
              <a:rPr lang="en-US" dirty="0"/>
              <a:t>This vetting also prevents UVA doing business with entities that are on a variety of US prohibited lists for other reasons (e.g., export control, malign foreign talent programs, sanctions, malicious code in products, human rights violations, etc.). </a:t>
            </a:r>
          </a:p>
        </p:txBody>
      </p:sp>
      <p:sp>
        <p:nvSpPr>
          <p:cNvPr id="3" name="Slide Number Placeholder 2">
            <a:extLst>
              <a:ext uri="{FF2B5EF4-FFF2-40B4-BE49-F238E27FC236}">
                <a16:creationId xmlns:a16="http://schemas.microsoft.com/office/drawing/2014/main" id="{0139C867-7606-11BF-A856-8296182CA66F}"/>
              </a:ext>
            </a:extLst>
          </p:cNvPr>
          <p:cNvSpPr>
            <a:spLocks noGrp="1"/>
          </p:cNvSpPr>
          <p:nvPr>
            <p:ph type="sldNum" sz="quarter" idx="12"/>
          </p:nvPr>
        </p:nvSpPr>
        <p:spPr/>
        <p:txBody>
          <a:bodyPr/>
          <a:lstStyle/>
          <a:p>
            <a:fld id="{0F418C06-167A-E646-9EF6-18275B625F6B}" type="slidenum">
              <a:rPr lang="en-US" smtClean="0"/>
              <a:pPr/>
              <a:t>104</a:t>
            </a:fld>
            <a:endParaRPr lang="en-US" dirty="0"/>
          </a:p>
        </p:txBody>
      </p:sp>
      <p:sp>
        <p:nvSpPr>
          <p:cNvPr id="4" name="Text Placeholder 3">
            <a:extLst>
              <a:ext uri="{FF2B5EF4-FFF2-40B4-BE49-F238E27FC236}">
                <a16:creationId xmlns:a16="http://schemas.microsoft.com/office/drawing/2014/main" id="{69EE4D92-3C19-A801-942E-059185792F85}"/>
              </a:ext>
            </a:extLst>
          </p:cNvPr>
          <p:cNvSpPr>
            <a:spLocks noGrp="1"/>
          </p:cNvSpPr>
          <p:nvPr>
            <p:ph type="body" sz="quarter" idx="10"/>
          </p:nvPr>
        </p:nvSpPr>
        <p:spPr/>
        <p:txBody>
          <a:bodyPr/>
          <a:lstStyle/>
          <a:p>
            <a:r>
              <a:rPr lang="en-US" b="1" dirty="0"/>
              <a:t>Research Security Review - Background</a:t>
            </a:r>
          </a:p>
        </p:txBody>
      </p:sp>
    </p:spTree>
    <p:extLst>
      <p:ext uri="{BB962C8B-B14F-4D97-AF65-F5344CB8AC3E}">
        <p14:creationId xmlns:p14="http://schemas.microsoft.com/office/powerpoint/2010/main" val="36003423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879F-0962-0E5E-8AD2-623ED10E8B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1A940F-494D-3595-7B07-93EA5EB3C7D5}"/>
              </a:ext>
            </a:extLst>
          </p:cNvPr>
          <p:cNvSpPr>
            <a:spLocks noGrp="1"/>
          </p:cNvSpPr>
          <p:nvPr>
            <p:ph type="body" sz="quarter" idx="11"/>
          </p:nvPr>
        </p:nvSpPr>
        <p:spPr>
          <a:xfrm>
            <a:off x="2108463" y="1378015"/>
            <a:ext cx="8050491" cy="4013200"/>
          </a:xfrm>
        </p:spPr>
        <p:txBody>
          <a:bodyPr/>
          <a:lstStyle/>
          <a:p>
            <a:r>
              <a:rPr lang="en-US" sz="2400" dirty="0"/>
              <a:t>New entities (sponsors or agreement counterparties) are reviewed by both Info Team and, depending on the findings, ORS.</a:t>
            </a:r>
          </a:p>
          <a:p>
            <a:r>
              <a:rPr lang="en-US" sz="2400" dirty="0"/>
              <a:t>ORS assesses the risk of contracting with the new entity and coordinates with the PI as needed.</a:t>
            </a:r>
          </a:p>
          <a:p>
            <a:r>
              <a:rPr lang="en-US" sz="2400" dirty="0"/>
              <a:t>Some entities are flagged for additional review by ORS if/when we initiate another proposal, agreement, award or modification.</a:t>
            </a:r>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A9B786EE-F2F9-976C-17B0-93144F214000}"/>
              </a:ext>
            </a:extLst>
          </p:cNvPr>
          <p:cNvSpPr>
            <a:spLocks noGrp="1"/>
          </p:cNvSpPr>
          <p:nvPr>
            <p:ph type="sldNum" sz="quarter" idx="12"/>
          </p:nvPr>
        </p:nvSpPr>
        <p:spPr/>
        <p:txBody>
          <a:bodyPr/>
          <a:lstStyle/>
          <a:p>
            <a:fld id="{0F418C06-167A-E646-9EF6-18275B625F6B}" type="slidenum">
              <a:rPr lang="en-US" smtClean="0"/>
              <a:pPr/>
              <a:t>105</a:t>
            </a:fld>
            <a:endParaRPr lang="en-US" dirty="0"/>
          </a:p>
        </p:txBody>
      </p:sp>
      <p:sp>
        <p:nvSpPr>
          <p:cNvPr id="4" name="Text Placeholder 3">
            <a:extLst>
              <a:ext uri="{FF2B5EF4-FFF2-40B4-BE49-F238E27FC236}">
                <a16:creationId xmlns:a16="http://schemas.microsoft.com/office/drawing/2014/main" id="{DFF4CBE2-2148-5BCD-12E9-3E449D86F671}"/>
              </a:ext>
            </a:extLst>
          </p:cNvPr>
          <p:cNvSpPr>
            <a:spLocks noGrp="1"/>
          </p:cNvSpPr>
          <p:nvPr>
            <p:ph type="body" sz="quarter" idx="10"/>
          </p:nvPr>
        </p:nvSpPr>
        <p:spPr/>
        <p:txBody>
          <a:bodyPr/>
          <a:lstStyle/>
          <a:p>
            <a:r>
              <a:rPr lang="en-US" b="1" dirty="0"/>
              <a:t>Research Security Review – Current Process</a:t>
            </a:r>
          </a:p>
        </p:txBody>
      </p:sp>
    </p:spTree>
    <p:extLst>
      <p:ext uri="{BB962C8B-B14F-4D97-AF65-F5344CB8AC3E}">
        <p14:creationId xmlns:p14="http://schemas.microsoft.com/office/powerpoint/2010/main" val="1117811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6EDC8-8DF4-ECA8-0298-E70A000B7E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31314E-0207-5D79-3AF3-ECC13F47C32B}"/>
              </a:ext>
            </a:extLst>
          </p:cNvPr>
          <p:cNvSpPr>
            <a:spLocks noGrp="1"/>
          </p:cNvSpPr>
          <p:nvPr>
            <p:ph type="body" sz="quarter" idx="11"/>
          </p:nvPr>
        </p:nvSpPr>
        <p:spPr>
          <a:xfrm>
            <a:off x="2108463" y="1378015"/>
            <a:ext cx="8050491" cy="4013200"/>
          </a:xfrm>
        </p:spPr>
        <p:txBody>
          <a:bodyPr/>
          <a:lstStyle/>
          <a:p>
            <a:r>
              <a:rPr lang="en-US" sz="2400" dirty="0"/>
              <a:t>The update to RUVA on March 6</a:t>
            </a:r>
            <a:r>
              <a:rPr lang="en-US" sz="2400" baseline="30000" dirty="0"/>
              <a:t>th</a:t>
            </a:r>
            <a:r>
              <a:rPr lang="en-US" sz="2400" dirty="0"/>
              <a:t> will be to add a warning on the record workspace.</a:t>
            </a:r>
          </a:p>
          <a:p>
            <a:r>
              <a:rPr lang="en-US" sz="2400" dirty="0"/>
              <a:t>If a flagged entity is selected in the creation of a proposal, agreement, award or modification the warning will appear.</a:t>
            </a:r>
          </a:p>
          <a:p>
            <a:endParaRPr lang="en-US" sz="2400" dirty="0"/>
          </a:p>
          <a:p>
            <a:pPr marL="0" indent="0">
              <a:buNone/>
            </a:pPr>
            <a:endParaRPr lang="en-US" sz="2400" dirty="0"/>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524971A2-15B6-EC4F-626A-0A38364C78BD}"/>
              </a:ext>
            </a:extLst>
          </p:cNvPr>
          <p:cNvSpPr>
            <a:spLocks noGrp="1"/>
          </p:cNvSpPr>
          <p:nvPr>
            <p:ph type="sldNum" sz="quarter" idx="12"/>
          </p:nvPr>
        </p:nvSpPr>
        <p:spPr/>
        <p:txBody>
          <a:bodyPr/>
          <a:lstStyle/>
          <a:p>
            <a:fld id="{0F418C06-167A-E646-9EF6-18275B625F6B}" type="slidenum">
              <a:rPr lang="en-US" smtClean="0"/>
              <a:pPr/>
              <a:t>106</a:t>
            </a:fld>
            <a:endParaRPr lang="en-US" dirty="0"/>
          </a:p>
        </p:txBody>
      </p:sp>
      <p:sp>
        <p:nvSpPr>
          <p:cNvPr id="4" name="Text Placeholder 3">
            <a:extLst>
              <a:ext uri="{FF2B5EF4-FFF2-40B4-BE49-F238E27FC236}">
                <a16:creationId xmlns:a16="http://schemas.microsoft.com/office/drawing/2014/main" id="{A73AFCE3-583C-DECC-3B4E-82D5DFFA2F22}"/>
              </a:ext>
            </a:extLst>
          </p:cNvPr>
          <p:cNvSpPr>
            <a:spLocks noGrp="1"/>
          </p:cNvSpPr>
          <p:nvPr>
            <p:ph type="body" sz="quarter" idx="10"/>
          </p:nvPr>
        </p:nvSpPr>
        <p:spPr/>
        <p:txBody>
          <a:bodyPr/>
          <a:lstStyle/>
          <a:p>
            <a:r>
              <a:rPr lang="en-US" b="1" dirty="0"/>
              <a:t>Research Security Review – Update to RUVA</a:t>
            </a:r>
          </a:p>
        </p:txBody>
      </p:sp>
      <p:pic>
        <p:nvPicPr>
          <p:cNvPr id="6" name="Picture 5">
            <a:extLst>
              <a:ext uri="{FF2B5EF4-FFF2-40B4-BE49-F238E27FC236}">
                <a16:creationId xmlns:a16="http://schemas.microsoft.com/office/drawing/2014/main" id="{7252D2CF-9607-0D46-1C2C-7138E9A1ED30}"/>
              </a:ext>
            </a:extLst>
          </p:cNvPr>
          <p:cNvPicPr>
            <a:picLocks noChangeAspect="1"/>
          </p:cNvPicPr>
          <p:nvPr/>
        </p:nvPicPr>
        <p:blipFill>
          <a:blip r:embed="rId2"/>
          <a:stretch>
            <a:fillRect/>
          </a:stretch>
        </p:blipFill>
        <p:spPr>
          <a:xfrm>
            <a:off x="1312835" y="3068273"/>
            <a:ext cx="10106014" cy="2926603"/>
          </a:xfrm>
          <a:prstGeom prst="rect">
            <a:avLst/>
          </a:prstGeom>
          <a:ln>
            <a:solidFill>
              <a:schemeClr val="tx1"/>
            </a:solidFill>
          </a:ln>
        </p:spPr>
      </p:pic>
    </p:spTree>
    <p:extLst>
      <p:ext uri="{BB962C8B-B14F-4D97-AF65-F5344CB8AC3E}">
        <p14:creationId xmlns:p14="http://schemas.microsoft.com/office/powerpoint/2010/main" val="16118871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6702E-112A-F8B5-C998-A471514576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2BF8C5-50EE-A1F7-EB97-8D72344C4B02}"/>
              </a:ext>
            </a:extLst>
          </p:cNvPr>
          <p:cNvSpPr>
            <a:spLocks noGrp="1"/>
          </p:cNvSpPr>
          <p:nvPr>
            <p:ph type="body" sz="quarter" idx="11"/>
          </p:nvPr>
        </p:nvSpPr>
        <p:spPr>
          <a:xfrm>
            <a:off x="1958341" y="1378015"/>
            <a:ext cx="9594322" cy="4013200"/>
          </a:xfrm>
        </p:spPr>
        <p:txBody>
          <a:bodyPr/>
          <a:lstStyle/>
          <a:p>
            <a:pPr marL="0" indent="0">
              <a:buNone/>
            </a:pPr>
            <a:r>
              <a:rPr lang="en-US" sz="2400" b="1" dirty="0"/>
              <a:t>Do I need to do anything different to request a new entity? </a:t>
            </a:r>
            <a:r>
              <a:rPr lang="en-US" sz="2400" b="1" dirty="0">
                <a:solidFill>
                  <a:srgbClr val="00B050"/>
                </a:solidFill>
              </a:rPr>
              <a:t>NO.</a:t>
            </a:r>
          </a:p>
          <a:p>
            <a:r>
              <a:rPr lang="en-US" sz="2400" dirty="0"/>
              <a:t>There will be no change to the standard business process of requesting a new entity record in RUVA. Email </a:t>
            </a:r>
            <a:r>
              <a:rPr lang="en-US" sz="2400" dirty="0">
                <a:hlinkClick r:id="rId2"/>
              </a:rPr>
              <a:t>osp-infoteam@virginia.edu</a:t>
            </a:r>
            <a:r>
              <a:rPr lang="en-US" sz="2400" dirty="0"/>
              <a:t> to set up the new sponsor/counterparty.</a:t>
            </a:r>
          </a:p>
          <a:p>
            <a:r>
              <a:rPr lang="en-US" sz="2400" dirty="0"/>
              <a:t>The proposal or agreement will be held (not submitted or signed) until the new entity is vetted and created.</a:t>
            </a:r>
          </a:p>
          <a:p>
            <a:r>
              <a:rPr lang="en-US" sz="2400" dirty="0"/>
              <a:t>During the initial vetting process, ORS may reach out if there is risk identified.</a:t>
            </a:r>
          </a:p>
          <a:p>
            <a:pPr marL="0" indent="0">
              <a:buNone/>
            </a:pPr>
            <a:endParaRPr lang="en-US" sz="2400" dirty="0"/>
          </a:p>
          <a:p>
            <a:endParaRPr lang="en-US" sz="2400" dirty="0"/>
          </a:p>
        </p:txBody>
      </p:sp>
      <p:sp>
        <p:nvSpPr>
          <p:cNvPr id="3" name="Slide Number Placeholder 2">
            <a:extLst>
              <a:ext uri="{FF2B5EF4-FFF2-40B4-BE49-F238E27FC236}">
                <a16:creationId xmlns:a16="http://schemas.microsoft.com/office/drawing/2014/main" id="{CB8B2BDC-E411-589C-4FA1-3D2EB75A8099}"/>
              </a:ext>
            </a:extLst>
          </p:cNvPr>
          <p:cNvSpPr>
            <a:spLocks noGrp="1"/>
          </p:cNvSpPr>
          <p:nvPr>
            <p:ph type="sldNum" sz="quarter" idx="12"/>
          </p:nvPr>
        </p:nvSpPr>
        <p:spPr/>
        <p:txBody>
          <a:bodyPr/>
          <a:lstStyle/>
          <a:p>
            <a:fld id="{0F418C06-167A-E646-9EF6-18275B625F6B}" type="slidenum">
              <a:rPr lang="en-US" smtClean="0"/>
              <a:pPr/>
              <a:t>107</a:t>
            </a:fld>
            <a:endParaRPr lang="en-US" dirty="0"/>
          </a:p>
        </p:txBody>
      </p:sp>
      <p:sp>
        <p:nvSpPr>
          <p:cNvPr id="4" name="Text Placeholder 3">
            <a:extLst>
              <a:ext uri="{FF2B5EF4-FFF2-40B4-BE49-F238E27FC236}">
                <a16:creationId xmlns:a16="http://schemas.microsoft.com/office/drawing/2014/main" id="{EAB1AC2E-F088-05E2-82D3-1C65314BA3E8}"/>
              </a:ext>
            </a:extLst>
          </p:cNvPr>
          <p:cNvSpPr>
            <a:spLocks noGrp="1"/>
          </p:cNvSpPr>
          <p:nvPr>
            <p:ph type="body" sz="quarter" idx="10"/>
          </p:nvPr>
        </p:nvSpPr>
        <p:spPr/>
        <p:txBody>
          <a:bodyPr/>
          <a:lstStyle/>
          <a:p>
            <a:r>
              <a:rPr lang="en-US" b="1" dirty="0"/>
              <a:t>Research Security Review – Process Changes</a:t>
            </a:r>
          </a:p>
        </p:txBody>
      </p:sp>
    </p:spTree>
    <p:extLst>
      <p:ext uri="{BB962C8B-B14F-4D97-AF65-F5344CB8AC3E}">
        <p14:creationId xmlns:p14="http://schemas.microsoft.com/office/powerpoint/2010/main" val="24295084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F49B6-AA8D-D0FD-F7AB-51C4ECB781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F73D31-2FE3-FBFF-BA83-C8B2B0F425F9}"/>
              </a:ext>
            </a:extLst>
          </p:cNvPr>
          <p:cNvSpPr>
            <a:spLocks noGrp="1"/>
          </p:cNvSpPr>
          <p:nvPr>
            <p:ph type="body" sz="quarter" idx="11"/>
          </p:nvPr>
        </p:nvSpPr>
        <p:spPr>
          <a:xfrm>
            <a:off x="2041414" y="1378015"/>
            <a:ext cx="8109173" cy="4013200"/>
          </a:xfrm>
        </p:spPr>
        <p:txBody>
          <a:bodyPr/>
          <a:lstStyle/>
          <a:p>
            <a:pPr marL="0" indent="0">
              <a:buNone/>
            </a:pPr>
            <a:r>
              <a:rPr lang="en-US" sz="2400" b="1" dirty="0"/>
              <a:t>Do I need to do anything if I select an existing entity and see the warning message on the RUVA workspace? </a:t>
            </a:r>
            <a:r>
              <a:rPr lang="en-US" sz="2400" b="1" dirty="0">
                <a:solidFill>
                  <a:srgbClr val="FF0000"/>
                </a:solidFill>
              </a:rPr>
              <a:t>YES.</a:t>
            </a:r>
          </a:p>
          <a:p>
            <a:r>
              <a:rPr lang="en-US" sz="2400" dirty="0"/>
              <a:t>Create a </a:t>
            </a:r>
            <a:r>
              <a:rPr lang="en-US" sz="2400" i="1" dirty="0"/>
              <a:t>required</a:t>
            </a:r>
            <a:r>
              <a:rPr lang="en-US" sz="2400" dirty="0"/>
              <a:t> Ancillary Review to route to ORS for review.</a:t>
            </a:r>
          </a:p>
          <a:p>
            <a:r>
              <a:rPr lang="en-US" sz="2400" dirty="0"/>
              <a:t>You may submit the proposal to the Specialist or the agreement to OSP after the Ancillary Review is created. </a:t>
            </a:r>
          </a:p>
          <a:p>
            <a:r>
              <a:rPr lang="en-US" sz="2400" dirty="0"/>
              <a:t>The proposal cannot be submitted to the sponsor and the agreement cannot be signed until ORS review is complete.</a:t>
            </a:r>
          </a:p>
          <a:p>
            <a:r>
              <a:rPr lang="en-US" sz="2400" dirty="0"/>
              <a:t>Any risk assessment documentation will be uploaded to the record.</a:t>
            </a:r>
          </a:p>
          <a:p>
            <a:pPr marL="0" indent="0">
              <a:buNone/>
            </a:pPr>
            <a:endParaRPr lang="en-US" sz="2400" dirty="0"/>
          </a:p>
          <a:p>
            <a:endParaRPr lang="en-US" sz="2400" dirty="0"/>
          </a:p>
        </p:txBody>
      </p:sp>
      <p:sp>
        <p:nvSpPr>
          <p:cNvPr id="3" name="Slide Number Placeholder 2">
            <a:extLst>
              <a:ext uri="{FF2B5EF4-FFF2-40B4-BE49-F238E27FC236}">
                <a16:creationId xmlns:a16="http://schemas.microsoft.com/office/drawing/2014/main" id="{4066DB2F-8BF0-9001-7795-EB1979FCFD05}"/>
              </a:ext>
            </a:extLst>
          </p:cNvPr>
          <p:cNvSpPr>
            <a:spLocks noGrp="1"/>
          </p:cNvSpPr>
          <p:nvPr>
            <p:ph type="sldNum" sz="quarter" idx="12"/>
          </p:nvPr>
        </p:nvSpPr>
        <p:spPr/>
        <p:txBody>
          <a:bodyPr/>
          <a:lstStyle/>
          <a:p>
            <a:fld id="{0F418C06-167A-E646-9EF6-18275B625F6B}" type="slidenum">
              <a:rPr lang="en-US" smtClean="0"/>
              <a:pPr/>
              <a:t>108</a:t>
            </a:fld>
            <a:endParaRPr lang="en-US" dirty="0"/>
          </a:p>
        </p:txBody>
      </p:sp>
      <p:sp>
        <p:nvSpPr>
          <p:cNvPr id="4" name="Text Placeholder 3">
            <a:extLst>
              <a:ext uri="{FF2B5EF4-FFF2-40B4-BE49-F238E27FC236}">
                <a16:creationId xmlns:a16="http://schemas.microsoft.com/office/drawing/2014/main" id="{B8C23495-A6EA-8FF3-5C12-8801318010E8}"/>
              </a:ext>
            </a:extLst>
          </p:cNvPr>
          <p:cNvSpPr>
            <a:spLocks noGrp="1"/>
          </p:cNvSpPr>
          <p:nvPr>
            <p:ph type="body" sz="quarter" idx="10"/>
          </p:nvPr>
        </p:nvSpPr>
        <p:spPr/>
        <p:txBody>
          <a:bodyPr/>
          <a:lstStyle/>
          <a:p>
            <a:r>
              <a:rPr lang="en-US" b="1" dirty="0"/>
              <a:t>Research Security Review – Process Changes</a:t>
            </a:r>
          </a:p>
        </p:txBody>
      </p:sp>
    </p:spTree>
    <p:extLst>
      <p:ext uri="{BB962C8B-B14F-4D97-AF65-F5344CB8AC3E}">
        <p14:creationId xmlns:p14="http://schemas.microsoft.com/office/powerpoint/2010/main" val="11429094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D3F39-1FE8-EC65-F5B5-670BC88035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CFB759-9D81-22C6-F9CF-C49B23040662}"/>
              </a:ext>
            </a:extLst>
          </p:cNvPr>
          <p:cNvSpPr>
            <a:spLocks noGrp="1"/>
          </p:cNvSpPr>
          <p:nvPr>
            <p:ph type="body" sz="quarter" idx="11"/>
          </p:nvPr>
        </p:nvSpPr>
        <p:spPr>
          <a:xfrm>
            <a:off x="2070755" y="1763277"/>
            <a:ext cx="8050491" cy="4013200"/>
          </a:xfrm>
        </p:spPr>
        <p:txBody>
          <a:bodyPr/>
          <a:lstStyle/>
          <a:p>
            <a:r>
              <a:rPr lang="en-US" sz="3200" dirty="0"/>
              <a:t>March 6: Research Security update</a:t>
            </a:r>
          </a:p>
          <a:p>
            <a:pPr marL="0" indent="0">
              <a:buNone/>
            </a:pPr>
            <a:endParaRPr lang="en-US" sz="3200" dirty="0"/>
          </a:p>
          <a:p>
            <a:r>
              <a:rPr lang="en-US" sz="3200" b="1" dirty="0"/>
              <a:t>Beginning in March: Upgrade to version 10.5</a:t>
            </a:r>
          </a:p>
          <a:p>
            <a:endParaRPr lang="en-US" sz="3200" dirty="0"/>
          </a:p>
          <a:p>
            <a:r>
              <a:rPr lang="en-US" sz="3200" dirty="0"/>
              <a:t>Beginning in Fall 2025: Huron IRB module</a:t>
            </a:r>
          </a:p>
          <a:p>
            <a:endParaRPr lang="en-US" sz="2400" dirty="0"/>
          </a:p>
          <a:p>
            <a:endParaRPr lang="en-US" sz="2400" dirty="0"/>
          </a:p>
        </p:txBody>
      </p:sp>
      <p:sp>
        <p:nvSpPr>
          <p:cNvPr id="3" name="Slide Number Placeholder 2">
            <a:extLst>
              <a:ext uri="{FF2B5EF4-FFF2-40B4-BE49-F238E27FC236}">
                <a16:creationId xmlns:a16="http://schemas.microsoft.com/office/drawing/2014/main" id="{0F26CFB8-A746-8407-11BF-FEC0ADE820F5}"/>
              </a:ext>
            </a:extLst>
          </p:cNvPr>
          <p:cNvSpPr>
            <a:spLocks noGrp="1"/>
          </p:cNvSpPr>
          <p:nvPr>
            <p:ph type="sldNum" sz="quarter" idx="12"/>
          </p:nvPr>
        </p:nvSpPr>
        <p:spPr/>
        <p:txBody>
          <a:bodyPr/>
          <a:lstStyle/>
          <a:p>
            <a:fld id="{0F418C06-167A-E646-9EF6-18275B625F6B}" type="slidenum">
              <a:rPr lang="en-US" smtClean="0"/>
              <a:pPr/>
              <a:t>109</a:t>
            </a:fld>
            <a:endParaRPr lang="en-US" dirty="0"/>
          </a:p>
        </p:txBody>
      </p:sp>
      <p:sp>
        <p:nvSpPr>
          <p:cNvPr id="4" name="Text Placeholder 3">
            <a:extLst>
              <a:ext uri="{FF2B5EF4-FFF2-40B4-BE49-F238E27FC236}">
                <a16:creationId xmlns:a16="http://schemas.microsoft.com/office/drawing/2014/main" id="{788DB53D-ABCB-8DF1-5B28-C17595B4C35F}"/>
              </a:ext>
            </a:extLst>
          </p:cNvPr>
          <p:cNvSpPr>
            <a:spLocks noGrp="1"/>
          </p:cNvSpPr>
          <p:nvPr>
            <p:ph type="body" sz="quarter" idx="10"/>
          </p:nvPr>
        </p:nvSpPr>
        <p:spPr/>
        <p:txBody>
          <a:bodyPr/>
          <a:lstStyle/>
          <a:p>
            <a:r>
              <a:rPr lang="en-US" b="1" dirty="0"/>
              <a:t>ResearchUVA Updates</a:t>
            </a:r>
          </a:p>
        </p:txBody>
      </p:sp>
    </p:spTree>
    <p:extLst>
      <p:ext uri="{BB962C8B-B14F-4D97-AF65-F5344CB8AC3E}">
        <p14:creationId xmlns:p14="http://schemas.microsoft.com/office/powerpoint/2010/main" val="157185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E81F0-0594-2812-10F9-6BEDE5F38FC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B6D17D-8F96-E486-08B2-FE833874D07B}"/>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B18B56-210F-FB90-5B3F-5F8E59C58A77}"/>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Records &amp; Information Management</a:t>
            </a:r>
          </a:p>
        </p:txBody>
      </p:sp>
      <p:grpSp>
        <p:nvGrpSpPr>
          <p:cNvPr id="5" name="Group 4">
            <a:extLst>
              <a:ext uri="{FF2B5EF4-FFF2-40B4-BE49-F238E27FC236}">
                <a16:creationId xmlns:a16="http://schemas.microsoft.com/office/drawing/2014/main" id="{8DCEA072-5692-4125-B751-0AAA3F340518}"/>
              </a:ext>
            </a:extLst>
          </p:cNvPr>
          <p:cNvGrpSpPr/>
          <p:nvPr/>
        </p:nvGrpSpPr>
        <p:grpSpPr>
          <a:xfrm>
            <a:off x="2054661" y="1984582"/>
            <a:ext cx="11572290" cy="1771669"/>
            <a:chOff x="-233539" y="3971339"/>
            <a:chExt cx="10698061" cy="1771669"/>
          </a:xfrm>
        </p:grpSpPr>
        <p:sp>
          <p:nvSpPr>
            <p:cNvPr id="2" name="Content Placeholder 2">
              <a:extLst>
                <a:ext uri="{FF2B5EF4-FFF2-40B4-BE49-F238E27FC236}">
                  <a16:creationId xmlns:a16="http://schemas.microsoft.com/office/drawing/2014/main" id="{2604099B-C71F-A82E-F724-172347F21FB4}"/>
                </a:ext>
              </a:extLst>
            </p:cNvPr>
            <p:cNvSpPr txBox="1">
              <a:spLocks/>
            </p:cNvSpPr>
            <p:nvPr/>
          </p:nvSpPr>
          <p:spPr>
            <a:xfrm>
              <a:off x="-233539" y="3971339"/>
              <a:ext cx="3815667" cy="1771669"/>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r>
                <a:rPr lang="en-US" sz="4000" b="1" dirty="0">
                  <a:solidFill>
                    <a:srgbClr val="232D4B"/>
                  </a:solidFill>
                  <a:latin typeface="Open Sans" panose="020B0606030504020204" pitchFamily="34" charset="0"/>
                  <a:ea typeface="Open Sans" panose="020B0606030504020204" pitchFamily="34" charset="0"/>
                  <a:cs typeface="Open Sans" panose="020B0606030504020204" pitchFamily="34" charset="0"/>
                </a:rPr>
                <a:t>Jessie Graham</a:t>
              </a:r>
              <a:br>
                <a:rPr lang="en-US" sz="24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Electronic Records Manager</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2">
              <a:extLst>
                <a:ext uri="{FF2B5EF4-FFF2-40B4-BE49-F238E27FC236}">
                  <a16:creationId xmlns:a16="http://schemas.microsoft.com/office/drawing/2014/main" id="{4E3EC3DF-7C31-6C7F-DDE0-F401A4F13D02}"/>
                </a:ext>
              </a:extLst>
            </p:cNvPr>
            <p:cNvSpPr txBox="1">
              <a:spLocks/>
            </p:cNvSpPr>
            <p:nvPr/>
          </p:nvSpPr>
          <p:spPr>
            <a:xfrm>
              <a:off x="6440720" y="4013329"/>
              <a:ext cx="4023802" cy="1687691"/>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endParaRPr lang="en-US" sz="2400" dirty="0">
                <a:solidFill>
                  <a:srgbClr val="E572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grpSp>
      <p:sp>
        <p:nvSpPr>
          <p:cNvPr id="7" name="Content Placeholder 2">
            <a:extLst>
              <a:ext uri="{FF2B5EF4-FFF2-40B4-BE49-F238E27FC236}">
                <a16:creationId xmlns:a16="http://schemas.microsoft.com/office/drawing/2014/main" id="{44ED2863-E993-E440-DD02-C5D7CEA8884E}"/>
              </a:ext>
            </a:extLst>
          </p:cNvPr>
          <p:cNvSpPr txBox="1">
            <a:spLocks/>
          </p:cNvSpPr>
          <p:nvPr/>
        </p:nvSpPr>
        <p:spPr>
          <a:xfrm>
            <a:off x="1456992" y="3521024"/>
            <a:ext cx="9825735" cy="1213587"/>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r>
              <a:rPr lang="en-US" sz="3200" dirty="0">
                <a:solidFill>
                  <a:srgbClr val="232D4B"/>
                </a:solidFill>
              </a:rPr>
              <a:t>Email: </a:t>
            </a:r>
            <a:r>
              <a:rPr lang="en-US" sz="3200" dirty="0">
                <a:solidFill>
                  <a:srgbClr val="0070C0"/>
                </a:solidFill>
                <a:hlinkClick r:id="rId3">
                  <a:extLst>
                    <a:ext uri="{A12FA001-AC4F-418D-AE19-62706E023703}">
                      <ahyp:hlinkClr xmlns:ahyp="http://schemas.microsoft.com/office/drawing/2018/hyperlinkcolor" val="tx"/>
                    </a:ext>
                  </a:extLst>
                </a:hlinkClick>
              </a:rPr>
              <a:t>records@virginia.edu</a:t>
            </a:r>
            <a:br>
              <a:rPr lang="en-US" sz="3200" dirty="0">
                <a:solidFill>
                  <a:srgbClr val="0070C0"/>
                </a:solidFill>
              </a:rPr>
            </a:br>
            <a:r>
              <a:rPr lang="en-US" sz="3200" dirty="0">
                <a:solidFill>
                  <a:srgbClr val="232D4B"/>
                </a:solidFill>
              </a:rPr>
              <a:t>Website: </a:t>
            </a:r>
            <a:r>
              <a:rPr lang="en-US" sz="3200" dirty="0">
                <a:solidFill>
                  <a:srgbClr val="E57200"/>
                </a:solidFill>
              </a:rPr>
              <a:t>https://recordsmanagement.virginia.edu/</a:t>
            </a:r>
            <a:endParaRPr lang="en-US" sz="3200" dirty="0">
              <a:solidFill>
                <a:srgbClr val="232D4B"/>
              </a:solidFill>
            </a:endParaRPr>
          </a:p>
        </p:txBody>
      </p:sp>
      <p:sp>
        <p:nvSpPr>
          <p:cNvPr id="3" name="Content Placeholder 2">
            <a:extLst>
              <a:ext uri="{FF2B5EF4-FFF2-40B4-BE49-F238E27FC236}">
                <a16:creationId xmlns:a16="http://schemas.microsoft.com/office/drawing/2014/main" id="{8AD9A605-563F-F60C-BC3D-8C34DC228385}"/>
              </a:ext>
            </a:extLst>
          </p:cNvPr>
          <p:cNvSpPr txBox="1">
            <a:spLocks/>
          </p:cNvSpPr>
          <p:nvPr/>
        </p:nvSpPr>
        <p:spPr>
          <a:xfrm>
            <a:off x="7155251" y="1984581"/>
            <a:ext cx="4127476" cy="1771669"/>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r>
              <a:rPr lang="en-US" sz="4000" b="1" dirty="0">
                <a:solidFill>
                  <a:srgbClr val="232D4B"/>
                </a:solidFill>
                <a:latin typeface="Open Sans" panose="020B0606030504020204" pitchFamily="34" charset="0"/>
                <a:ea typeface="Open Sans" panose="020B0606030504020204" pitchFamily="34" charset="0"/>
                <a:cs typeface="Open Sans" panose="020B0606030504020204" pitchFamily="34" charset="0"/>
              </a:rPr>
              <a:t>Anita Vannucci</a:t>
            </a:r>
            <a:br>
              <a:rPr lang="en-US" sz="24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Sr. Records Analyst</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55902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67904-A664-3147-BD04-908A052F5FE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F3BFB6-DA25-260E-8EB6-391B7F892A86}"/>
              </a:ext>
            </a:extLst>
          </p:cNvPr>
          <p:cNvSpPr>
            <a:spLocks noGrp="1"/>
          </p:cNvSpPr>
          <p:nvPr>
            <p:ph type="body" sz="quarter" idx="11"/>
          </p:nvPr>
        </p:nvSpPr>
        <p:spPr>
          <a:xfrm>
            <a:off x="2108463" y="1378015"/>
            <a:ext cx="8050491" cy="4013200"/>
          </a:xfrm>
        </p:spPr>
        <p:txBody>
          <a:bodyPr/>
          <a:lstStyle/>
          <a:p>
            <a:pPr marL="0" indent="0">
              <a:buNone/>
            </a:pPr>
            <a:r>
              <a:rPr lang="en-US" sz="2400" b="1" dirty="0"/>
              <a:t>Proposal Budget:</a:t>
            </a:r>
          </a:p>
          <a:p>
            <a:r>
              <a:rPr lang="en-US" sz="2400" dirty="0"/>
              <a:t>Users can define partial-month budget periods to refine budget calculations</a:t>
            </a:r>
          </a:p>
          <a:p>
            <a:r>
              <a:rPr lang="en-US" sz="2400" dirty="0"/>
              <a:t>Users can enter and view personnel effort in preferred metric: percent or months</a:t>
            </a:r>
          </a:p>
          <a:p>
            <a:r>
              <a:rPr lang="en-US" sz="2400" dirty="0"/>
              <a:t>Users can allocate personnel effort to calendar, summer, or academic months</a:t>
            </a:r>
          </a:p>
          <a:p>
            <a:endParaRPr lang="en-US" sz="2400" dirty="0"/>
          </a:p>
          <a:p>
            <a:endParaRPr lang="en-US" sz="2400" b="1" dirty="0"/>
          </a:p>
          <a:p>
            <a:endParaRPr lang="en-US" sz="2400" dirty="0"/>
          </a:p>
          <a:p>
            <a:pPr marL="0" indent="0">
              <a:buNone/>
            </a:pPr>
            <a:endParaRPr lang="en-US" sz="2400" dirty="0"/>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0DD05E31-9A8A-FEB9-CCA2-E36532547A85}"/>
              </a:ext>
            </a:extLst>
          </p:cNvPr>
          <p:cNvSpPr>
            <a:spLocks noGrp="1"/>
          </p:cNvSpPr>
          <p:nvPr>
            <p:ph type="sldNum" sz="quarter" idx="12"/>
          </p:nvPr>
        </p:nvSpPr>
        <p:spPr/>
        <p:txBody>
          <a:bodyPr/>
          <a:lstStyle/>
          <a:p>
            <a:fld id="{0F418C06-167A-E646-9EF6-18275B625F6B}" type="slidenum">
              <a:rPr lang="en-US" smtClean="0"/>
              <a:pPr/>
              <a:t>110</a:t>
            </a:fld>
            <a:endParaRPr lang="en-US" dirty="0"/>
          </a:p>
        </p:txBody>
      </p:sp>
      <p:sp>
        <p:nvSpPr>
          <p:cNvPr id="4" name="Text Placeholder 3">
            <a:extLst>
              <a:ext uri="{FF2B5EF4-FFF2-40B4-BE49-F238E27FC236}">
                <a16:creationId xmlns:a16="http://schemas.microsoft.com/office/drawing/2014/main" id="{68C2467F-61C8-54AE-9DF6-2498B8B11ACB}"/>
              </a:ext>
            </a:extLst>
          </p:cNvPr>
          <p:cNvSpPr>
            <a:spLocks noGrp="1"/>
          </p:cNvSpPr>
          <p:nvPr>
            <p:ph type="body" sz="quarter" idx="10"/>
          </p:nvPr>
        </p:nvSpPr>
        <p:spPr/>
        <p:txBody>
          <a:bodyPr/>
          <a:lstStyle/>
          <a:p>
            <a:r>
              <a:rPr lang="en-US" b="1" dirty="0"/>
              <a:t>RUVA 10.5 Upgrade – Grants Module</a:t>
            </a:r>
          </a:p>
        </p:txBody>
      </p:sp>
    </p:spTree>
    <p:extLst>
      <p:ext uri="{BB962C8B-B14F-4D97-AF65-F5344CB8AC3E}">
        <p14:creationId xmlns:p14="http://schemas.microsoft.com/office/powerpoint/2010/main" val="183377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BF9A-B3A6-F482-59AE-0A167132AE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6E67AF-DA00-9B23-709E-0CB9B97C3C40}"/>
              </a:ext>
            </a:extLst>
          </p:cNvPr>
          <p:cNvSpPr>
            <a:spLocks noGrp="1"/>
          </p:cNvSpPr>
          <p:nvPr>
            <p:ph type="body" sz="quarter" idx="11"/>
          </p:nvPr>
        </p:nvSpPr>
        <p:spPr>
          <a:xfrm>
            <a:off x="2108463" y="1378015"/>
            <a:ext cx="8050491" cy="4013200"/>
          </a:xfrm>
        </p:spPr>
        <p:txBody>
          <a:bodyPr/>
          <a:lstStyle/>
          <a:p>
            <a:pPr marL="0" indent="0">
              <a:buNone/>
            </a:pPr>
            <a:r>
              <a:rPr lang="en-US" sz="2400" b="1" dirty="0"/>
              <a:t>Ancillary Review:</a:t>
            </a:r>
          </a:p>
          <a:p>
            <a:r>
              <a:rPr lang="en-US" sz="2400" dirty="0"/>
              <a:t>Ancillary Reviewers retain access after completing review</a:t>
            </a:r>
          </a:p>
          <a:p>
            <a:pPr marL="0" indent="0">
              <a:buNone/>
            </a:pPr>
            <a:endParaRPr lang="en-US" sz="2400" b="1" dirty="0"/>
          </a:p>
          <a:p>
            <a:pPr marL="0" indent="0">
              <a:buNone/>
            </a:pPr>
            <a:r>
              <a:rPr lang="en-US" sz="2400" b="1" dirty="0"/>
              <a:t>Deliverables:</a:t>
            </a:r>
          </a:p>
          <a:p>
            <a:r>
              <a:rPr lang="en-US" sz="2400" dirty="0"/>
              <a:t>Users with edit access to the parent Award will be able to complete the Deliverable</a:t>
            </a:r>
          </a:p>
          <a:p>
            <a:endParaRPr lang="en-US" sz="2400" dirty="0"/>
          </a:p>
          <a:p>
            <a:endParaRPr lang="en-US" sz="2400" b="1" dirty="0"/>
          </a:p>
          <a:p>
            <a:endParaRPr lang="en-US" sz="2400" dirty="0"/>
          </a:p>
          <a:p>
            <a:pPr marL="0" indent="0">
              <a:buNone/>
            </a:pPr>
            <a:endParaRPr lang="en-US" sz="2400" dirty="0"/>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72E40038-FA9E-8710-2A80-AF29FB8F18CF}"/>
              </a:ext>
            </a:extLst>
          </p:cNvPr>
          <p:cNvSpPr>
            <a:spLocks noGrp="1"/>
          </p:cNvSpPr>
          <p:nvPr>
            <p:ph type="sldNum" sz="quarter" idx="12"/>
          </p:nvPr>
        </p:nvSpPr>
        <p:spPr/>
        <p:txBody>
          <a:bodyPr/>
          <a:lstStyle/>
          <a:p>
            <a:fld id="{0F418C06-167A-E646-9EF6-18275B625F6B}" type="slidenum">
              <a:rPr lang="en-US" smtClean="0"/>
              <a:pPr/>
              <a:t>111</a:t>
            </a:fld>
            <a:endParaRPr lang="en-US" dirty="0"/>
          </a:p>
        </p:txBody>
      </p:sp>
      <p:sp>
        <p:nvSpPr>
          <p:cNvPr id="4" name="Text Placeholder 3">
            <a:extLst>
              <a:ext uri="{FF2B5EF4-FFF2-40B4-BE49-F238E27FC236}">
                <a16:creationId xmlns:a16="http://schemas.microsoft.com/office/drawing/2014/main" id="{77A86AC2-3ABB-8D93-455E-F9A076D35D25}"/>
              </a:ext>
            </a:extLst>
          </p:cNvPr>
          <p:cNvSpPr>
            <a:spLocks noGrp="1"/>
          </p:cNvSpPr>
          <p:nvPr>
            <p:ph type="body" sz="quarter" idx="10"/>
          </p:nvPr>
        </p:nvSpPr>
        <p:spPr/>
        <p:txBody>
          <a:bodyPr/>
          <a:lstStyle/>
          <a:p>
            <a:r>
              <a:rPr lang="en-US" b="1" dirty="0"/>
              <a:t>RUVA 10.5 Upgrade – Grants Module</a:t>
            </a:r>
          </a:p>
        </p:txBody>
      </p:sp>
    </p:spTree>
    <p:extLst>
      <p:ext uri="{BB962C8B-B14F-4D97-AF65-F5344CB8AC3E}">
        <p14:creationId xmlns:p14="http://schemas.microsoft.com/office/powerpoint/2010/main" val="18609281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776C-09DC-FF19-4BF4-273D976276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A6A40A-958B-ADEB-F0FC-C09348BE777B}"/>
              </a:ext>
            </a:extLst>
          </p:cNvPr>
          <p:cNvSpPr>
            <a:spLocks noGrp="1"/>
          </p:cNvSpPr>
          <p:nvPr>
            <p:ph type="body" sz="quarter" idx="11"/>
          </p:nvPr>
        </p:nvSpPr>
        <p:spPr>
          <a:xfrm>
            <a:off x="2108463" y="1378015"/>
            <a:ext cx="8050491" cy="4013200"/>
          </a:xfrm>
        </p:spPr>
        <p:txBody>
          <a:bodyPr/>
          <a:lstStyle/>
          <a:p>
            <a:r>
              <a:rPr lang="en-US" sz="2400" dirty="0"/>
              <a:t>Added support for new and updated forms in Grants.gov</a:t>
            </a:r>
          </a:p>
          <a:p>
            <a:r>
              <a:rPr lang="en-US" sz="2400" dirty="0"/>
              <a:t>Added override to edit fields in Grants.gov Lobbying Form V1.1</a:t>
            </a:r>
          </a:p>
          <a:p>
            <a:r>
              <a:rPr lang="en-US" sz="2400" dirty="0"/>
              <a:t>Updated SF424 setting defaults</a:t>
            </a:r>
          </a:p>
          <a:p>
            <a:r>
              <a:rPr lang="en-US" sz="2400" dirty="0"/>
              <a:t>Updated default display order on Research &amp; Related Senior/Key Person forms: Other Significant Contributors will be listed last on Senior/Key Person forms by default.</a:t>
            </a:r>
          </a:p>
          <a:p>
            <a:endParaRPr lang="en-US" sz="2400" dirty="0"/>
          </a:p>
          <a:p>
            <a:endParaRPr lang="en-US" sz="2400" dirty="0"/>
          </a:p>
          <a:p>
            <a:endParaRPr lang="en-US" sz="2400" dirty="0"/>
          </a:p>
          <a:p>
            <a:endParaRPr lang="en-US" sz="2400" dirty="0"/>
          </a:p>
          <a:p>
            <a:endParaRPr lang="en-US" sz="2400" b="1" dirty="0"/>
          </a:p>
          <a:p>
            <a:endParaRPr lang="en-US" sz="2400" dirty="0"/>
          </a:p>
          <a:p>
            <a:pPr marL="0" indent="0">
              <a:buNone/>
            </a:pPr>
            <a:endParaRPr lang="en-US" sz="2400" dirty="0"/>
          </a:p>
          <a:p>
            <a:endParaRPr lang="en-US" sz="2400" dirty="0"/>
          </a:p>
          <a:p>
            <a:endParaRPr lang="en-US" sz="2400" dirty="0"/>
          </a:p>
          <a:p>
            <a:endParaRPr lang="en-US" sz="2400" dirty="0"/>
          </a:p>
        </p:txBody>
      </p:sp>
      <p:sp>
        <p:nvSpPr>
          <p:cNvPr id="3" name="Slide Number Placeholder 2">
            <a:extLst>
              <a:ext uri="{FF2B5EF4-FFF2-40B4-BE49-F238E27FC236}">
                <a16:creationId xmlns:a16="http://schemas.microsoft.com/office/drawing/2014/main" id="{24BB7FAF-A237-C153-5947-0660EC8ACCF1}"/>
              </a:ext>
            </a:extLst>
          </p:cNvPr>
          <p:cNvSpPr>
            <a:spLocks noGrp="1"/>
          </p:cNvSpPr>
          <p:nvPr>
            <p:ph type="sldNum" sz="quarter" idx="12"/>
          </p:nvPr>
        </p:nvSpPr>
        <p:spPr/>
        <p:txBody>
          <a:bodyPr/>
          <a:lstStyle/>
          <a:p>
            <a:fld id="{0F418C06-167A-E646-9EF6-18275B625F6B}" type="slidenum">
              <a:rPr lang="en-US" smtClean="0"/>
              <a:pPr/>
              <a:t>112</a:t>
            </a:fld>
            <a:endParaRPr lang="en-US" dirty="0"/>
          </a:p>
        </p:txBody>
      </p:sp>
      <p:sp>
        <p:nvSpPr>
          <p:cNvPr id="4" name="Text Placeholder 3">
            <a:extLst>
              <a:ext uri="{FF2B5EF4-FFF2-40B4-BE49-F238E27FC236}">
                <a16:creationId xmlns:a16="http://schemas.microsoft.com/office/drawing/2014/main" id="{43279636-E331-4CD7-3602-69E99910036D}"/>
              </a:ext>
            </a:extLst>
          </p:cNvPr>
          <p:cNvSpPr>
            <a:spLocks noGrp="1"/>
          </p:cNvSpPr>
          <p:nvPr>
            <p:ph type="body" sz="quarter" idx="10"/>
          </p:nvPr>
        </p:nvSpPr>
        <p:spPr/>
        <p:txBody>
          <a:bodyPr/>
          <a:lstStyle/>
          <a:p>
            <a:r>
              <a:rPr lang="en-US" b="1" dirty="0"/>
              <a:t>RUVA 10.5 Upgrade – SF424</a:t>
            </a:r>
          </a:p>
        </p:txBody>
      </p:sp>
    </p:spTree>
    <p:extLst>
      <p:ext uri="{BB962C8B-B14F-4D97-AF65-F5344CB8AC3E}">
        <p14:creationId xmlns:p14="http://schemas.microsoft.com/office/powerpoint/2010/main" val="40978657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9B27D-7099-A7EB-BA73-4C5A3F321A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7C56E2-16A7-32EC-CF5C-3D85144C422C}"/>
              </a:ext>
            </a:extLst>
          </p:cNvPr>
          <p:cNvSpPr>
            <a:spLocks noGrp="1"/>
          </p:cNvSpPr>
          <p:nvPr>
            <p:ph type="body" sz="quarter" idx="11"/>
          </p:nvPr>
        </p:nvSpPr>
        <p:spPr>
          <a:xfrm>
            <a:off x="2108463" y="1378015"/>
            <a:ext cx="8050491" cy="4013200"/>
          </a:xfrm>
        </p:spPr>
        <p:txBody>
          <a:bodyPr/>
          <a:lstStyle/>
          <a:p>
            <a:pPr marL="347472" indent="-347472"/>
            <a:r>
              <a:rPr lang="en-US" sz="2400" dirty="0"/>
              <a:t>Enable OSP to modify the Agreement title</a:t>
            </a:r>
          </a:p>
          <a:p>
            <a:pPr marL="347472" marR="0" indent="-347472" algn="l" rtl="0" eaLnBrk="1" fontAlgn="auto" latinLnBrk="0" hangingPunct="1"/>
            <a:r>
              <a:rPr lang="en-US" sz="2400" dirty="0"/>
              <a:t>Apply updates to the final agreement file without having to modifying the draft agreement file</a:t>
            </a:r>
          </a:p>
          <a:p>
            <a:pPr marL="347472" indent="-347472" algn="l" rtl="0" eaLnBrk="1" fontAlgn="t" latinLnBrk="0" hangingPunct="1"/>
            <a:r>
              <a:rPr lang="en-US" sz="2400" dirty="0"/>
              <a:t>Enable users to apply tags to an agreement or amendment</a:t>
            </a:r>
          </a:p>
          <a:p>
            <a:pPr marL="347472" indent="-347472" algn="l" rtl="0" eaLnBrk="1" fontAlgn="t" latinLnBrk="0" hangingPunct="1"/>
            <a:r>
              <a:rPr lang="en-US" sz="2400" dirty="0"/>
              <a:t>Made usability improvements to the Submit Ancillary Review activity </a:t>
            </a:r>
          </a:p>
          <a:p>
            <a:pPr marL="347472" indent="-347472" algn="l" rtl="0" eaLnBrk="1" fontAlgn="t" latinLnBrk="0" hangingPunct="1"/>
            <a:r>
              <a:rPr lang="en-US" sz="2400" dirty="0"/>
              <a:t>Moved ancillary reviews from the workspace summary to its own Ancillary Reviews tab</a:t>
            </a:r>
          </a:p>
          <a:p>
            <a:pPr marL="347472" indent="-347472" algn="l" rtl="0" eaLnBrk="1" fontAlgn="t" latinLnBrk="0" hangingPunct="1"/>
            <a:r>
              <a:rPr lang="en-US" sz="2400" dirty="0"/>
              <a:t>Renamed signing activities and states to make it more intuitive: Internal/External Signatures</a:t>
            </a:r>
          </a:p>
        </p:txBody>
      </p:sp>
      <p:sp>
        <p:nvSpPr>
          <p:cNvPr id="3" name="Slide Number Placeholder 2">
            <a:extLst>
              <a:ext uri="{FF2B5EF4-FFF2-40B4-BE49-F238E27FC236}">
                <a16:creationId xmlns:a16="http://schemas.microsoft.com/office/drawing/2014/main" id="{AE3D8CC8-3C83-460F-3859-557270578442}"/>
              </a:ext>
            </a:extLst>
          </p:cNvPr>
          <p:cNvSpPr>
            <a:spLocks noGrp="1"/>
          </p:cNvSpPr>
          <p:nvPr>
            <p:ph type="sldNum" sz="quarter" idx="12"/>
          </p:nvPr>
        </p:nvSpPr>
        <p:spPr/>
        <p:txBody>
          <a:bodyPr/>
          <a:lstStyle/>
          <a:p>
            <a:fld id="{0F418C06-167A-E646-9EF6-18275B625F6B}" type="slidenum">
              <a:rPr lang="en-US" smtClean="0"/>
              <a:pPr/>
              <a:t>113</a:t>
            </a:fld>
            <a:endParaRPr lang="en-US" dirty="0"/>
          </a:p>
        </p:txBody>
      </p:sp>
      <p:sp>
        <p:nvSpPr>
          <p:cNvPr id="4" name="Text Placeholder 3">
            <a:extLst>
              <a:ext uri="{FF2B5EF4-FFF2-40B4-BE49-F238E27FC236}">
                <a16:creationId xmlns:a16="http://schemas.microsoft.com/office/drawing/2014/main" id="{4A6D30A8-FDB8-D2CF-5388-7B14E561AFB1}"/>
              </a:ext>
            </a:extLst>
          </p:cNvPr>
          <p:cNvSpPr>
            <a:spLocks noGrp="1"/>
          </p:cNvSpPr>
          <p:nvPr>
            <p:ph type="body" sz="quarter" idx="10"/>
          </p:nvPr>
        </p:nvSpPr>
        <p:spPr/>
        <p:txBody>
          <a:bodyPr/>
          <a:lstStyle/>
          <a:p>
            <a:r>
              <a:rPr lang="en-US" b="1" dirty="0"/>
              <a:t>RUVA 10.5 Upgrade – Agreements</a:t>
            </a:r>
          </a:p>
        </p:txBody>
      </p:sp>
    </p:spTree>
    <p:extLst>
      <p:ext uri="{BB962C8B-B14F-4D97-AF65-F5344CB8AC3E}">
        <p14:creationId xmlns:p14="http://schemas.microsoft.com/office/powerpoint/2010/main" val="31271499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07F8D-3532-9548-3452-ADE66412F0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96C0FBF-C458-0806-F916-D4B6A32A5B5F}"/>
              </a:ext>
            </a:extLst>
          </p:cNvPr>
          <p:cNvSpPr>
            <a:spLocks noGrp="1"/>
          </p:cNvSpPr>
          <p:nvPr>
            <p:ph type="body" sz="quarter" idx="11"/>
          </p:nvPr>
        </p:nvSpPr>
        <p:spPr>
          <a:xfrm>
            <a:off x="2070755" y="1763277"/>
            <a:ext cx="8050491" cy="4013200"/>
          </a:xfrm>
        </p:spPr>
        <p:txBody>
          <a:bodyPr/>
          <a:lstStyle/>
          <a:p>
            <a:r>
              <a:rPr lang="en-US" sz="3200" dirty="0"/>
              <a:t>March 6: Research Security update</a:t>
            </a:r>
          </a:p>
          <a:p>
            <a:pPr marL="0" indent="0">
              <a:buNone/>
            </a:pPr>
            <a:endParaRPr lang="en-US" sz="3200" dirty="0"/>
          </a:p>
          <a:p>
            <a:r>
              <a:rPr lang="en-US" sz="3200" dirty="0"/>
              <a:t>Beginning in March: Upgrade to version 10.5</a:t>
            </a:r>
          </a:p>
          <a:p>
            <a:endParaRPr lang="en-US" sz="3200" dirty="0"/>
          </a:p>
          <a:p>
            <a:r>
              <a:rPr lang="en-US" sz="3200" b="1" dirty="0"/>
              <a:t>Beginning in Fall 2025: Huron IRB module</a:t>
            </a:r>
          </a:p>
          <a:p>
            <a:pPr marL="0" indent="0">
              <a:buNone/>
            </a:pPr>
            <a:endParaRPr lang="en-US" sz="2400" dirty="0"/>
          </a:p>
          <a:p>
            <a:endParaRPr lang="en-US" sz="2400" dirty="0"/>
          </a:p>
        </p:txBody>
      </p:sp>
      <p:sp>
        <p:nvSpPr>
          <p:cNvPr id="3" name="Slide Number Placeholder 2">
            <a:extLst>
              <a:ext uri="{FF2B5EF4-FFF2-40B4-BE49-F238E27FC236}">
                <a16:creationId xmlns:a16="http://schemas.microsoft.com/office/drawing/2014/main" id="{9423932D-3BE3-B0E0-C09F-46BDC7FDD2CB}"/>
              </a:ext>
            </a:extLst>
          </p:cNvPr>
          <p:cNvSpPr>
            <a:spLocks noGrp="1"/>
          </p:cNvSpPr>
          <p:nvPr>
            <p:ph type="sldNum" sz="quarter" idx="12"/>
          </p:nvPr>
        </p:nvSpPr>
        <p:spPr/>
        <p:txBody>
          <a:bodyPr/>
          <a:lstStyle/>
          <a:p>
            <a:fld id="{0F418C06-167A-E646-9EF6-18275B625F6B}" type="slidenum">
              <a:rPr lang="en-US" smtClean="0"/>
              <a:pPr/>
              <a:t>114</a:t>
            </a:fld>
            <a:endParaRPr lang="en-US" dirty="0"/>
          </a:p>
        </p:txBody>
      </p:sp>
      <p:sp>
        <p:nvSpPr>
          <p:cNvPr id="4" name="Text Placeholder 3">
            <a:extLst>
              <a:ext uri="{FF2B5EF4-FFF2-40B4-BE49-F238E27FC236}">
                <a16:creationId xmlns:a16="http://schemas.microsoft.com/office/drawing/2014/main" id="{9A61C2EC-1AE7-7E0F-C5BB-A4D9C5B1F5EE}"/>
              </a:ext>
            </a:extLst>
          </p:cNvPr>
          <p:cNvSpPr>
            <a:spLocks noGrp="1"/>
          </p:cNvSpPr>
          <p:nvPr>
            <p:ph type="body" sz="quarter" idx="10"/>
          </p:nvPr>
        </p:nvSpPr>
        <p:spPr/>
        <p:txBody>
          <a:bodyPr/>
          <a:lstStyle/>
          <a:p>
            <a:r>
              <a:rPr lang="en-US" b="1" dirty="0"/>
              <a:t>ResearchUVA Updates</a:t>
            </a:r>
          </a:p>
        </p:txBody>
      </p:sp>
    </p:spTree>
    <p:extLst>
      <p:ext uri="{BB962C8B-B14F-4D97-AF65-F5344CB8AC3E}">
        <p14:creationId xmlns:p14="http://schemas.microsoft.com/office/powerpoint/2010/main" val="20208982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AB48-0606-E0CE-085C-5B4F871D0BE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2537FD-55AD-BAB4-8FC8-7E5BB81C0C12}"/>
              </a:ext>
            </a:extLst>
          </p:cNvPr>
          <p:cNvSpPr>
            <a:spLocks noGrp="1"/>
          </p:cNvSpPr>
          <p:nvPr>
            <p:ph type="body" sz="quarter" idx="11"/>
          </p:nvPr>
        </p:nvSpPr>
        <p:spPr>
          <a:xfrm>
            <a:off x="2070755" y="1402081"/>
            <a:ext cx="8050491" cy="4374397"/>
          </a:xfrm>
        </p:spPr>
        <p:txBody>
          <a:bodyPr/>
          <a:lstStyle/>
          <a:p>
            <a:pPr marL="0" indent="0" algn="ctr">
              <a:buNone/>
            </a:pPr>
            <a:r>
              <a:rPr lang="en-US" b="1" dirty="0">
                <a:hlinkClick r:id="rId2"/>
              </a:rPr>
              <a:t>https://hrpp.research.virginia.edu/hurons-irb-system-demo-uva</a:t>
            </a:r>
            <a:endParaRPr lang="en-US" b="1" dirty="0"/>
          </a:p>
          <a:p>
            <a:pPr marL="0" indent="0">
              <a:buNone/>
            </a:pPr>
            <a:endParaRPr lang="en-US" sz="3200" b="1" dirty="0"/>
          </a:p>
          <a:p>
            <a:pPr marL="0" indent="0">
              <a:buNone/>
            </a:pPr>
            <a:endParaRPr lang="en-US" sz="3200" b="1" dirty="0"/>
          </a:p>
          <a:p>
            <a:pPr marL="0" indent="0">
              <a:buNone/>
            </a:pPr>
            <a:endParaRPr lang="en-US" sz="2400" dirty="0"/>
          </a:p>
          <a:p>
            <a:pPr marL="0" indent="0">
              <a:buNone/>
            </a:pPr>
            <a:endParaRPr lang="en-US" sz="2400" dirty="0"/>
          </a:p>
          <a:p>
            <a:endParaRPr lang="en-US" sz="2400" dirty="0"/>
          </a:p>
        </p:txBody>
      </p:sp>
      <p:sp>
        <p:nvSpPr>
          <p:cNvPr id="3" name="Slide Number Placeholder 2">
            <a:extLst>
              <a:ext uri="{FF2B5EF4-FFF2-40B4-BE49-F238E27FC236}">
                <a16:creationId xmlns:a16="http://schemas.microsoft.com/office/drawing/2014/main" id="{43171B35-D748-4CDC-4BD3-36D8574898C2}"/>
              </a:ext>
            </a:extLst>
          </p:cNvPr>
          <p:cNvSpPr>
            <a:spLocks noGrp="1"/>
          </p:cNvSpPr>
          <p:nvPr>
            <p:ph type="sldNum" sz="quarter" idx="12"/>
          </p:nvPr>
        </p:nvSpPr>
        <p:spPr/>
        <p:txBody>
          <a:bodyPr/>
          <a:lstStyle/>
          <a:p>
            <a:fld id="{0F418C06-167A-E646-9EF6-18275B625F6B}" type="slidenum">
              <a:rPr lang="en-US" smtClean="0"/>
              <a:pPr/>
              <a:t>115</a:t>
            </a:fld>
            <a:endParaRPr lang="en-US" dirty="0"/>
          </a:p>
        </p:txBody>
      </p:sp>
      <p:sp>
        <p:nvSpPr>
          <p:cNvPr id="4" name="Text Placeholder 3">
            <a:extLst>
              <a:ext uri="{FF2B5EF4-FFF2-40B4-BE49-F238E27FC236}">
                <a16:creationId xmlns:a16="http://schemas.microsoft.com/office/drawing/2014/main" id="{AE7B9CFC-2BC7-25DE-7E2A-AAC650BEE36E}"/>
              </a:ext>
            </a:extLst>
          </p:cNvPr>
          <p:cNvSpPr>
            <a:spLocks noGrp="1"/>
          </p:cNvSpPr>
          <p:nvPr>
            <p:ph type="body" sz="quarter" idx="10"/>
          </p:nvPr>
        </p:nvSpPr>
        <p:spPr/>
        <p:txBody>
          <a:bodyPr/>
          <a:lstStyle/>
          <a:p>
            <a:r>
              <a:rPr lang="en-US" b="1" dirty="0"/>
              <a:t>Huron IRB Module</a:t>
            </a:r>
          </a:p>
        </p:txBody>
      </p:sp>
      <p:pic>
        <p:nvPicPr>
          <p:cNvPr id="6" name="Picture 5">
            <a:extLst>
              <a:ext uri="{FF2B5EF4-FFF2-40B4-BE49-F238E27FC236}">
                <a16:creationId xmlns:a16="http://schemas.microsoft.com/office/drawing/2014/main" id="{B392941B-2A8E-47AC-C3D2-5C086F0BA2E0}"/>
              </a:ext>
            </a:extLst>
          </p:cNvPr>
          <p:cNvPicPr>
            <a:picLocks noChangeAspect="1"/>
          </p:cNvPicPr>
          <p:nvPr/>
        </p:nvPicPr>
        <p:blipFill>
          <a:blip r:embed="rId3"/>
          <a:stretch>
            <a:fillRect/>
          </a:stretch>
        </p:blipFill>
        <p:spPr>
          <a:xfrm>
            <a:off x="2636519" y="1944820"/>
            <a:ext cx="6918960" cy="3903693"/>
          </a:xfrm>
          <a:prstGeom prst="rect">
            <a:avLst/>
          </a:prstGeom>
        </p:spPr>
      </p:pic>
    </p:spTree>
    <p:extLst>
      <p:ext uri="{BB962C8B-B14F-4D97-AF65-F5344CB8AC3E}">
        <p14:creationId xmlns:p14="http://schemas.microsoft.com/office/powerpoint/2010/main" val="42308420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Placeholder 1" descr="BOV Audit, Compliance, and Risk Committee September 2019 Title Slide"/>
          <p:cNvSpPr txBox="1">
            <a:spLocks/>
          </p:cNvSpPr>
          <p:nvPr/>
        </p:nvSpPr>
        <p:spPr>
          <a:xfrm>
            <a:off x="1980606" y="4373507"/>
            <a:ext cx="8230799"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400" dirty="0">
                <a:solidFill>
                  <a:srgbClr val="232D4B"/>
                </a:solidFill>
                <a:latin typeface="Franklin Gothic Demi" panose="020B0703020102020204" pitchFamily="34" charset="0"/>
              </a:rPr>
              <a:t>Thank you for attending the Research Administrators Forum</a:t>
            </a:r>
          </a:p>
          <a:p>
            <a:pPr algn="ctr"/>
            <a:endParaRPr lang="en-US" sz="1800" dirty="0">
              <a:solidFill>
                <a:schemeClr val="bg1"/>
              </a:solidFill>
              <a:latin typeface="Franklin Gothic Demi"/>
            </a:endParaRPr>
          </a:p>
          <a:p>
            <a:pPr algn="ctr"/>
            <a:r>
              <a:rPr lang="en-US" sz="3000" dirty="0">
                <a:solidFill>
                  <a:schemeClr val="bg1"/>
                </a:solidFill>
                <a:latin typeface="Franklin Gothic Demi"/>
              </a:rPr>
              <a:t>March 4</a:t>
            </a:r>
            <a:r>
              <a:rPr lang="en-US" sz="3000" baseline="30000" dirty="0">
                <a:solidFill>
                  <a:schemeClr val="bg1"/>
                </a:solidFill>
                <a:latin typeface="Franklin Gothic Demi"/>
              </a:rPr>
              <a:t>th</a:t>
            </a:r>
            <a:r>
              <a:rPr lang="en-US" sz="3000" dirty="0">
                <a:solidFill>
                  <a:schemeClr val="bg1"/>
                </a:solidFill>
                <a:latin typeface="Franklin Gothic Demi"/>
              </a:rPr>
              <a:t>, 2025</a:t>
            </a:r>
          </a:p>
          <a:p>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E49BB204-1B8F-23C9-61C8-51D9E8CBB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94" y="1949112"/>
            <a:ext cx="3221223" cy="2023153"/>
          </a:xfrm>
          <a:prstGeom prst="rect">
            <a:avLst/>
          </a:prstGeom>
        </p:spPr>
      </p:pic>
    </p:spTree>
    <p:extLst>
      <p:ext uri="{BB962C8B-B14F-4D97-AF65-F5344CB8AC3E}">
        <p14:creationId xmlns:p14="http://schemas.microsoft.com/office/powerpoint/2010/main" val="1825622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body" sz="quarter" idx="10"/>
          </p:nvPr>
        </p:nvSpPr>
        <p:spPr>
          <a:xfrm>
            <a:off x="177800" y="2167834"/>
            <a:ext cx="11836400" cy="2304774"/>
          </a:xfrm>
        </p:spPr>
        <p:txBody>
          <a:bodyPr anchor="ctr">
            <a:normAutofit/>
          </a:bodyPr>
          <a:lstStyle/>
          <a:p>
            <a:r>
              <a:rPr lang="en-US" sz="5700" dirty="0">
                <a:solidFill>
                  <a:srgbClr val="E57200"/>
                </a:solidFill>
                <a:latin typeface="+mj-lt"/>
              </a:rPr>
              <a:t>Signatory Authority</a:t>
            </a:r>
          </a:p>
          <a:p>
            <a:r>
              <a:rPr lang="en-US" sz="2800" dirty="0">
                <a:solidFill>
                  <a:srgbClr val="E57200"/>
                </a:solidFill>
                <a:latin typeface="+mj-lt"/>
              </a:rPr>
              <a:t>Signing contracts with external entities on behalf of the University</a:t>
            </a:r>
          </a:p>
        </p:txBody>
      </p:sp>
      <p:sp>
        <p:nvSpPr>
          <p:cNvPr id="4" name="Slide Number Placeholder 3"/>
          <p:cNvSpPr>
            <a:spLocks noGrp="1"/>
          </p:cNvSpPr>
          <p:nvPr>
            <p:ph type="sldNum" sz="quarter" idx="4294967295"/>
          </p:nvPr>
        </p:nvSpPr>
        <p:spPr>
          <a:xfrm>
            <a:off x="11063288" y="6553200"/>
            <a:ext cx="1128712" cy="274638"/>
          </a:xfrm>
          <a:prstGeom prst="rect">
            <a:avLst/>
          </a:prstGeom>
        </p:spPr>
        <p:txBody>
          <a:bodyPr>
            <a:normAutofit/>
          </a:bodyPr>
          <a:lstStyle/>
          <a:p>
            <a:pPr>
              <a:spcAft>
                <a:spcPts val="600"/>
              </a:spcAft>
            </a:pPr>
            <a:fld id="{5EDCC04C-BD5B-4DE4-B747-57E73857E454}" type="slidenum">
              <a:rPr lang="en-US" sz="1050" smtClean="0"/>
              <a:pPr>
                <a:spcAft>
                  <a:spcPts val="600"/>
                </a:spcAft>
              </a:pPr>
              <a:t>12</a:t>
            </a:fld>
            <a:endParaRPr lang="en-US" sz="1050"/>
          </a:p>
        </p:txBody>
      </p:sp>
    </p:spTree>
    <p:extLst>
      <p:ext uri="{BB962C8B-B14F-4D97-AF65-F5344CB8AC3E}">
        <p14:creationId xmlns:p14="http://schemas.microsoft.com/office/powerpoint/2010/main" val="3619938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88104-B596-E48C-9A49-D375D8BF6FE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B266426-CF5B-E25C-187F-A65629A8AEE2}"/>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F4C5A758-4EC0-DC02-7EC1-C8E99E5B212A}"/>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Signatory Authority</a:t>
            </a:r>
          </a:p>
        </p:txBody>
      </p:sp>
      <p:sp>
        <p:nvSpPr>
          <p:cNvPr id="10" name="Content Placeholder 2">
            <a:extLst>
              <a:ext uri="{FF2B5EF4-FFF2-40B4-BE49-F238E27FC236}">
                <a16:creationId xmlns:a16="http://schemas.microsoft.com/office/drawing/2014/main" id="{42D3105D-6978-3970-8853-CF62724A7625}"/>
              </a:ext>
            </a:extLst>
          </p:cNvPr>
          <p:cNvSpPr>
            <a:spLocks noGrp="1"/>
          </p:cNvSpPr>
          <p:nvPr>
            <p:ph idx="1"/>
          </p:nvPr>
        </p:nvSpPr>
        <p:spPr>
          <a:xfrm>
            <a:off x="1907930" y="1629103"/>
            <a:ext cx="9878489" cy="4597022"/>
          </a:xfrm>
        </p:spPr>
        <p:txBody>
          <a:bodyPr vert="horz" lIns="91440" tIns="45720" rIns="91440" bIns="45720" rtlCol="0" anchor="t">
            <a:noAutofit/>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FIN-036: Signatory Authority for Executing University Contracts</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marR="0" indent="0">
              <a:lnSpc>
                <a:spcPct val="107000"/>
              </a:lnSpc>
              <a:spcAft>
                <a:spcPts val="1800"/>
              </a:spcAft>
              <a:buNone/>
            </a:pPr>
            <a:r>
              <a:rPr lang="en-US" sz="2400" dirty="0">
                <a:latin typeface="Open Sans" panose="020B0606030504020204" pitchFamily="34" charset="0"/>
                <a:ea typeface="Open Sans" panose="020B0606030504020204" pitchFamily="34" charset="0"/>
                <a:cs typeface="Open Sans" panose="020B0606030504020204" pitchFamily="34" charset="0"/>
              </a:rPr>
              <a:t>Policy Objectives:</a:t>
            </a:r>
          </a:p>
          <a:p>
            <a:pPr>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contract is reviewed and signed by a University representative with the requisite signature authority delegated by the Board of Visitors</a:t>
            </a:r>
            <a:endParaRPr lang="en-US" sz="1800" dirty="0">
              <a:solidFill>
                <a:srgbClr val="333333"/>
              </a:solidFill>
              <a:effectLst/>
              <a:latin typeface="Arial" panose="020B0604020202020204" pitchFamily="34" charset="0"/>
              <a:ea typeface="Times New Roman" panose="02020603050405020304" pitchFamily="18" charset="0"/>
            </a:endParaRPr>
          </a:p>
          <a:p>
            <a:pPr>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the terms of University contracts are consistent with state and federal laws, directives and guidelines</a:t>
            </a:r>
          </a:p>
          <a:p>
            <a:pPr>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all reviews and approvals required by University policies are obtained prior to execution of the contract</a:t>
            </a:r>
          </a:p>
          <a:p>
            <a:pPr marL="0"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92142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987C-64B5-74EC-2915-1B289912DE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9D32FF7-B2E7-02A7-7F3C-890ABF8A143C}"/>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2021A57-F7A5-D57C-B578-5E28A7C1BC38}"/>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Signatory Authority</a:t>
            </a:r>
          </a:p>
        </p:txBody>
      </p:sp>
      <p:sp>
        <p:nvSpPr>
          <p:cNvPr id="10" name="Content Placeholder 2">
            <a:extLst>
              <a:ext uri="{FF2B5EF4-FFF2-40B4-BE49-F238E27FC236}">
                <a16:creationId xmlns:a16="http://schemas.microsoft.com/office/drawing/2014/main" id="{66FA7F93-CE98-F086-B2E6-A1D5087DFA89}"/>
              </a:ext>
            </a:extLst>
          </p:cNvPr>
          <p:cNvSpPr>
            <a:spLocks noGrp="1"/>
          </p:cNvSpPr>
          <p:nvPr>
            <p:ph idx="1"/>
          </p:nvPr>
        </p:nvSpPr>
        <p:spPr>
          <a:xfrm>
            <a:off x="1540566" y="1629103"/>
            <a:ext cx="10346634" cy="4597022"/>
          </a:xfrm>
        </p:spPr>
        <p:txBody>
          <a:bodyPr vert="horz" lIns="91440" tIns="45720" rIns="91440" bIns="45720" rtlCol="0" anchor="t">
            <a:noAutofit/>
          </a:bodyPr>
          <a:lstStyle/>
          <a:p>
            <a:pPr marL="0" marR="0" lvl="0" indent="0">
              <a:lnSpc>
                <a:spcPct val="107000"/>
              </a:lnSpc>
              <a:spcAft>
                <a:spcPts val="300"/>
              </a:spcAft>
              <a:buSzPts val="1000"/>
              <a:buNone/>
              <a:tabLst>
                <a:tab pos="457200" algn="l"/>
              </a:tabLst>
            </a:pPr>
            <a:r>
              <a:rPr lang="en-US" sz="2400" u="sng"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What is a Contract?</a:t>
            </a:r>
            <a:endParaRPr lang="en-US" sz="2400" u="sng" dirty="0">
              <a:effectLst/>
              <a:latin typeface="Open Sans" panose="020B0606030504020204" pitchFamily="34" charset="0"/>
              <a:ea typeface="Open Sans" panose="020B0606030504020204" pitchFamily="34" charset="0"/>
              <a:cs typeface="Open Sans" panose="020B0606030504020204" pitchFamily="34" charset="0"/>
            </a:endParaRPr>
          </a:p>
          <a:p>
            <a:pPr marL="552450" marR="0">
              <a:lnSpc>
                <a:spcPct val="107000"/>
              </a:lnSpc>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Any agreement between the University and one or more external parties for performing, or refraining from performing, some specified act(s) in exchange for a valuable benefit known legally as “consideration.”  </a:t>
            </a:r>
          </a:p>
          <a:p>
            <a:pPr marL="552450" marR="0">
              <a:lnSpc>
                <a:spcPct val="107000"/>
              </a:lnSpc>
              <a:spcAft>
                <a:spcPts val="1800"/>
              </a:spcAft>
            </a:pPr>
            <a:r>
              <a:rPr lang="en-US" sz="2400" dirty="0">
                <a:latin typeface="Open Sans" panose="020B0606030504020204" pitchFamily="34" charset="0"/>
                <a:ea typeface="Open Sans" panose="020B0606030504020204" pitchFamily="34" charset="0"/>
                <a:cs typeface="Open Sans" panose="020B0606030504020204" pitchFamily="34" charset="0"/>
              </a:rPr>
              <a:t>Documents meeting this definition may be referred to by other terms (e.g., agreements, memoranda of understanding, statements of work) but they are covered by this policy if the document is being signed by both the University and any separate legal entity.</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47705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8FC67-8E6B-12BC-3649-9800C05085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2B1F2F-B37A-2060-B16B-3F7A2454AA47}"/>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4ADCA69-528A-1432-A234-8249C4E54343}"/>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Signatory Authority</a:t>
            </a:r>
          </a:p>
        </p:txBody>
      </p:sp>
      <p:sp>
        <p:nvSpPr>
          <p:cNvPr id="10" name="Content Placeholder 2">
            <a:extLst>
              <a:ext uri="{FF2B5EF4-FFF2-40B4-BE49-F238E27FC236}">
                <a16:creationId xmlns:a16="http://schemas.microsoft.com/office/drawing/2014/main" id="{4FA87682-12AD-8CF9-57C3-3805953FF7D9}"/>
              </a:ext>
            </a:extLst>
          </p:cNvPr>
          <p:cNvSpPr>
            <a:spLocks noGrp="1"/>
          </p:cNvSpPr>
          <p:nvPr>
            <p:ph idx="1"/>
          </p:nvPr>
        </p:nvSpPr>
        <p:spPr>
          <a:xfrm>
            <a:off x="1351723" y="1629103"/>
            <a:ext cx="10434698" cy="4597022"/>
          </a:xfrm>
        </p:spPr>
        <p:txBody>
          <a:bodyPr vert="horz" lIns="91440" tIns="45720" rIns="91440" bIns="45720" rtlCol="0" anchor="t">
            <a:noAutofit/>
          </a:bodyPr>
          <a:lstStyle/>
          <a:p>
            <a:pPr marL="552450">
              <a:lnSpc>
                <a:spcPct val="107000"/>
              </a:lnSpc>
              <a:spcAft>
                <a:spcPts val="600"/>
              </a:spcAft>
            </a:pPr>
            <a:r>
              <a:rPr lang="en-US" sz="2200" b="1" dirty="0">
                <a:latin typeface="Open Sans" panose="020B0606030504020204" pitchFamily="34" charset="0"/>
                <a:ea typeface="Open Sans" panose="020B0606030504020204" pitchFamily="34" charset="0"/>
                <a:cs typeface="Open Sans" panose="020B0606030504020204" pitchFamily="34" charset="0"/>
              </a:rPr>
              <a:t>Required – </a:t>
            </a:r>
            <a:r>
              <a:rPr lang="en-US" sz="2200" dirty="0">
                <a:latin typeface="Open Sans" panose="020B0606030504020204" pitchFamily="34" charset="0"/>
                <a:ea typeface="Open Sans" panose="020B0606030504020204" pitchFamily="34" charset="0"/>
                <a:cs typeface="Open Sans" panose="020B0606030504020204" pitchFamily="34" charset="0"/>
              </a:rPr>
              <a:t>Any document signed by both the University and any separate legal entity </a:t>
            </a:r>
            <a:r>
              <a:rPr lang="en-US" sz="2200" u="sng" dirty="0">
                <a:latin typeface="Open Sans" panose="020B0606030504020204" pitchFamily="34" charset="0"/>
                <a:ea typeface="Open Sans" panose="020B0606030504020204" pitchFamily="34" charset="0"/>
                <a:cs typeface="Open Sans" panose="020B0606030504020204" pitchFamily="34" charset="0"/>
              </a:rPr>
              <a:t>must</a:t>
            </a:r>
            <a:r>
              <a:rPr lang="en-US" sz="2200" dirty="0">
                <a:latin typeface="Open Sans" panose="020B0606030504020204" pitchFamily="34" charset="0"/>
                <a:ea typeface="Open Sans" panose="020B0606030504020204" pitchFamily="34" charset="0"/>
                <a:cs typeface="Open Sans" panose="020B0606030504020204" pitchFamily="34" charset="0"/>
              </a:rPr>
              <a:t> be signed by an employee with an official signatory authority letter delegated by the EVP/COO. </a:t>
            </a:r>
          </a:p>
          <a:p>
            <a:pPr marL="1009650" lvl="1">
              <a:lnSpc>
                <a:spcPct val="107000"/>
              </a:lnSpc>
              <a:spcAft>
                <a:spcPts val="600"/>
              </a:spcAft>
            </a:pPr>
            <a:r>
              <a:rPr lang="en-US" sz="1800" dirty="0">
                <a:latin typeface="Open Sans" panose="020B0606030504020204" pitchFamily="34" charset="0"/>
                <a:ea typeface="Open Sans" panose="020B0606030504020204" pitchFamily="34" charset="0"/>
                <a:cs typeface="Open Sans" panose="020B0606030504020204" pitchFamily="34" charset="0"/>
              </a:rPr>
              <a:t>Note that this includes all vendors, grant sponsors, University-Associated Organizations, Contracted Independent Organizations, Fraternal Organizations, municipalities, donors, professional organizations, and non-profit organizations.</a:t>
            </a: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dirty="0">
              <a:latin typeface="Open Sans" panose="020B0606030504020204" pitchFamily="34" charset="0"/>
              <a:ea typeface="Open Sans" panose="020B0606030504020204" pitchFamily="34" charset="0"/>
              <a:cs typeface="Open Sans" panose="020B0606030504020204" pitchFamily="34" charset="0"/>
            </a:endParaRPr>
          </a:p>
          <a:p>
            <a:pPr marL="552450">
              <a:lnSpc>
                <a:spcPct val="107000"/>
              </a:lnSpc>
              <a:spcAft>
                <a:spcPts val="1800"/>
              </a:spcAft>
            </a:pPr>
            <a:r>
              <a:rPr lang="en-US" sz="2200" b="1"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Not required – </a:t>
            </a:r>
            <a:r>
              <a:rPr lang="en-US" sz="220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Intra-University documents signed between two schools or departments </a:t>
            </a:r>
            <a:r>
              <a:rPr lang="en-US" sz="2200" dirty="0">
                <a:solidFill>
                  <a:srgbClr val="333333"/>
                </a:solidFill>
                <a:latin typeface="Open Sans" panose="020B0606030504020204" pitchFamily="34" charset="0"/>
                <a:ea typeface="Open Sans" panose="020B0606030504020204" pitchFamily="34" charset="0"/>
                <a:cs typeface="Open Sans" panose="020B0606030504020204" pitchFamily="34" charset="0"/>
              </a:rPr>
              <a:t>(e.g., service level agreements) do </a:t>
            </a:r>
            <a:r>
              <a:rPr lang="en-US" sz="2200" dirty="0">
                <a:solidFill>
                  <a:srgbClr val="333333"/>
                </a:solidFill>
                <a:effectLst/>
                <a:latin typeface="Open Sans" panose="020B0606030504020204" pitchFamily="34" charset="0"/>
                <a:ea typeface="Open Sans" panose="020B0606030504020204" pitchFamily="34" charset="0"/>
                <a:cs typeface="Open Sans" panose="020B0606030504020204" pitchFamily="34" charset="0"/>
              </a:rPr>
              <a:t>not require delegated signatory authority, provided that all parties are within the legal entity known as “The Rector and Visitors of the University of Virginia”.</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992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F6D91-CA4D-C5BB-2CFF-CF0BFF1EF5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309AEE-DC76-A387-3186-FA6CA98A495E}"/>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FC4C2BF-9C28-EC0D-B5DE-E4B53413CA6F}"/>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Signatory Authority</a:t>
            </a:r>
          </a:p>
        </p:txBody>
      </p:sp>
      <p:sp>
        <p:nvSpPr>
          <p:cNvPr id="10" name="Content Placeholder 2">
            <a:extLst>
              <a:ext uri="{FF2B5EF4-FFF2-40B4-BE49-F238E27FC236}">
                <a16:creationId xmlns:a16="http://schemas.microsoft.com/office/drawing/2014/main" id="{A03E1B19-AEC2-1E0E-B437-17C227BA3D14}"/>
              </a:ext>
            </a:extLst>
          </p:cNvPr>
          <p:cNvSpPr>
            <a:spLocks noGrp="1"/>
          </p:cNvSpPr>
          <p:nvPr>
            <p:ph idx="1"/>
          </p:nvPr>
        </p:nvSpPr>
        <p:spPr>
          <a:xfrm>
            <a:off x="1411357" y="1629103"/>
            <a:ext cx="10375063" cy="4597022"/>
          </a:xfrm>
        </p:spPr>
        <p:txBody>
          <a:bodyPr vert="horz" lIns="91440" tIns="45720" rIns="91440" bIns="45720" rtlCol="0" anchor="t">
            <a:noAutofit/>
          </a:bodyPr>
          <a:lstStyle/>
          <a:p>
            <a:r>
              <a:rPr lang="en-US" sz="2400" u="sng" dirty="0">
                <a:latin typeface="Open Sans" panose="020B0606030504020204" pitchFamily="34" charset="0"/>
                <a:ea typeface="Open Sans" panose="020B0606030504020204" pitchFamily="34" charset="0"/>
                <a:cs typeface="Open Sans" panose="020B0606030504020204" pitchFamily="34" charset="0"/>
              </a:rPr>
              <a:t>Scope of Authority</a:t>
            </a:r>
          </a:p>
          <a:p>
            <a:pPr lvl="1"/>
            <a:r>
              <a:rPr lang="en-US" dirty="0">
                <a:latin typeface="Open Sans" panose="020B0606030504020204" pitchFamily="34" charset="0"/>
                <a:ea typeface="Open Sans" panose="020B0606030504020204" pitchFamily="34" charset="0"/>
                <a:cs typeface="Open Sans" panose="020B0606030504020204" pitchFamily="34" charset="0"/>
              </a:rPr>
              <a:t>Individual authority is outlined explicitly in a signatory authority delegation letter from EVP/COO</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u="sng" dirty="0">
                <a:latin typeface="Open Sans" panose="020B0606030504020204" pitchFamily="34" charset="0"/>
                <a:ea typeface="Open Sans" panose="020B0606030504020204" pitchFamily="34" charset="0"/>
                <a:cs typeface="Open Sans" panose="020B0606030504020204" pitchFamily="34" charset="0"/>
              </a:rPr>
              <a:t>Responsibilities of Signatories</a:t>
            </a:r>
          </a:p>
          <a:p>
            <a:pPr lvl="1"/>
            <a:r>
              <a:rPr lang="en-US" dirty="0">
                <a:latin typeface="Open Sans" panose="020B0606030504020204" pitchFamily="34" charset="0"/>
                <a:ea typeface="Open Sans" panose="020B0606030504020204" pitchFamily="34" charset="0"/>
                <a:cs typeface="Open Sans" panose="020B0606030504020204" pitchFamily="34" charset="0"/>
              </a:rPr>
              <a:t>Only authorized signatories are delegated the authority to legally bind “The Rector and Visitors of the University of Virginia”</a:t>
            </a:r>
          </a:p>
          <a:p>
            <a:pPr lvl="1"/>
            <a:endParaRPr lang="en-US" dirty="0">
              <a:latin typeface="Open Sans" panose="020B0606030504020204" pitchFamily="34" charset="0"/>
              <a:ea typeface="Open Sans" panose="020B0606030504020204" pitchFamily="34" charset="0"/>
              <a:cs typeface="Open Sans" panose="020B0606030504020204" pitchFamily="34" charset="0"/>
            </a:endParaRPr>
          </a:p>
          <a:p>
            <a:pPr lvl="1"/>
            <a:r>
              <a:rPr lang="en-US" dirty="0">
                <a:latin typeface="Open Sans" panose="020B0606030504020204" pitchFamily="34" charset="0"/>
                <a:ea typeface="Open Sans" panose="020B0606030504020204" pitchFamily="34" charset="0"/>
                <a:cs typeface="Open Sans" panose="020B0606030504020204" pitchFamily="34" charset="0"/>
              </a:rPr>
              <a:t>Individuals who sign contracts without delegated authority may be held personally liable for payment &amp; performance of the contract and face disciplinary action up to and including termination</a:t>
            </a:r>
          </a:p>
          <a:p>
            <a:pPr marL="0" indent="0">
              <a:buNone/>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1968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2E89-FB34-3BA6-E980-6596C5AA0C0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97B7D8-0E96-D3AB-B926-C564CD4DE422}"/>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51CE129-0FCD-E222-45D5-F058801E7773}"/>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Signatory Authority</a:t>
            </a:r>
          </a:p>
        </p:txBody>
      </p:sp>
      <p:sp>
        <p:nvSpPr>
          <p:cNvPr id="10" name="Content Placeholder 2">
            <a:extLst>
              <a:ext uri="{FF2B5EF4-FFF2-40B4-BE49-F238E27FC236}">
                <a16:creationId xmlns:a16="http://schemas.microsoft.com/office/drawing/2014/main" id="{6394583C-9DBA-363D-588F-4A1F8B6602CA}"/>
              </a:ext>
            </a:extLst>
          </p:cNvPr>
          <p:cNvSpPr>
            <a:spLocks noGrp="1"/>
          </p:cNvSpPr>
          <p:nvPr>
            <p:ph idx="1"/>
          </p:nvPr>
        </p:nvSpPr>
        <p:spPr>
          <a:xfrm>
            <a:off x="1550504" y="1629102"/>
            <a:ext cx="10235915" cy="4890967"/>
          </a:xfrm>
        </p:spPr>
        <p:txBody>
          <a:bodyPr vert="horz" lIns="91440" tIns="45720" rIns="91440" bIns="45720" rtlCol="0" anchor="t">
            <a:noAutofit/>
          </a:bodyPr>
          <a:lstStyle/>
          <a:p>
            <a:pPr marL="0" indent="0">
              <a:buNone/>
            </a:pPr>
            <a:r>
              <a:rPr lang="en-US" sz="2400" u="sng" dirty="0">
                <a:latin typeface="Open Sans" panose="020B0606030504020204" pitchFamily="34" charset="0"/>
                <a:ea typeface="Open Sans" panose="020B0606030504020204" pitchFamily="34" charset="0"/>
                <a:cs typeface="Open Sans" panose="020B0606030504020204" pitchFamily="34" charset="0"/>
              </a:rPr>
              <a:t>Primary administrative offices with signatory authority are</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nSpc>
                <a:spcPct val="107000"/>
              </a:lnSpc>
              <a:spcAft>
                <a:spcPts val="800"/>
              </a:spcAft>
              <a:buSzPts val="1000"/>
              <a:buFont typeface="Wingdings" panose="05000000000000000000" pitchFamily="2" charset="2"/>
              <a:buChar char="§"/>
              <a:tabLst>
                <a:tab pos="1371600" algn="l"/>
              </a:tabLst>
            </a:pPr>
            <a:r>
              <a:rPr lang="en-US" sz="2200" dirty="0">
                <a:latin typeface="Open Sans" panose="020B0606030504020204" pitchFamily="34" charset="0"/>
                <a:ea typeface="Open Sans" panose="020B0606030504020204" pitchFamily="34" charset="0"/>
                <a:cs typeface="Open Sans" panose="020B0606030504020204" pitchFamily="34" charset="0"/>
              </a:rPr>
              <a:t>OSP for grants and contracts related to research funds;</a:t>
            </a:r>
          </a:p>
          <a:p>
            <a:pPr>
              <a:lnSpc>
                <a:spcPct val="107000"/>
              </a:lnSpc>
              <a:spcAft>
                <a:spcPts val="800"/>
              </a:spcAft>
              <a:buSzPts val="1000"/>
              <a:buFont typeface="Wingdings" panose="05000000000000000000" pitchFamily="2" charset="2"/>
              <a:buChar char="§"/>
              <a:tabLst>
                <a:tab pos="1371600" algn="l"/>
              </a:tabLst>
            </a:pPr>
            <a:r>
              <a:rPr lang="en-US" sz="2200" dirty="0">
                <a:latin typeface="Open Sans" panose="020B0606030504020204" pitchFamily="34" charset="0"/>
                <a:ea typeface="Open Sans" panose="020B0606030504020204" pitchFamily="34" charset="0"/>
                <a:cs typeface="Open Sans" panose="020B0606030504020204" pitchFamily="34" charset="0"/>
              </a:rPr>
              <a:t>Procurement Services for the purchase of goods and services;</a:t>
            </a:r>
          </a:p>
          <a:p>
            <a:pPr>
              <a:lnSpc>
                <a:spcPct val="107000"/>
              </a:lnSpc>
              <a:spcAft>
                <a:spcPts val="800"/>
              </a:spcAft>
              <a:buSzPts val="1000"/>
              <a:buFont typeface="Wingdings" panose="05000000000000000000" pitchFamily="2" charset="2"/>
              <a:buChar char="§"/>
              <a:tabLst>
                <a:tab pos="1371600" algn="l"/>
              </a:tabLst>
            </a:pPr>
            <a:r>
              <a:rPr lang="en-US" sz="2200" dirty="0">
                <a:latin typeface="Open Sans" panose="020B0606030504020204" pitchFamily="34" charset="0"/>
                <a:ea typeface="Open Sans" panose="020B0606030504020204" pitchFamily="34" charset="0"/>
                <a:cs typeface="Open Sans" panose="020B0606030504020204" pitchFamily="34" charset="0"/>
              </a:rPr>
              <a:t>Facilities Management for the procurement of construction and services;</a:t>
            </a:r>
          </a:p>
          <a:p>
            <a:pPr>
              <a:lnSpc>
                <a:spcPct val="107000"/>
              </a:lnSpc>
              <a:spcAft>
                <a:spcPts val="800"/>
              </a:spcAft>
              <a:buSzPts val="1000"/>
              <a:buFont typeface="Wingdings" panose="05000000000000000000" pitchFamily="2" charset="2"/>
              <a:buChar char="§"/>
              <a:tabLst>
                <a:tab pos="1371600" algn="l"/>
              </a:tabLst>
            </a:pPr>
            <a:r>
              <a:rPr lang="en-US" sz="2200" dirty="0">
                <a:latin typeface="Open Sans" panose="020B0606030504020204" pitchFamily="34" charset="0"/>
                <a:ea typeface="Open Sans" panose="020B0606030504020204" pitchFamily="34" charset="0"/>
                <a:cs typeface="Open Sans" panose="020B0606030504020204" pitchFamily="34" charset="0"/>
              </a:rPr>
              <a:t>Office of the VP &amp; Chief Financial Officer for contracts outside the scope of Procurement Services or OSP (e.g., leases, educational services contracts, student practicum contracts, art loan agreements); </a:t>
            </a:r>
          </a:p>
          <a:p>
            <a:pPr>
              <a:lnSpc>
                <a:spcPct val="107000"/>
              </a:lnSpc>
              <a:spcAft>
                <a:spcPts val="800"/>
              </a:spcAft>
              <a:buSzPts val="1000"/>
              <a:buFont typeface="Wingdings" panose="05000000000000000000" pitchFamily="2" charset="2"/>
              <a:buChar char="§"/>
              <a:tabLst>
                <a:tab pos="1371600" algn="l"/>
              </a:tabLst>
            </a:pPr>
            <a:r>
              <a:rPr lang="en-US" sz="2200" dirty="0">
                <a:latin typeface="Open Sans" panose="020B0606030504020204" pitchFamily="34" charset="0"/>
                <a:ea typeface="Open Sans" panose="020B0606030504020204" pitchFamily="34" charset="0"/>
                <a:cs typeface="Open Sans" panose="020B0606030504020204" pitchFamily="34" charset="0"/>
              </a:rPr>
              <a:t>Office of the EVP &amp; Provost for Academic Program Agreements.</a:t>
            </a:r>
          </a:p>
          <a:p>
            <a:pPr marL="0" lvl="0" indent="0">
              <a:buNone/>
            </a:pP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3290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85ACB-7D77-4C1D-C1D8-51A5A7B584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F2843F-1126-E63D-97B6-AB05AD9E9523}"/>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345859-FBA7-1BA1-C1D9-37551B03BAF8}"/>
              </a:ext>
            </a:extLst>
          </p:cNvPr>
          <p:cNvSpPr>
            <a:spLocks noGrp="1"/>
          </p:cNvSpPr>
          <p:nvPr>
            <p:ph type="title"/>
          </p:nvPr>
        </p:nvSpPr>
        <p:spPr>
          <a:xfrm>
            <a:off x="1270820" y="414287"/>
            <a:ext cx="10515600" cy="1033513"/>
          </a:xfrm>
        </p:spPr>
        <p:txBody>
          <a:bodyPr>
            <a:normAutofit/>
          </a:bodyPr>
          <a:lstStyle/>
          <a:p>
            <a:pPr algn="ctr"/>
            <a:r>
              <a:rPr lang="en-US" b="1" dirty="0">
                <a:solidFill>
                  <a:srgbClr val="232D4B"/>
                </a:solidFill>
                <a:latin typeface="Candara" panose="020E0502030303020204" pitchFamily="34" charset="0"/>
              </a:rPr>
              <a:t>UVA Compliance Office</a:t>
            </a:r>
          </a:p>
        </p:txBody>
      </p:sp>
      <p:grpSp>
        <p:nvGrpSpPr>
          <p:cNvPr id="5" name="Group 4">
            <a:extLst>
              <a:ext uri="{FF2B5EF4-FFF2-40B4-BE49-F238E27FC236}">
                <a16:creationId xmlns:a16="http://schemas.microsoft.com/office/drawing/2014/main" id="{B65CFC58-D74F-3667-B94E-832C546C231A}"/>
              </a:ext>
            </a:extLst>
          </p:cNvPr>
          <p:cNvGrpSpPr/>
          <p:nvPr/>
        </p:nvGrpSpPr>
        <p:grpSpPr>
          <a:xfrm>
            <a:off x="2193808" y="2035899"/>
            <a:ext cx="9670201" cy="1771669"/>
            <a:chOff x="2173791" y="4013329"/>
            <a:chExt cx="8290732" cy="1771669"/>
          </a:xfrm>
        </p:grpSpPr>
        <p:sp>
          <p:nvSpPr>
            <p:cNvPr id="2" name="Content Placeholder 2">
              <a:extLst>
                <a:ext uri="{FF2B5EF4-FFF2-40B4-BE49-F238E27FC236}">
                  <a16:creationId xmlns:a16="http://schemas.microsoft.com/office/drawing/2014/main" id="{E2DC01D8-A5E7-6D0D-905F-0AB9DF145817}"/>
                </a:ext>
              </a:extLst>
            </p:cNvPr>
            <p:cNvSpPr txBox="1">
              <a:spLocks/>
            </p:cNvSpPr>
            <p:nvPr/>
          </p:nvSpPr>
          <p:spPr>
            <a:xfrm>
              <a:off x="2173791" y="4013330"/>
              <a:ext cx="3489411" cy="1771668"/>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r>
                <a:rPr lang="en-US" sz="4000" b="1" dirty="0">
                  <a:solidFill>
                    <a:srgbClr val="232D4B"/>
                  </a:solidFill>
                  <a:latin typeface="Open Sans" panose="020B0606030504020204" pitchFamily="34" charset="0"/>
                  <a:ea typeface="Open Sans" panose="020B0606030504020204" pitchFamily="34" charset="0"/>
                  <a:cs typeface="Open Sans" panose="020B0606030504020204" pitchFamily="34" charset="0"/>
                </a:rPr>
                <a:t>Gary Nimax</a:t>
              </a:r>
              <a:br>
                <a:rPr lang="en-US" sz="24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Assistant VP for Compliance</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nimax@virginia.edu</a:t>
              </a:r>
              <a:br>
                <a:rPr lang="en-US"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434-243-8992</a:t>
              </a:r>
            </a:p>
          </p:txBody>
        </p:sp>
        <p:sp>
          <p:nvSpPr>
            <p:cNvPr id="6" name="Content Placeholder 2">
              <a:extLst>
                <a:ext uri="{FF2B5EF4-FFF2-40B4-BE49-F238E27FC236}">
                  <a16:creationId xmlns:a16="http://schemas.microsoft.com/office/drawing/2014/main" id="{3F0E4AB8-DA96-8D09-0695-AFD0ED1E1007}"/>
                </a:ext>
              </a:extLst>
            </p:cNvPr>
            <p:cNvSpPr txBox="1">
              <a:spLocks/>
            </p:cNvSpPr>
            <p:nvPr/>
          </p:nvSpPr>
          <p:spPr>
            <a:xfrm>
              <a:off x="6006276" y="4013329"/>
              <a:ext cx="4458247" cy="1687691"/>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r>
                <a:rPr lang="en-US" sz="4000" b="1" dirty="0">
                  <a:solidFill>
                    <a:srgbClr val="232D4B"/>
                  </a:solidFill>
                  <a:latin typeface="Open Sans" panose="020B0606030504020204" pitchFamily="34" charset="0"/>
                  <a:ea typeface="Open Sans" panose="020B0606030504020204" pitchFamily="34" charset="0"/>
                  <a:cs typeface="Open Sans" panose="020B0606030504020204" pitchFamily="34" charset="0"/>
                </a:rPr>
                <a:t>Steve Sherman</a:t>
              </a:r>
              <a:br>
                <a:rPr lang="en-US" sz="24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Manager, University Compliance Program</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hlinkClick r:id="rId4"/>
                </a:rPr>
                <a:t>steve@virginia.edu</a:t>
              </a: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 </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434-924-3849</a:t>
              </a:r>
            </a:p>
            <a:p>
              <a:pPr marL="0" indent="0">
                <a:buNone/>
              </a:pPr>
              <a:endParaRPr lang="en-US" sz="2400" dirty="0">
                <a:solidFill>
                  <a:srgbClr val="E572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grpSp>
      <p:sp>
        <p:nvSpPr>
          <p:cNvPr id="7" name="Content Placeholder 2">
            <a:extLst>
              <a:ext uri="{FF2B5EF4-FFF2-40B4-BE49-F238E27FC236}">
                <a16:creationId xmlns:a16="http://schemas.microsoft.com/office/drawing/2014/main" id="{CE52C7D3-10F3-934B-3913-78B6E30F38D9}"/>
              </a:ext>
            </a:extLst>
          </p:cNvPr>
          <p:cNvSpPr txBox="1">
            <a:spLocks/>
          </p:cNvSpPr>
          <p:nvPr/>
        </p:nvSpPr>
        <p:spPr>
          <a:xfrm>
            <a:off x="1270820" y="4395668"/>
            <a:ext cx="9825735" cy="1213587"/>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algn="ctr"/>
            <a:r>
              <a:rPr lang="en-US" sz="2000" dirty="0">
                <a:solidFill>
                  <a:srgbClr val="232D4B"/>
                </a:solidFill>
              </a:rPr>
              <a:t>Email: </a:t>
            </a:r>
            <a:r>
              <a:rPr lang="en-US" sz="2000" dirty="0">
                <a:solidFill>
                  <a:srgbClr val="0070C0"/>
                </a:solidFill>
                <a:hlinkClick r:id="rId5">
                  <a:extLst>
                    <a:ext uri="{A12FA001-AC4F-418D-AE19-62706E023703}">
                      <ahyp:hlinkClr xmlns:ahyp="http://schemas.microsoft.com/office/drawing/2018/hyperlinkcolor" val="tx"/>
                    </a:ext>
                  </a:extLst>
                </a:hlinkClick>
              </a:rPr>
              <a:t>compliance@virginia.edu</a:t>
            </a:r>
            <a:br>
              <a:rPr lang="en-US" sz="2000" dirty="0">
                <a:solidFill>
                  <a:srgbClr val="0070C0"/>
                </a:solidFill>
              </a:rPr>
            </a:br>
            <a:r>
              <a:rPr lang="en-US" sz="2000" dirty="0">
                <a:solidFill>
                  <a:srgbClr val="232D4B"/>
                </a:solidFill>
              </a:rPr>
              <a:t>Website: </a:t>
            </a:r>
            <a:r>
              <a:rPr lang="en-US" sz="2000" dirty="0">
                <a:solidFill>
                  <a:srgbClr val="E57200"/>
                </a:solidFill>
                <a:hlinkClick r:id="rId6">
                  <a:extLst>
                    <a:ext uri="{A12FA001-AC4F-418D-AE19-62706E023703}">
                      <ahyp:hlinkClr xmlns:ahyp="http://schemas.microsoft.com/office/drawing/2018/hyperlinkcolor" val="tx"/>
                    </a:ext>
                  </a:extLst>
                </a:hlinkClick>
              </a:rPr>
              <a:t>compliance.virginia.edu</a:t>
            </a:r>
            <a:br>
              <a:rPr lang="en-US" sz="2000" dirty="0">
                <a:solidFill>
                  <a:srgbClr val="E57200"/>
                </a:solidFill>
              </a:rPr>
            </a:br>
            <a:r>
              <a:rPr lang="en-US" sz="2000" dirty="0"/>
              <a:t>Reporting Options: </a:t>
            </a:r>
            <a:r>
              <a:rPr lang="en-US" sz="2000" dirty="0">
                <a:solidFill>
                  <a:srgbClr val="E57200"/>
                </a:solidFill>
                <a:hlinkClick r:id="rId7">
                  <a:extLst>
                    <a:ext uri="{A12FA001-AC4F-418D-AE19-62706E023703}">
                      <ahyp:hlinkClr xmlns:ahyp="http://schemas.microsoft.com/office/drawing/2018/hyperlinkcolor" val="tx"/>
                    </a:ext>
                  </a:extLst>
                </a:hlinkClick>
              </a:rPr>
              <a:t>report.virginia.edu</a:t>
            </a:r>
            <a:endParaRPr lang="en-US" sz="2000" dirty="0">
              <a:solidFill>
                <a:srgbClr val="232D4B"/>
              </a:solidFill>
            </a:endParaRPr>
          </a:p>
        </p:txBody>
      </p:sp>
    </p:spTree>
    <p:extLst>
      <p:ext uri="{BB962C8B-B14F-4D97-AF65-F5344CB8AC3E}">
        <p14:creationId xmlns:p14="http://schemas.microsoft.com/office/powerpoint/2010/main" val="3735763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9609"/>
            <a:ext cx="12192000" cy="6858000"/>
          </a:xfrm>
          <a:prstGeom prst="rect">
            <a:avLst/>
          </a:prstGeom>
          <a:noFill/>
        </p:spPr>
      </p:pic>
      <p:sp>
        <p:nvSpPr>
          <p:cNvPr id="7" name="Title Placeholder 1" descr="BOV Audit, Compliance, and Risk Committee September 2019 Title Slide"/>
          <p:cNvSpPr txBox="1">
            <a:spLocks/>
          </p:cNvSpPr>
          <p:nvPr/>
        </p:nvSpPr>
        <p:spPr>
          <a:xfrm>
            <a:off x="144963" y="4489134"/>
            <a:ext cx="12192000"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200" dirty="0">
                <a:solidFill>
                  <a:srgbClr val="232D4B"/>
                </a:solidFill>
                <a:latin typeface="Franklin Gothic Demi" panose="020B0703020102020204" pitchFamily="34" charset="0"/>
              </a:rPr>
              <a:t>Next Up: Building a Field-Of-Dreams to Bring Innovative Translational Research into Human Applications</a:t>
            </a:r>
            <a:endParaRPr lang="en-US" sz="4200" dirty="0">
              <a:latin typeface="Franklin Gothic Demi" panose="020B0703020102020204" pitchFamily="34" charset="0"/>
            </a:endParaRPr>
          </a:p>
          <a:p>
            <a:pPr algn="ctr"/>
            <a:endParaRPr lang="en-US" sz="4200" dirty="0">
              <a:solidFill>
                <a:srgbClr val="232D4B"/>
              </a:solidFill>
              <a:latin typeface="Franklin Gothic Demi" panose="020B0703020102020204" pitchFamily="34" charset="0"/>
            </a:endParaRPr>
          </a:p>
          <a:p>
            <a:pPr algn="ctr"/>
            <a:r>
              <a:rPr lang="en-US" sz="3000" dirty="0">
                <a:solidFill>
                  <a:srgbClr val="232D4B"/>
                </a:solidFill>
                <a:latin typeface="Franklin Gothic Demi" panose="020B0703020102020204" pitchFamily="34" charset="0"/>
              </a:rPr>
              <a:t>Dr. Jianjie Ma, Professor of Surgery</a:t>
            </a:r>
          </a:p>
          <a:p>
            <a:pPr algn="ctr"/>
            <a:endParaRPr lang="en-US" sz="3000" dirty="0">
              <a:latin typeface="Franklin Gothic Demi" panose="020B0703020102020204" pitchFamily="34" charset="0"/>
            </a:endParaRPr>
          </a:p>
          <a:p>
            <a:pPr algn="ctr"/>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7DF317CF-E5E4-79C5-0F30-4D7196CD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868" y="1435348"/>
            <a:ext cx="3221223" cy="2023153"/>
          </a:xfrm>
          <a:prstGeom prst="rect">
            <a:avLst/>
          </a:prstGeom>
          <a:solidFill>
            <a:srgbClr val="002060"/>
          </a:solidFill>
        </p:spPr>
      </p:pic>
    </p:spTree>
    <p:extLst>
      <p:ext uri="{BB962C8B-B14F-4D97-AF65-F5344CB8AC3E}">
        <p14:creationId xmlns:p14="http://schemas.microsoft.com/office/powerpoint/2010/main" val="2188809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7" name="Title Placeholder 1" descr="BOV Audit, Compliance, and Risk Committee September 2019 Title Slide"/>
          <p:cNvSpPr txBox="1">
            <a:spLocks/>
          </p:cNvSpPr>
          <p:nvPr/>
        </p:nvSpPr>
        <p:spPr>
          <a:xfrm>
            <a:off x="0" y="4390585"/>
            <a:ext cx="12192000"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200" dirty="0">
                <a:solidFill>
                  <a:srgbClr val="232D4B"/>
                </a:solidFill>
                <a:latin typeface="Franklin Gothic Demi" panose="020B0703020102020204" pitchFamily="34" charset="0"/>
              </a:rPr>
              <a:t>Next Up: Research Strategy &amp; Communications Update</a:t>
            </a:r>
            <a:endParaRPr lang="en-US" sz="4200" dirty="0">
              <a:latin typeface="Franklin Gothic Demi" panose="020B0703020102020204" pitchFamily="34" charset="0"/>
            </a:endParaRPr>
          </a:p>
          <a:p>
            <a:pPr algn="ctr"/>
            <a:endParaRPr lang="en-US" sz="4200" dirty="0">
              <a:solidFill>
                <a:srgbClr val="232D4B"/>
              </a:solidFill>
              <a:latin typeface="Franklin Gothic Demi" panose="020B0703020102020204" pitchFamily="34" charset="0"/>
            </a:endParaRPr>
          </a:p>
          <a:p>
            <a:pPr algn="ctr"/>
            <a:r>
              <a:rPr lang="en-US" sz="3000" dirty="0">
                <a:solidFill>
                  <a:srgbClr val="232D4B"/>
                </a:solidFill>
                <a:latin typeface="Franklin Gothic Demi" panose="020B0703020102020204" pitchFamily="34" charset="0"/>
              </a:rPr>
              <a:t>Gwendolyn “Gwen” Slade-Bouchie</a:t>
            </a:r>
          </a:p>
          <a:p>
            <a:pPr algn="ctr"/>
            <a:r>
              <a:rPr lang="en-US" sz="3000" dirty="0">
                <a:solidFill>
                  <a:srgbClr val="232D4B"/>
                </a:solidFill>
                <a:latin typeface="Franklin Gothic Demi" panose="020B0703020102020204" pitchFamily="34" charset="0"/>
              </a:rPr>
              <a:t>Executive Director of Research Strategy &amp; Communications</a:t>
            </a:r>
          </a:p>
          <a:p>
            <a:pPr algn="ctr"/>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7DF317CF-E5E4-79C5-0F30-4D7196CD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90" y="1540989"/>
            <a:ext cx="3221223" cy="2023153"/>
          </a:xfrm>
          <a:prstGeom prst="rect">
            <a:avLst/>
          </a:prstGeom>
          <a:solidFill>
            <a:srgbClr val="002060"/>
          </a:solidFill>
        </p:spPr>
      </p:pic>
    </p:spTree>
    <p:extLst>
      <p:ext uri="{BB962C8B-B14F-4D97-AF65-F5344CB8AC3E}">
        <p14:creationId xmlns:p14="http://schemas.microsoft.com/office/powerpoint/2010/main" val="3388724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09F067-BC78-498E-B6EA-0621A2C84CF0}" type="slidenum">
              <a:rPr lang="en-US" smtClean="0"/>
              <a:t>20</a:t>
            </a:fld>
            <a:endParaRPr lang="en-US"/>
          </a:p>
        </p:txBody>
      </p:sp>
      <p:pic>
        <p:nvPicPr>
          <p:cNvPr id="6" name="Solving the world’s biggest medical mysteries (Northern Virginia)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5594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5486401"/>
            <a:ext cx="12359774" cy="1446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3289" y="5779956"/>
            <a:ext cx="12359774" cy="892552"/>
          </a:xfrm>
          <a:prstGeom prst="rect">
            <a:avLst/>
          </a:prstGeom>
          <a:noFill/>
        </p:spPr>
        <p:txBody>
          <a:bodyPr wrap="square" rtlCol="0">
            <a:spAutoFit/>
          </a:bodyPr>
          <a:lstStyle/>
          <a:p>
            <a:pPr algn="ctr">
              <a:spcBef>
                <a:spcPts val="1600"/>
              </a:spcBef>
            </a:pPr>
            <a:r>
              <a:rPr lang="en-US" sz="2400" b="1" dirty="0">
                <a:solidFill>
                  <a:srgbClr val="0070C0"/>
                </a:solidFill>
                <a:latin typeface="Arial" panose="020B0604020202020204" pitchFamily="34" charset="0"/>
                <a:cs typeface="Arial" panose="020B0604020202020204" pitchFamily="34" charset="0"/>
              </a:rPr>
              <a:t>Jianjie Ma, PhD, Department of Surgery, UVA (</a:t>
            </a:r>
            <a:r>
              <a:rPr lang="en-US" sz="2400" b="1" dirty="0">
                <a:solidFill>
                  <a:srgbClr val="0070C0"/>
                </a:solidFill>
                <a:latin typeface="Arial" panose="020B0604020202020204" pitchFamily="34" charset="0"/>
                <a:cs typeface="Arial" panose="020B0604020202020204" pitchFamily="34" charset="0"/>
                <a:hlinkClick r:id="rId2"/>
              </a:rPr>
              <a:t>Jianjie.Ma@virginia.edu</a:t>
            </a:r>
            <a:r>
              <a:rPr lang="en-US" sz="2400" b="1" dirty="0">
                <a:solidFill>
                  <a:srgbClr val="0070C0"/>
                </a:solidFill>
                <a:latin typeface="Arial" panose="020B0604020202020204" pitchFamily="34" charset="0"/>
                <a:cs typeface="Arial" panose="020B0604020202020204" pitchFamily="34" charset="0"/>
              </a:rPr>
              <a:t>)</a:t>
            </a:r>
          </a:p>
          <a:p>
            <a:pPr algn="ctr">
              <a:spcBef>
                <a:spcPts val="1200"/>
              </a:spcBef>
            </a:pPr>
            <a:r>
              <a:rPr lang="en-US" b="1" dirty="0">
                <a:latin typeface="Arial" panose="020B0604020202020204" pitchFamily="34" charset="0"/>
                <a:cs typeface="Arial" panose="020B0604020202020204" pitchFamily="34" charset="0"/>
              </a:rPr>
              <a:t>Research Administrators Forum Presentation – March 4, 2025</a:t>
            </a:r>
          </a:p>
        </p:txBody>
      </p:sp>
      <p:pic>
        <p:nvPicPr>
          <p:cNvPr id="3" name="Picture 2"/>
          <p:cNvPicPr>
            <a:picLocks noChangeAspect="1"/>
          </p:cNvPicPr>
          <p:nvPr/>
        </p:nvPicPr>
        <p:blipFill rotWithShape="1">
          <a:blip r:embed="rId3"/>
          <a:srcRect t="18604"/>
          <a:stretch/>
        </p:blipFill>
        <p:spPr>
          <a:xfrm>
            <a:off x="-93289" y="-109617"/>
            <a:ext cx="12359774" cy="5668005"/>
          </a:xfrm>
          <a:prstGeom prst="rect">
            <a:avLst/>
          </a:prstGeom>
        </p:spPr>
      </p:pic>
      <p:sp>
        <p:nvSpPr>
          <p:cNvPr id="4" name="TextBox 3"/>
          <p:cNvSpPr txBox="1"/>
          <p:nvPr/>
        </p:nvSpPr>
        <p:spPr>
          <a:xfrm>
            <a:off x="1477519" y="-53886"/>
            <a:ext cx="9050694" cy="1754326"/>
          </a:xfrm>
          <a:prstGeom prst="rect">
            <a:avLst/>
          </a:prstGeom>
          <a:solidFill>
            <a:srgbClr val="203864">
              <a:alpha val="50196"/>
            </a:srgbClr>
          </a:solidFill>
        </p:spPr>
        <p:txBody>
          <a:bodyPr wrap="square" rtlCol="0">
            <a:spAutoFit/>
          </a:bodyPr>
          <a:lstStyle/>
          <a:p>
            <a:pPr algn="ctr"/>
            <a:r>
              <a:rPr lang="en-US" sz="3600" b="1" i="1" dirty="0">
                <a:solidFill>
                  <a:schemeClr val="bg1"/>
                </a:solidFill>
                <a:latin typeface="Arial" panose="020B0604020202020204" pitchFamily="34" charset="0"/>
                <a:cs typeface="Arial" panose="020B0604020202020204" pitchFamily="34" charset="0"/>
              </a:rPr>
              <a:t>“Building a field-of-dreams to advance innovations in translational research into human applications”</a:t>
            </a:r>
          </a:p>
        </p:txBody>
      </p:sp>
    </p:spTree>
    <p:extLst>
      <p:ext uri="{BB962C8B-B14F-4D97-AF65-F5344CB8AC3E}">
        <p14:creationId xmlns:p14="http://schemas.microsoft.com/office/powerpoint/2010/main" val="4129761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eld of Dreams' sold">
            <a:extLst>
              <a:ext uri="{FF2B5EF4-FFF2-40B4-BE49-F238E27FC236}">
                <a16:creationId xmlns:a16="http://schemas.microsoft.com/office/drawing/2014/main" id="{9C8D210B-2F65-429C-828B-58572E2FD7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0" b="10814"/>
          <a:stretch/>
        </p:blipFill>
        <p:spPr bwMode="auto">
          <a:xfrm>
            <a:off x="2422" y="-2648"/>
            <a:ext cx="12312073" cy="69382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2B5EB75-1780-4F62-B0D0-30FBFD824E8C}"/>
              </a:ext>
            </a:extLst>
          </p:cNvPr>
          <p:cNvSpPr txBox="1"/>
          <p:nvPr/>
        </p:nvSpPr>
        <p:spPr>
          <a:xfrm>
            <a:off x="444239" y="2338360"/>
            <a:ext cx="10435738" cy="2431435"/>
          </a:xfrm>
          <a:prstGeom prst="rect">
            <a:avLst/>
          </a:prstGeom>
          <a:noFill/>
        </p:spPr>
        <p:txBody>
          <a:bodyPr wrap="square" rtlCol="0">
            <a:spAutoFit/>
          </a:bodyPr>
          <a:lstStyle/>
          <a:p>
            <a:r>
              <a:rPr lang="en-US" sz="4400" b="1" dirty="0">
                <a:solidFill>
                  <a:schemeClr val="bg1"/>
                </a:solidFill>
                <a:latin typeface="Adobe Caslon Pro Bold"/>
                <a:cs typeface="Cavolini" panose="03000502040302020204" pitchFamily="66" charset="0"/>
              </a:rPr>
              <a:t>A field of dreams </a:t>
            </a:r>
            <a:r>
              <a:rPr lang="en-US" sz="3600" b="1" dirty="0">
                <a:solidFill>
                  <a:schemeClr val="bg1"/>
                </a:solidFill>
                <a:latin typeface="Adobe Caslon Pro Bold"/>
                <a:cs typeface="Cavolini" panose="03000502040302020204" pitchFamily="66" charset="0"/>
              </a:rPr>
              <a:t>–</a:t>
            </a:r>
          </a:p>
          <a:p>
            <a:endParaRPr lang="en-US" sz="3600" b="1" dirty="0">
              <a:solidFill>
                <a:schemeClr val="bg1"/>
              </a:solidFill>
              <a:latin typeface="Adobe Caslon Pro Bold"/>
              <a:cs typeface="Cavolini" panose="03000502040302020204" pitchFamily="66" charset="0"/>
            </a:endParaRPr>
          </a:p>
          <a:p>
            <a:r>
              <a:rPr lang="en-US" sz="3600" b="1" dirty="0">
                <a:solidFill>
                  <a:schemeClr val="bg1"/>
                </a:solidFill>
                <a:latin typeface="Adobe Caslon Pro Bold"/>
                <a:cs typeface="Cavolini" panose="03000502040302020204" pitchFamily="66" charset="0"/>
              </a:rPr>
              <a:t>A team of physician-scientists </a:t>
            </a:r>
          </a:p>
          <a:p>
            <a:r>
              <a:rPr lang="en-US" sz="3600" b="1" dirty="0">
                <a:solidFill>
                  <a:schemeClr val="bg1"/>
                </a:solidFill>
                <a:latin typeface="Adobe Caslon Pro Bold"/>
                <a:cs typeface="Cavolini" panose="03000502040302020204" pitchFamily="66" charset="0"/>
              </a:rPr>
              <a:t>&amp; basic researchers</a:t>
            </a:r>
          </a:p>
        </p:txBody>
      </p:sp>
      <p:grpSp>
        <p:nvGrpSpPr>
          <p:cNvPr id="7" name="Group 6"/>
          <p:cNvGrpSpPr/>
          <p:nvPr/>
        </p:nvGrpSpPr>
        <p:grpSpPr>
          <a:xfrm>
            <a:off x="444239" y="5194384"/>
            <a:ext cx="9469259" cy="646331"/>
            <a:chOff x="226756" y="4721554"/>
            <a:chExt cx="9469259" cy="646331"/>
          </a:xfrm>
        </p:grpSpPr>
        <p:sp>
          <p:nvSpPr>
            <p:cNvPr id="6" name="TextBox 5">
              <a:extLst>
                <a:ext uri="{FF2B5EF4-FFF2-40B4-BE49-F238E27FC236}">
                  <a16:creationId xmlns:a16="http://schemas.microsoft.com/office/drawing/2014/main" id="{77757D3E-FFA4-40EC-8EAB-D8222D18526C}"/>
                </a:ext>
              </a:extLst>
            </p:cNvPr>
            <p:cNvSpPr txBox="1"/>
            <p:nvPr/>
          </p:nvSpPr>
          <p:spPr>
            <a:xfrm>
              <a:off x="226756" y="4721554"/>
              <a:ext cx="9469259" cy="646331"/>
            </a:xfrm>
            <a:prstGeom prst="rect">
              <a:avLst/>
            </a:prstGeom>
            <a:noFill/>
          </p:spPr>
          <p:txBody>
            <a:bodyPr wrap="none" rtlCol="0">
              <a:spAutoFit/>
            </a:bodyPr>
            <a:lstStyle/>
            <a:p>
              <a:r>
                <a:rPr lang="en-US" sz="3600" b="1" dirty="0">
                  <a:solidFill>
                    <a:schemeClr val="bg1"/>
                  </a:solidFill>
                  <a:latin typeface="Adobe Caslon Pro Bold"/>
                  <a:cs typeface="Cavolini" panose="03000502040302020204" pitchFamily="66" charset="0"/>
                </a:rPr>
                <a:t>Bench discovery          bedside application</a:t>
              </a:r>
            </a:p>
          </p:txBody>
        </p:sp>
        <p:cxnSp>
          <p:nvCxnSpPr>
            <p:cNvPr id="3" name="Straight Arrow Connector 2"/>
            <p:cNvCxnSpPr/>
            <p:nvPr/>
          </p:nvCxnSpPr>
          <p:spPr>
            <a:xfrm>
              <a:off x="4408492" y="5044719"/>
              <a:ext cx="552893" cy="10633"/>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304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1404" y="1152296"/>
            <a:ext cx="10235666" cy="400110"/>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Diabetes is a global epidemic, incurring a cost of ~$8.4 billion for Virginia alone.</a:t>
            </a:r>
          </a:p>
        </p:txBody>
      </p:sp>
      <p:sp>
        <p:nvSpPr>
          <p:cNvPr id="4" name="TextBox 3"/>
          <p:cNvSpPr txBox="1"/>
          <p:nvPr/>
        </p:nvSpPr>
        <p:spPr>
          <a:xfrm>
            <a:off x="1281405" y="1791187"/>
            <a:ext cx="9986284" cy="707886"/>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Exercise has benefits to health and diabetes. The quest for a “</a:t>
            </a:r>
            <a:r>
              <a:rPr lang="en-US" sz="2000" b="1" i="1" u="sng" dirty="0">
                <a:latin typeface="Arial" panose="020B0604020202020204" pitchFamily="34" charset="0"/>
                <a:cs typeface="Arial" panose="020B0604020202020204" pitchFamily="34" charset="0"/>
              </a:rPr>
              <a:t>exercise pill</a:t>
            </a:r>
            <a:r>
              <a:rPr lang="en-US" sz="2000" b="1" i="1" dirty="0">
                <a:latin typeface="Arial" panose="020B0604020202020204" pitchFamily="34" charset="0"/>
                <a:cs typeface="Arial" panose="020B0604020202020204" pitchFamily="34" charset="0"/>
              </a:rPr>
              <a:t>” has remained elusive for generations. </a:t>
            </a:r>
          </a:p>
        </p:txBody>
      </p:sp>
      <p:sp>
        <p:nvSpPr>
          <p:cNvPr id="5" name="TextBox 4"/>
          <p:cNvSpPr txBox="1"/>
          <p:nvPr/>
        </p:nvSpPr>
        <p:spPr>
          <a:xfrm>
            <a:off x="1281404" y="2738875"/>
            <a:ext cx="9766040" cy="707886"/>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Beyond hyperglycemia, diabetes is characterized by chronic inflammation. Finding a “</a:t>
            </a:r>
            <a:r>
              <a:rPr lang="en-US" sz="2000" b="1" i="1" u="sng" dirty="0">
                <a:latin typeface="Arial" panose="020B0604020202020204" pitchFamily="34" charset="0"/>
                <a:cs typeface="Arial" panose="020B0604020202020204" pitchFamily="34" charset="0"/>
              </a:rPr>
              <a:t>pacifier</a:t>
            </a:r>
            <a:r>
              <a:rPr lang="en-US" sz="2000" b="1" i="1" dirty="0">
                <a:latin typeface="Arial" panose="020B0604020202020204" pitchFamily="34" charset="0"/>
                <a:cs typeface="Arial" panose="020B0604020202020204" pitchFamily="34" charset="0"/>
              </a:rPr>
              <a:t>” to control this persistent "flame“ is urgently needed.</a:t>
            </a:r>
          </a:p>
        </p:txBody>
      </p:sp>
      <p:sp>
        <p:nvSpPr>
          <p:cNvPr id="6" name="TextBox 5"/>
          <p:cNvSpPr txBox="1"/>
          <p:nvPr/>
        </p:nvSpPr>
        <p:spPr>
          <a:xfrm>
            <a:off x="1281404" y="3742072"/>
            <a:ext cx="9700726" cy="707886"/>
          </a:xfrm>
          <a:prstGeom prst="rect">
            <a:avLst/>
          </a:prstGeom>
          <a:noFill/>
        </p:spPr>
        <p:txBody>
          <a:bodyPr wrap="square" rtlCol="0">
            <a:spAutoFit/>
          </a:bodyPr>
          <a:lstStyle/>
          <a:p>
            <a:r>
              <a:rPr lang="en-US" sz="2000" b="1" i="1" dirty="0">
                <a:latin typeface="Arial" panose="020B0604020202020204" pitchFamily="34" charset="0"/>
                <a:cs typeface="Arial" panose="020B0604020202020204" pitchFamily="34" charset="0"/>
              </a:rPr>
              <a:t>Diabetic foot ulcer is a severe complication, often necessitating amputation. We need a "</a:t>
            </a:r>
            <a:r>
              <a:rPr lang="en-US" sz="2000" b="1" i="1" u="sng" dirty="0">
                <a:latin typeface="Arial" panose="020B0604020202020204" pitchFamily="34" charset="0"/>
                <a:cs typeface="Arial" panose="020B0604020202020204" pitchFamily="34" charset="0"/>
              </a:rPr>
              <a:t>molecular glue</a:t>
            </a:r>
            <a:r>
              <a:rPr lang="en-US" sz="2000" b="1" i="1" dirty="0">
                <a:latin typeface="Arial" panose="020B0604020202020204" pitchFamily="34" charset="0"/>
                <a:cs typeface="Arial" panose="020B0604020202020204" pitchFamily="34" charset="0"/>
              </a:rPr>
              <a:t>" to facilitate the healing of diabetic wounds.</a:t>
            </a:r>
          </a:p>
        </p:txBody>
      </p:sp>
      <p:sp>
        <p:nvSpPr>
          <p:cNvPr id="7" name="Rectangle 6"/>
          <p:cNvSpPr/>
          <p:nvPr/>
        </p:nvSpPr>
        <p:spPr>
          <a:xfrm>
            <a:off x="585424" y="4690205"/>
            <a:ext cx="11104361" cy="954107"/>
          </a:xfrm>
          <a:prstGeom prst="rect">
            <a:avLst/>
          </a:prstGeom>
        </p:spPr>
        <p:txBody>
          <a:bodyPr wrap="square">
            <a:spAutoFit/>
          </a:bodyPr>
          <a:lstStyle/>
          <a:p>
            <a:r>
              <a:rPr lang="en-US" sz="2800" b="1" dirty="0">
                <a:solidFill>
                  <a:srgbClr val="0070C0"/>
                </a:solidFill>
                <a:latin typeface="Arial" panose="020B0604020202020204" pitchFamily="34" charset="0"/>
                <a:cs typeface="Arial" panose="020B0604020202020204" pitchFamily="34" charset="0"/>
              </a:rPr>
              <a:t>Living with diabetes – in need of an “</a:t>
            </a:r>
            <a:r>
              <a:rPr lang="en-US" sz="2800" b="1" dirty="0">
                <a:solidFill>
                  <a:srgbClr val="00B050"/>
                </a:solidFill>
                <a:latin typeface="Arial" panose="020B0604020202020204" pitchFamily="34" charset="0"/>
                <a:cs typeface="Arial" panose="020B0604020202020204" pitchFamily="34" charset="0"/>
              </a:rPr>
              <a:t>exercise pill</a:t>
            </a:r>
            <a:r>
              <a:rPr lang="en-US" sz="2800" b="1" dirty="0">
                <a:solidFill>
                  <a:srgbClr val="0070C0"/>
                </a:solidFill>
                <a:latin typeface="Arial" panose="020B0604020202020204" pitchFamily="34" charset="0"/>
                <a:cs typeface="Arial" panose="020B0604020202020204" pitchFamily="34" charset="0"/>
              </a:rPr>
              <a:t>”, a “</a:t>
            </a:r>
            <a:r>
              <a:rPr lang="en-US" sz="2800" b="1" dirty="0">
                <a:solidFill>
                  <a:srgbClr val="FF3300"/>
                </a:solidFill>
                <a:latin typeface="Arial" panose="020B0604020202020204" pitchFamily="34" charset="0"/>
                <a:cs typeface="Arial" panose="020B0604020202020204" pitchFamily="34" charset="0"/>
              </a:rPr>
              <a:t>pacifier</a:t>
            </a:r>
            <a:r>
              <a:rPr lang="en-US" sz="2800" b="1" dirty="0">
                <a:solidFill>
                  <a:srgbClr val="0070C0"/>
                </a:solidFill>
                <a:latin typeface="Arial" panose="020B0604020202020204" pitchFamily="34" charset="0"/>
                <a:cs typeface="Arial" panose="020B0604020202020204" pitchFamily="34" charset="0"/>
              </a:rPr>
              <a:t>” to put out the flame, and a “</a:t>
            </a:r>
            <a:r>
              <a:rPr lang="en-US" sz="2800" b="1" dirty="0">
                <a:solidFill>
                  <a:srgbClr val="FF00FF"/>
                </a:solidFill>
                <a:latin typeface="Arial" panose="020B0604020202020204" pitchFamily="34" charset="0"/>
                <a:cs typeface="Arial" panose="020B0604020202020204" pitchFamily="34" charset="0"/>
              </a:rPr>
              <a:t>molecular glue</a:t>
            </a:r>
            <a:r>
              <a:rPr lang="en-US" sz="2800" b="1" dirty="0">
                <a:solidFill>
                  <a:srgbClr val="0070C0"/>
                </a:solidFill>
                <a:latin typeface="Arial" panose="020B0604020202020204" pitchFamily="34" charset="0"/>
                <a:cs typeface="Arial" panose="020B0604020202020204" pitchFamily="34" charset="0"/>
              </a:rPr>
              <a:t>” to heal.</a:t>
            </a:r>
          </a:p>
        </p:txBody>
      </p:sp>
      <p:sp>
        <p:nvSpPr>
          <p:cNvPr id="8" name="TextBox 7"/>
          <p:cNvSpPr txBox="1"/>
          <p:nvPr/>
        </p:nvSpPr>
        <p:spPr>
          <a:xfrm>
            <a:off x="649065" y="330435"/>
            <a:ext cx="10824483" cy="584775"/>
          </a:xfrm>
          <a:prstGeom prst="rect">
            <a:avLst/>
          </a:prstGeom>
          <a:noFill/>
        </p:spPr>
        <p:txBody>
          <a:bodyPr wrap="square" rtlCol="0">
            <a:spAutoFit/>
          </a:bodyPr>
          <a:lstStyle/>
          <a:p>
            <a:pPr algn="ctr">
              <a:spcBef>
                <a:spcPts val="800"/>
              </a:spcBef>
            </a:pPr>
            <a:r>
              <a:rPr lang="en-US" sz="3200" b="1" i="1" dirty="0">
                <a:solidFill>
                  <a:srgbClr val="0070C0"/>
                </a:solidFill>
                <a:latin typeface="Arial" panose="020B0604020202020204" pitchFamily="34" charset="0"/>
                <a:cs typeface="Arial" panose="020B0604020202020204" pitchFamily="34" charset="0"/>
              </a:rPr>
              <a:t>Unmet Medical </a:t>
            </a:r>
            <a:r>
              <a:rPr lang="en-US" sz="3200" b="1" i="1" u="sng" dirty="0">
                <a:solidFill>
                  <a:srgbClr val="0070C0"/>
                </a:solidFill>
                <a:latin typeface="Arial" panose="020B0604020202020204" pitchFamily="34" charset="0"/>
                <a:cs typeface="Arial" panose="020B0604020202020204" pitchFamily="34" charset="0"/>
              </a:rPr>
              <a:t>Needs</a:t>
            </a:r>
            <a:r>
              <a:rPr lang="en-US" sz="3200" b="1" i="1" dirty="0">
                <a:solidFill>
                  <a:srgbClr val="0070C0"/>
                </a:solidFill>
                <a:latin typeface="Arial" panose="020B0604020202020204" pitchFamily="34" charset="0"/>
                <a:cs typeface="Arial" panose="020B0604020202020204" pitchFamily="34" charset="0"/>
              </a:rPr>
              <a:t> for Diabetes</a:t>
            </a:r>
          </a:p>
        </p:txBody>
      </p:sp>
    </p:spTree>
    <p:extLst>
      <p:ext uri="{BB962C8B-B14F-4D97-AF65-F5344CB8AC3E}">
        <p14:creationId xmlns:p14="http://schemas.microsoft.com/office/powerpoint/2010/main" val="119758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02138" y="1506113"/>
            <a:ext cx="4100076" cy="1758227"/>
            <a:chOff x="728253" y="1889061"/>
            <a:chExt cx="4100076" cy="1758227"/>
          </a:xfrm>
        </p:grpSpPr>
        <p:sp>
          <p:nvSpPr>
            <p:cNvPr id="10" name="TextBox 9"/>
            <p:cNvSpPr txBox="1"/>
            <p:nvPr/>
          </p:nvSpPr>
          <p:spPr>
            <a:xfrm>
              <a:off x="1288840" y="1889061"/>
              <a:ext cx="2977097" cy="523220"/>
            </a:xfrm>
            <a:prstGeom prst="rect">
              <a:avLst/>
            </a:prstGeom>
            <a:noFill/>
          </p:spPr>
          <p:txBody>
            <a:bodyPr wrap="none" rtlCol="0">
              <a:spAutoFit/>
            </a:bodyPr>
            <a:lstStyle/>
            <a:p>
              <a:pPr algn="ctr"/>
              <a:r>
                <a:rPr lang="en-US" sz="2800" b="1" dirty="0">
                  <a:solidFill>
                    <a:srgbClr val="FF0000"/>
                  </a:solidFill>
                  <a:latin typeface="Arial" panose="020B0604020202020204" pitchFamily="34" charset="0"/>
                  <a:cs typeface="Arial" panose="020B0604020202020204" pitchFamily="34" charset="0"/>
                </a:rPr>
                <a:t>GLP-1 AGONIST</a:t>
              </a:r>
            </a:p>
          </p:txBody>
        </p:sp>
        <p:sp>
          <p:nvSpPr>
            <p:cNvPr id="11" name="TextBox 10"/>
            <p:cNvSpPr txBox="1"/>
            <p:nvPr/>
          </p:nvSpPr>
          <p:spPr>
            <a:xfrm>
              <a:off x="728253" y="2693181"/>
              <a:ext cx="4100076" cy="954107"/>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Diet control -</a:t>
              </a:r>
            </a:p>
            <a:p>
              <a:pPr algn="ctr"/>
              <a:r>
                <a:rPr lang="en-US" sz="2800" i="1" dirty="0">
                  <a:latin typeface="Arial" panose="020B0604020202020204" pitchFamily="34" charset="0"/>
                  <a:cs typeface="Arial" panose="020B0604020202020204" pitchFamily="34" charset="0"/>
                </a:rPr>
                <a:t>body weight loss</a:t>
              </a:r>
            </a:p>
          </p:txBody>
        </p:sp>
      </p:grpSp>
      <p:sp>
        <p:nvSpPr>
          <p:cNvPr id="13" name="TextBox 12"/>
          <p:cNvSpPr txBox="1"/>
          <p:nvPr/>
        </p:nvSpPr>
        <p:spPr>
          <a:xfrm>
            <a:off x="1679809" y="4135367"/>
            <a:ext cx="8837342" cy="523220"/>
          </a:xfrm>
          <a:prstGeom prst="rect">
            <a:avLst/>
          </a:prstGeom>
          <a:noFill/>
        </p:spPr>
        <p:txBody>
          <a:bodyPr wrap="square" rtlCol="0">
            <a:spAutoFit/>
          </a:bodyPr>
          <a:lstStyle/>
          <a:p>
            <a:r>
              <a:rPr lang="en-US" sz="2800" b="1" dirty="0">
                <a:solidFill>
                  <a:srgbClr val="0070C0"/>
                </a:solidFill>
                <a:latin typeface="Arial" panose="020B0604020202020204" pitchFamily="34" charset="0"/>
                <a:cs typeface="Arial" panose="020B0604020202020204" pitchFamily="34" charset="0"/>
              </a:rPr>
              <a:t>Challenge</a:t>
            </a:r>
            <a:r>
              <a:rPr lang="en-US" sz="2800" b="1"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~60% Fat Reduction, </a:t>
            </a:r>
            <a:r>
              <a:rPr lang="en-US" sz="2800" dirty="0">
                <a:solidFill>
                  <a:srgbClr val="FF0000"/>
                </a:solidFill>
                <a:latin typeface="Arial" panose="020B0604020202020204" pitchFamily="34" charset="0"/>
                <a:cs typeface="Arial" panose="020B0604020202020204" pitchFamily="34" charset="0"/>
              </a:rPr>
              <a:t>&gt;40% Muscle Loss</a:t>
            </a:r>
          </a:p>
        </p:txBody>
      </p:sp>
      <p:grpSp>
        <p:nvGrpSpPr>
          <p:cNvPr id="4" name="Group 3"/>
          <p:cNvGrpSpPr/>
          <p:nvPr/>
        </p:nvGrpSpPr>
        <p:grpSpPr>
          <a:xfrm>
            <a:off x="1567513" y="808741"/>
            <a:ext cx="4681706" cy="1772376"/>
            <a:chOff x="1567513" y="808741"/>
            <a:chExt cx="4681706" cy="1772376"/>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513" y="808741"/>
              <a:ext cx="2248365" cy="173390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028356" y="812728"/>
              <a:ext cx="2140962" cy="808808"/>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p:blipFill>
          <p:spPr>
            <a:xfrm>
              <a:off x="3931440" y="1694066"/>
              <a:ext cx="2317779" cy="887051"/>
            </a:xfrm>
            <a:prstGeom prst="rect">
              <a:avLst/>
            </a:prstGeom>
          </p:spPr>
        </p:pic>
      </p:grpSp>
      <p:grpSp>
        <p:nvGrpSpPr>
          <p:cNvPr id="5" name="Group 4"/>
          <p:cNvGrpSpPr/>
          <p:nvPr/>
        </p:nvGrpSpPr>
        <p:grpSpPr>
          <a:xfrm>
            <a:off x="1558808" y="2380234"/>
            <a:ext cx="4539672" cy="1540072"/>
            <a:chOff x="1558808" y="2380234"/>
            <a:chExt cx="4539672" cy="1540072"/>
          </a:xfrm>
        </p:grpSpPr>
        <p:grpSp>
          <p:nvGrpSpPr>
            <p:cNvPr id="15" name="Group 14"/>
            <p:cNvGrpSpPr>
              <a:grpSpLocks noChangeAspect="1"/>
            </p:cNvGrpSpPr>
            <p:nvPr/>
          </p:nvGrpSpPr>
          <p:grpSpPr>
            <a:xfrm>
              <a:off x="1558808" y="2380234"/>
              <a:ext cx="2199576" cy="1540072"/>
              <a:chOff x="4654093" y="3366638"/>
              <a:chExt cx="1199262" cy="83968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54093" y="3366638"/>
                <a:ext cx="1199262" cy="839684"/>
              </a:xfrm>
              <a:prstGeom prst="rect">
                <a:avLst/>
              </a:prstGeom>
            </p:spPr>
          </p:pic>
          <p:sp>
            <p:nvSpPr>
              <p:cNvPr id="17" name="TextBox 16"/>
              <p:cNvSpPr txBox="1"/>
              <p:nvPr/>
            </p:nvSpPr>
            <p:spPr>
              <a:xfrm>
                <a:off x="4986362" y="3924837"/>
                <a:ext cx="388705" cy="160591"/>
              </a:xfrm>
              <a:prstGeom prst="rect">
                <a:avLst/>
              </a:prstGeom>
              <a:noFill/>
            </p:spPr>
            <p:txBody>
              <a:bodyPr wrap="none" rtlCol="0">
                <a:spAutoFit/>
              </a:bodyPr>
              <a:lstStyle/>
              <a:p>
                <a:pPr algn="ctr"/>
                <a:r>
                  <a:rPr lang="en-US" sz="1600" dirty="0">
                    <a:latin typeface="Arial" panose="020B0604020202020204" pitchFamily="34" charset="0"/>
                    <a:cs typeface="Arial" panose="020B0604020202020204" pitchFamily="34" charset="0"/>
                  </a:rPr>
                  <a:t>Eli Lilly</a:t>
                </a:r>
              </a:p>
            </p:txBody>
          </p:sp>
        </p:grpSp>
        <p:pic>
          <p:nvPicPr>
            <p:cNvPr id="21" name="Picture 20"/>
            <p:cNvPicPr>
              <a:picLocks noChangeAspect="1"/>
            </p:cNvPicPr>
            <p:nvPr/>
          </p:nvPicPr>
          <p:blipFill rotWithShape="1">
            <a:blip r:embed="rId6"/>
            <a:srcRect l="2344" r="6454"/>
            <a:stretch/>
          </p:blipFill>
          <p:spPr>
            <a:xfrm>
              <a:off x="3826321" y="2929496"/>
              <a:ext cx="2272159" cy="775748"/>
            </a:xfrm>
            <a:prstGeom prst="rect">
              <a:avLst/>
            </a:prstGeom>
          </p:spPr>
        </p:pic>
      </p:grpSp>
      <p:sp>
        <p:nvSpPr>
          <p:cNvPr id="18" name="TextBox 17"/>
          <p:cNvSpPr txBox="1"/>
          <p:nvPr/>
        </p:nvSpPr>
        <p:spPr>
          <a:xfrm>
            <a:off x="1123446" y="5031157"/>
            <a:ext cx="10247705" cy="830997"/>
          </a:xfrm>
          <a:prstGeom prst="rect">
            <a:avLst/>
          </a:prstGeom>
          <a:noFill/>
        </p:spPr>
        <p:txBody>
          <a:bodyPr wrap="square" rtlCol="0">
            <a:spAutoFit/>
          </a:bodyPr>
          <a:lstStyle/>
          <a:p>
            <a:pPr algn="ctr"/>
            <a:r>
              <a:rPr lang="en-US" sz="2400" i="1" dirty="0">
                <a:solidFill>
                  <a:srgbClr val="002060"/>
                </a:solidFill>
                <a:latin typeface="Roboto"/>
                <a:cs typeface="Arial" panose="020B0604020202020204" pitchFamily="34" charset="0"/>
              </a:rPr>
              <a:t>While skeletal muscle can be a victim of GLP-1-induced body weight loss, it is also an active player, taking up &gt;70% glucose in the body.</a:t>
            </a:r>
          </a:p>
        </p:txBody>
      </p:sp>
    </p:spTree>
    <p:extLst>
      <p:ext uri="{BB962C8B-B14F-4D97-AF65-F5344CB8AC3E}">
        <p14:creationId xmlns:p14="http://schemas.microsoft.com/office/powerpoint/2010/main" val="14881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extBox 2"/>
          <p:cNvSpPr txBox="1"/>
          <p:nvPr/>
        </p:nvSpPr>
        <p:spPr>
          <a:xfrm>
            <a:off x="503922" y="1848792"/>
            <a:ext cx="11038045" cy="1754326"/>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“Developing an </a:t>
            </a:r>
            <a:r>
              <a:rPr lang="en-US" sz="3600" b="1" dirty="0">
                <a:solidFill>
                  <a:srgbClr val="00B050"/>
                </a:solidFill>
                <a:latin typeface="Arial" panose="020B0604020202020204" pitchFamily="34" charset="0"/>
                <a:cs typeface="Arial" panose="020B0604020202020204" pitchFamily="34" charset="0"/>
              </a:rPr>
              <a:t>exercise pill</a:t>
            </a:r>
            <a:r>
              <a:rPr lang="en-US" sz="3600" b="1" dirty="0">
                <a:solidFill>
                  <a:srgbClr val="002060"/>
                </a:solidFill>
                <a:latin typeface="Arial" panose="020B0604020202020204" pitchFamily="34" charset="0"/>
                <a:cs typeface="Arial" panose="020B0604020202020204" pitchFamily="34" charset="0"/>
              </a:rPr>
              <a:t> to combat diabetes and protect muscle function associated with drug-induced body weight loss” </a:t>
            </a:r>
          </a:p>
        </p:txBody>
      </p:sp>
      <p:pic>
        <p:nvPicPr>
          <p:cNvPr id="7" name="Picture 6"/>
          <p:cNvPicPr>
            <a:picLocks noChangeAspect="1"/>
          </p:cNvPicPr>
          <p:nvPr/>
        </p:nvPicPr>
        <p:blipFill>
          <a:blip r:embed="rId2"/>
          <a:stretch>
            <a:fillRect/>
          </a:stretch>
        </p:blipFill>
        <p:spPr>
          <a:xfrm>
            <a:off x="7168666" y="3483033"/>
            <a:ext cx="4035707" cy="1675645"/>
          </a:xfrm>
          <a:prstGeom prst="rect">
            <a:avLst/>
          </a:prstGeom>
        </p:spPr>
      </p:pic>
    </p:spTree>
    <p:extLst>
      <p:ext uri="{BB962C8B-B14F-4D97-AF65-F5344CB8AC3E}">
        <p14:creationId xmlns:p14="http://schemas.microsoft.com/office/powerpoint/2010/main" val="2055229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a:xfrm>
            <a:off x="1431126" y="1737891"/>
            <a:ext cx="8925971" cy="3575134"/>
            <a:chOff x="1795414" y="1080475"/>
            <a:chExt cx="6846739" cy="2742334"/>
          </a:xfrm>
        </p:grpSpPr>
        <p:grpSp>
          <p:nvGrpSpPr>
            <p:cNvPr id="8" name="Group 7"/>
            <p:cNvGrpSpPr/>
            <p:nvPr/>
          </p:nvGrpSpPr>
          <p:grpSpPr>
            <a:xfrm>
              <a:off x="1795414" y="2267759"/>
              <a:ext cx="3446153" cy="1506719"/>
              <a:chOff x="1412638" y="2267759"/>
              <a:chExt cx="3446153" cy="1506719"/>
            </a:xfrm>
          </p:grpSpPr>
          <p:pic>
            <p:nvPicPr>
              <p:cNvPr id="27" name="Picture 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9" b="63857"/>
              <a:stretch/>
            </p:blipFill>
            <p:spPr bwMode="auto">
              <a:xfrm>
                <a:off x="1507464" y="2358685"/>
                <a:ext cx="3351327" cy="141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
              <p:cNvSpPr txBox="1">
                <a:spLocks noChangeArrowheads="1"/>
              </p:cNvSpPr>
              <p:nvPr/>
            </p:nvSpPr>
            <p:spPr bwMode="auto">
              <a:xfrm>
                <a:off x="1412638" y="2267759"/>
                <a:ext cx="2772340" cy="2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600" b="1" dirty="0">
                    <a:solidFill>
                      <a:srgbClr val="0070C0"/>
                    </a:solidFill>
                  </a:rPr>
                  <a:t>c. Exercise benefits require MG29</a:t>
                </a:r>
              </a:p>
            </p:txBody>
          </p:sp>
        </p:grpSp>
        <p:grpSp>
          <p:nvGrpSpPr>
            <p:cNvPr id="9" name="Group 8"/>
            <p:cNvGrpSpPr/>
            <p:nvPr/>
          </p:nvGrpSpPr>
          <p:grpSpPr>
            <a:xfrm>
              <a:off x="5479478" y="2271125"/>
              <a:ext cx="3083765" cy="1551684"/>
              <a:chOff x="5479478" y="2271125"/>
              <a:chExt cx="3083765" cy="1551684"/>
            </a:xfrm>
          </p:grpSpPr>
          <p:pic>
            <p:nvPicPr>
              <p:cNvPr id="25" name="Picture 3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09" t="36481" b="29379"/>
              <a:stretch/>
            </p:blipFill>
            <p:spPr bwMode="auto">
              <a:xfrm>
                <a:off x="5582783" y="2496437"/>
                <a:ext cx="2973337" cy="132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
              <p:cNvSpPr txBox="1">
                <a:spLocks noChangeArrowheads="1"/>
              </p:cNvSpPr>
              <p:nvPr/>
            </p:nvSpPr>
            <p:spPr bwMode="auto">
              <a:xfrm>
                <a:off x="5479478" y="2271125"/>
                <a:ext cx="3083765" cy="2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600" b="1" dirty="0">
                    <a:solidFill>
                      <a:srgbClr val="0070C0"/>
                    </a:solidFill>
                  </a:rPr>
                  <a:t>d. MG29 facilitates Glut4 translocation</a:t>
                </a:r>
              </a:p>
            </p:txBody>
          </p:sp>
        </p:grpSp>
        <p:grpSp>
          <p:nvGrpSpPr>
            <p:cNvPr id="10" name="Group 9"/>
            <p:cNvGrpSpPr/>
            <p:nvPr/>
          </p:nvGrpSpPr>
          <p:grpSpPr>
            <a:xfrm>
              <a:off x="1795414" y="1102449"/>
              <a:ext cx="3641580" cy="1174270"/>
              <a:chOff x="1029855" y="1134644"/>
              <a:chExt cx="3641580" cy="1174270"/>
            </a:xfrm>
          </p:grpSpPr>
          <p:sp>
            <p:nvSpPr>
              <p:cNvPr id="21" name="TextBox 2"/>
              <p:cNvSpPr txBox="1">
                <a:spLocks noChangeArrowheads="1"/>
              </p:cNvSpPr>
              <p:nvPr/>
            </p:nvSpPr>
            <p:spPr bwMode="auto">
              <a:xfrm>
                <a:off x="1029855" y="1134644"/>
                <a:ext cx="3048419" cy="2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600" b="1" dirty="0">
                    <a:solidFill>
                      <a:srgbClr val="0070C0"/>
                    </a:solidFill>
                  </a:rPr>
                  <a:t>a. MG29 is a muscle specific protein</a:t>
                </a:r>
              </a:p>
            </p:txBody>
          </p:sp>
          <p:pic>
            <p:nvPicPr>
              <p:cNvPr id="22" name="Picture 9241"/>
              <p:cNvPicPr>
                <a:picLocks noChangeAspect="1" noChangeArrowheads="1"/>
              </p:cNvPicPr>
              <p:nvPr/>
            </p:nvPicPr>
            <p:blipFill rotWithShape="1">
              <a:blip r:embed="rId4">
                <a:extLst>
                  <a:ext uri="{28A0092B-C50C-407E-A947-70E740481C1C}">
                    <a14:useLocalDpi xmlns:a14="http://schemas.microsoft.com/office/drawing/2010/main" val="0"/>
                  </a:ext>
                </a:extLst>
              </a:blip>
              <a:srcRect l="72832" t="54501" b="20727"/>
              <a:stretch/>
            </p:blipFill>
            <p:spPr bwMode="auto">
              <a:xfrm>
                <a:off x="1463039" y="1473269"/>
                <a:ext cx="1212703" cy="83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9241"/>
              <p:cNvPicPr>
                <a:picLocks noChangeAspect="1" noChangeArrowheads="1"/>
              </p:cNvPicPr>
              <p:nvPr/>
            </p:nvPicPr>
            <p:blipFill rotWithShape="1">
              <a:blip r:embed="rId4">
                <a:extLst>
                  <a:ext uri="{28A0092B-C50C-407E-A947-70E740481C1C}">
                    <a14:useLocalDpi xmlns:a14="http://schemas.microsoft.com/office/drawing/2010/main" val="0"/>
                  </a:ext>
                </a:extLst>
              </a:blip>
              <a:srcRect t="63739" r="52007" b="14163"/>
              <a:stretch/>
            </p:blipFill>
            <p:spPr bwMode="auto">
              <a:xfrm>
                <a:off x="2529088" y="1450555"/>
                <a:ext cx="2142347" cy="74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590448" y="2074706"/>
                <a:ext cx="1084493" cy="1888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entury Gothic"/>
                  </a:rPr>
                  <a:t>1          2        3       4</a:t>
                </a:r>
              </a:p>
            </p:txBody>
          </p:sp>
        </p:grpSp>
        <p:grpSp>
          <p:nvGrpSpPr>
            <p:cNvPr id="12" name="Group 11"/>
            <p:cNvGrpSpPr/>
            <p:nvPr/>
          </p:nvGrpSpPr>
          <p:grpSpPr>
            <a:xfrm>
              <a:off x="5467596" y="1080475"/>
              <a:ext cx="3174557" cy="1131914"/>
              <a:chOff x="4702044" y="1080475"/>
              <a:chExt cx="3174557" cy="1131914"/>
            </a:xfrm>
          </p:grpSpPr>
          <p:pic>
            <p:nvPicPr>
              <p:cNvPr id="13" name="Picture 3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01" t="82205"/>
              <a:stretch/>
            </p:blipFill>
            <p:spPr bwMode="auto">
              <a:xfrm>
                <a:off x="5213684" y="1501965"/>
                <a:ext cx="2376422" cy="7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4711070" y="1080475"/>
                <a:ext cx="3165531" cy="25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600" b="1" dirty="0">
                    <a:solidFill>
                      <a:srgbClr val="0070C0"/>
                    </a:solidFill>
                  </a:rPr>
                  <a:t>b. Exercise enhances MG29 expression</a:t>
                </a:r>
              </a:p>
            </p:txBody>
          </p:sp>
          <p:sp>
            <p:nvSpPr>
              <p:cNvPr id="15" name="TextBox 2"/>
              <p:cNvSpPr txBox="1">
                <a:spLocks noChangeArrowheads="1"/>
              </p:cNvSpPr>
              <p:nvPr/>
            </p:nvSpPr>
            <p:spPr bwMode="auto">
              <a:xfrm>
                <a:off x="5477403" y="1295937"/>
                <a:ext cx="744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200" b="1" dirty="0"/>
                  <a:t>basal</a:t>
                </a:r>
              </a:p>
            </p:txBody>
          </p:sp>
          <p:sp>
            <p:nvSpPr>
              <p:cNvPr id="16" name="TextBox 2"/>
              <p:cNvSpPr txBox="1">
                <a:spLocks noChangeArrowheads="1"/>
              </p:cNvSpPr>
              <p:nvPr/>
            </p:nvSpPr>
            <p:spPr bwMode="auto">
              <a:xfrm>
                <a:off x="6276824" y="1287309"/>
                <a:ext cx="8834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200" b="1" dirty="0"/>
                  <a:t>+exercise</a:t>
                </a:r>
              </a:p>
            </p:txBody>
          </p:sp>
          <p:sp>
            <p:nvSpPr>
              <p:cNvPr id="17" name="TextBox 2"/>
              <p:cNvSpPr txBox="1">
                <a:spLocks noChangeArrowheads="1"/>
              </p:cNvSpPr>
              <p:nvPr/>
            </p:nvSpPr>
            <p:spPr bwMode="auto">
              <a:xfrm>
                <a:off x="4808701" y="1582315"/>
                <a:ext cx="744750" cy="21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200" b="1" dirty="0"/>
                  <a:t>MG29</a:t>
                </a:r>
              </a:p>
            </p:txBody>
          </p:sp>
          <p:sp>
            <p:nvSpPr>
              <p:cNvPr id="18" name="TextBox 2"/>
              <p:cNvSpPr txBox="1">
                <a:spLocks noChangeArrowheads="1"/>
              </p:cNvSpPr>
              <p:nvPr/>
            </p:nvSpPr>
            <p:spPr bwMode="auto">
              <a:xfrm>
                <a:off x="4702044" y="1904011"/>
                <a:ext cx="744750" cy="21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ko-KR"/>
                </a:defPPr>
                <a:lvl1pPr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굴림" pitchFamily="34" charset="-127"/>
                    <a:cs typeface="+mn-cs"/>
                  </a:defRPr>
                </a:lvl5pPr>
                <a:lvl6pPr marL="2286000" algn="l" defTabSz="914400" rtl="0" eaLnBrk="1" latinLnBrk="0" hangingPunct="1">
                  <a:defRPr kumimoji="1" kern="1200">
                    <a:solidFill>
                      <a:schemeClr val="tx1"/>
                    </a:solidFill>
                    <a:latin typeface="Arial" panose="020B0604020202020204" pitchFamily="34" charset="0"/>
                    <a:ea typeface="굴림" pitchFamily="34" charset="-127"/>
                    <a:cs typeface="+mn-cs"/>
                  </a:defRPr>
                </a:lvl6pPr>
                <a:lvl7pPr marL="2743200" algn="l" defTabSz="914400" rtl="0" eaLnBrk="1" latinLnBrk="0" hangingPunct="1">
                  <a:defRPr kumimoji="1" kern="1200">
                    <a:solidFill>
                      <a:schemeClr val="tx1"/>
                    </a:solidFill>
                    <a:latin typeface="Arial" panose="020B0604020202020204" pitchFamily="34" charset="0"/>
                    <a:ea typeface="굴림" pitchFamily="34" charset="-127"/>
                    <a:cs typeface="+mn-cs"/>
                  </a:defRPr>
                </a:lvl7pPr>
                <a:lvl8pPr marL="3200400" algn="l" defTabSz="914400" rtl="0" eaLnBrk="1" latinLnBrk="0" hangingPunct="1">
                  <a:defRPr kumimoji="1" kern="1200">
                    <a:solidFill>
                      <a:schemeClr val="tx1"/>
                    </a:solidFill>
                    <a:latin typeface="Arial" panose="020B0604020202020204" pitchFamily="34" charset="0"/>
                    <a:ea typeface="굴림" pitchFamily="34" charset="-127"/>
                    <a:cs typeface="+mn-cs"/>
                  </a:defRPr>
                </a:lvl8pPr>
                <a:lvl9pPr marL="3657600" algn="l" defTabSz="914400" rtl="0" eaLnBrk="1" latinLnBrk="0" hangingPunct="1">
                  <a:defRPr kumimoji="1" kern="1200">
                    <a:solidFill>
                      <a:schemeClr val="tx1"/>
                    </a:solidFill>
                    <a:latin typeface="Arial" panose="020B0604020202020204" pitchFamily="34" charset="0"/>
                    <a:ea typeface="굴림" pitchFamily="34" charset="-127"/>
                    <a:cs typeface="+mn-cs"/>
                  </a:defRPr>
                </a:lvl9pPr>
              </a:lstStyle>
              <a:p>
                <a:pPr latinLnBrk="0">
                  <a:spcBef>
                    <a:spcPct val="0"/>
                  </a:spcBef>
                  <a:buFontTx/>
                  <a:buNone/>
                </a:pPr>
                <a:r>
                  <a:rPr lang="en-US" altLang="en-US" sz="1200" b="1" dirty="0"/>
                  <a:t>Control</a:t>
                </a:r>
              </a:p>
            </p:txBody>
          </p:sp>
        </p:grpSp>
      </p:grpSp>
      <p:sp>
        <p:nvSpPr>
          <p:cNvPr id="30" name="TextBox 29"/>
          <p:cNvSpPr txBox="1"/>
          <p:nvPr/>
        </p:nvSpPr>
        <p:spPr>
          <a:xfrm>
            <a:off x="682046" y="689119"/>
            <a:ext cx="10824483" cy="584775"/>
          </a:xfrm>
          <a:prstGeom prst="rect">
            <a:avLst/>
          </a:prstGeom>
          <a:noFill/>
        </p:spPr>
        <p:txBody>
          <a:bodyPr wrap="square" rtlCol="0">
            <a:spAutoFit/>
          </a:bodyPr>
          <a:lstStyle/>
          <a:p>
            <a:pPr algn="ctr">
              <a:spcBef>
                <a:spcPts val="800"/>
              </a:spcBef>
            </a:pPr>
            <a:r>
              <a:rPr lang="en-US" sz="3200" b="1" i="1" dirty="0">
                <a:solidFill>
                  <a:srgbClr val="0070C0"/>
                </a:solidFill>
                <a:latin typeface="Arial" panose="020B0604020202020204" pitchFamily="34" charset="0"/>
                <a:cs typeface="Arial" panose="020B0604020202020204" pitchFamily="34" charset="0"/>
              </a:rPr>
              <a:t>MG29 as a novel “exercise pill” to treat diabetes</a:t>
            </a:r>
          </a:p>
        </p:txBody>
      </p:sp>
      <p:sp>
        <p:nvSpPr>
          <p:cNvPr id="4" name="Slide Number Placeholder 3">
            <a:extLst>
              <a:ext uri="{FF2B5EF4-FFF2-40B4-BE49-F238E27FC236}">
                <a16:creationId xmlns:a16="http://schemas.microsoft.com/office/drawing/2014/main" id="{B83A9934-253A-82DC-9587-22A1C93EA7AF}"/>
              </a:ext>
            </a:extLst>
          </p:cNvPr>
          <p:cNvSpPr>
            <a:spLocks noGrp="1"/>
          </p:cNvSpPr>
          <p:nvPr>
            <p:ph type="sldNum" sz="quarter" idx="4294967295"/>
          </p:nvPr>
        </p:nvSpPr>
        <p:spPr/>
        <p:txBody>
          <a:bodyPr/>
          <a:lstStyle/>
          <a:p>
            <a:pPr algn="ctr"/>
            <a:endParaRPr lang="en-US" dirty="0"/>
          </a:p>
        </p:txBody>
      </p:sp>
    </p:spTree>
    <p:extLst>
      <p:ext uri="{BB962C8B-B14F-4D97-AF65-F5344CB8AC3E}">
        <p14:creationId xmlns:p14="http://schemas.microsoft.com/office/powerpoint/2010/main" val="80080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2"/>
          <p:cNvSpPr>
            <a:spLocks noChangeArrowheads="1"/>
          </p:cNvSpPr>
          <p:nvPr/>
        </p:nvSpPr>
        <p:spPr bwMode="auto">
          <a:xfrm>
            <a:off x="457200" y="840313"/>
            <a:ext cx="1157485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algn="ctr" eaLnBrk="1" hangingPunct="1">
              <a:spcBef>
                <a:spcPct val="0"/>
              </a:spcBef>
              <a:buFontTx/>
              <a:buNone/>
            </a:pPr>
            <a:r>
              <a:rPr lang="en-US" altLang="ko-KR" b="1" i="1" dirty="0">
                <a:solidFill>
                  <a:srgbClr val="0070C0"/>
                </a:solidFill>
                <a:latin typeface="Roboto"/>
                <a:ea typeface="굴림" pitchFamily="34" charset="-127"/>
              </a:rPr>
              <a:t>MG29 protein is conserved in rodents and humans</a:t>
            </a:r>
          </a:p>
        </p:txBody>
      </p:sp>
      <p:pic>
        <p:nvPicPr>
          <p:cNvPr id="7" name="Picture 6"/>
          <p:cNvPicPr>
            <a:picLocks noChangeAspect="1"/>
          </p:cNvPicPr>
          <p:nvPr/>
        </p:nvPicPr>
        <p:blipFill>
          <a:blip r:embed="rId2"/>
          <a:stretch>
            <a:fillRect/>
          </a:stretch>
        </p:blipFill>
        <p:spPr>
          <a:xfrm>
            <a:off x="1179412" y="1846907"/>
            <a:ext cx="7600347" cy="3611182"/>
          </a:xfrm>
          <a:prstGeom prst="rect">
            <a:avLst/>
          </a:prstGeom>
        </p:spPr>
      </p:pic>
      <p:pic>
        <p:nvPicPr>
          <p:cNvPr id="8" name="Picture 7">
            <a:extLst>
              <a:ext uri="{FF2B5EF4-FFF2-40B4-BE49-F238E27FC236}">
                <a16:creationId xmlns:a16="http://schemas.microsoft.com/office/drawing/2014/main" id="{E5BDB307-BAEB-6D8B-949B-E496947A5A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692915">
            <a:off x="8382096" y="1335220"/>
            <a:ext cx="2400309" cy="4397314"/>
          </a:xfrm>
          <a:prstGeom prst="rect">
            <a:avLst/>
          </a:prstGeom>
          <a:effectLst>
            <a:outerShdw dir="2700000" algn="tl" rotWithShape="0">
              <a:prstClr val="black">
                <a:alpha val="50000"/>
              </a:prstClr>
            </a:outerShdw>
          </a:effectLst>
          <a:scene3d>
            <a:camera prst="orthographicFront"/>
            <a:lightRig rig="threePt" dir="t"/>
          </a:scene3d>
          <a:sp3d extrusionH="76200">
            <a:extrusionClr>
              <a:schemeClr val="bg1"/>
            </a:extrusionClr>
          </a:sp3d>
        </p:spPr>
      </p:pic>
    </p:spTree>
    <p:extLst>
      <p:ext uri="{BB962C8B-B14F-4D97-AF65-F5344CB8AC3E}">
        <p14:creationId xmlns:p14="http://schemas.microsoft.com/office/powerpoint/2010/main" val="3683009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07499" y="1021257"/>
            <a:ext cx="781050" cy="4655573"/>
            <a:chOff x="4848" y="765"/>
            <a:chExt cx="492" cy="2892"/>
          </a:xfrm>
        </p:grpSpPr>
        <p:sp>
          <p:nvSpPr>
            <p:cNvPr id="62469" name="Text Box 3"/>
            <p:cNvSpPr txBox="1">
              <a:spLocks noChangeArrowheads="1"/>
            </p:cNvSpPr>
            <p:nvPr/>
          </p:nvSpPr>
          <p:spPr bwMode="auto">
            <a:xfrm>
              <a:off x="4896" y="1163"/>
              <a:ext cx="39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2000" b="1" dirty="0">
                  <a:latin typeface="Comic Sans MS" panose="030F0702030302020204" pitchFamily="66" charset="0"/>
                  <a:ea typeface="굴림" pitchFamily="34" charset="-127"/>
                </a:rPr>
                <a:t>+/+</a:t>
              </a:r>
            </a:p>
          </p:txBody>
        </p:sp>
        <p:sp>
          <p:nvSpPr>
            <p:cNvPr id="62470" name="Text Box 4"/>
            <p:cNvSpPr txBox="1">
              <a:spLocks noChangeArrowheads="1"/>
            </p:cNvSpPr>
            <p:nvPr/>
          </p:nvSpPr>
          <p:spPr bwMode="auto">
            <a:xfrm>
              <a:off x="4896" y="1728"/>
              <a:ext cx="39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2000" b="1">
                  <a:latin typeface="Comic Sans MS" panose="030F0702030302020204" pitchFamily="66" charset="0"/>
                  <a:ea typeface="굴림" pitchFamily="34" charset="-127"/>
                </a:rPr>
                <a:t>+/+</a:t>
              </a:r>
            </a:p>
          </p:txBody>
        </p:sp>
        <p:sp>
          <p:nvSpPr>
            <p:cNvPr id="62471" name="Text Box 5"/>
            <p:cNvSpPr txBox="1">
              <a:spLocks noChangeArrowheads="1"/>
            </p:cNvSpPr>
            <p:nvPr/>
          </p:nvSpPr>
          <p:spPr bwMode="auto">
            <a:xfrm>
              <a:off x="4896" y="2315"/>
              <a:ext cx="39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2000" b="1" dirty="0">
                  <a:latin typeface="Comic Sans MS" panose="030F0702030302020204" pitchFamily="66" charset="0"/>
                  <a:ea typeface="굴림" pitchFamily="34" charset="-127"/>
                </a:rPr>
                <a:t>-/-</a:t>
              </a:r>
            </a:p>
          </p:txBody>
        </p:sp>
        <p:sp>
          <p:nvSpPr>
            <p:cNvPr id="62472" name="Text Box 6"/>
            <p:cNvSpPr txBox="1">
              <a:spLocks noChangeArrowheads="1"/>
            </p:cNvSpPr>
            <p:nvPr/>
          </p:nvSpPr>
          <p:spPr bwMode="auto">
            <a:xfrm>
              <a:off x="4896" y="2939"/>
              <a:ext cx="39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2000" b="1">
                  <a:latin typeface="Comic Sans MS" panose="030F0702030302020204" pitchFamily="66" charset="0"/>
                  <a:ea typeface="굴림" pitchFamily="34" charset="-127"/>
                </a:rPr>
                <a:t>+/-</a:t>
              </a:r>
            </a:p>
          </p:txBody>
        </p:sp>
        <p:sp>
          <p:nvSpPr>
            <p:cNvPr id="62473" name="Text Box 7"/>
            <p:cNvSpPr txBox="1">
              <a:spLocks noChangeArrowheads="1"/>
            </p:cNvSpPr>
            <p:nvPr/>
          </p:nvSpPr>
          <p:spPr bwMode="auto">
            <a:xfrm>
              <a:off x="4896" y="3446"/>
              <a:ext cx="39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2000" b="1">
                  <a:latin typeface="Comic Sans MS" panose="030F0702030302020204" pitchFamily="66" charset="0"/>
                  <a:ea typeface="굴림" pitchFamily="34" charset="-127"/>
                </a:rPr>
                <a:t>+/-</a:t>
              </a:r>
            </a:p>
          </p:txBody>
        </p:sp>
        <p:sp>
          <p:nvSpPr>
            <p:cNvPr id="62474" name="Text Box 8"/>
            <p:cNvSpPr txBox="1">
              <a:spLocks noChangeArrowheads="1"/>
            </p:cNvSpPr>
            <p:nvPr/>
          </p:nvSpPr>
          <p:spPr bwMode="auto">
            <a:xfrm>
              <a:off x="4848" y="765"/>
              <a:ext cx="49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latinLnBrk="1" hangingPunct="1">
                <a:spcBef>
                  <a:spcPct val="0"/>
                </a:spcBef>
                <a:buFontTx/>
                <a:buNone/>
              </a:pPr>
              <a:r>
                <a:rPr lang="en-US" altLang="en-US" sz="1800" b="1" i="1">
                  <a:solidFill>
                    <a:srgbClr val="0A0486"/>
                  </a:solidFill>
                  <a:ea typeface="굴림" pitchFamily="34" charset="-127"/>
                </a:rPr>
                <a:t>mg29</a:t>
              </a:r>
            </a:p>
          </p:txBody>
        </p:sp>
      </p:grpSp>
      <p:sp>
        <p:nvSpPr>
          <p:cNvPr id="10" name="TextBox 9"/>
          <p:cNvSpPr txBox="1">
            <a:spLocks noChangeArrowheads="1"/>
          </p:cNvSpPr>
          <p:nvPr/>
        </p:nvSpPr>
        <p:spPr bwMode="auto">
          <a:xfrm>
            <a:off x="-62633" y="293630"/>
            <a:ext cx="12418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latinLnBrk="1" hangingPunct="1">
              <a:spcBef>
                <a:spcPct val="0"/>
              </a:spcBef>
              <a:buFontTx/>
              <a:buNone/>
            </a:pPr>
            <a:r>
              <a:rPr lang="en-US" altLang="en-US" b="1" i="1" dirty="0">
                <a:solidFill>
                  <a:srgbClr val="0070C0"/>
                </a:solidFill>
                <a:ea typeface="굴림" pitchFamily="34" charset="-127"/>
              </a:rPr>
              <a:t>Mice without MG29 show premature aging and diabetes</a:t>
            </a:r>
          </a:p>
        </p:txBody>
      </p:sp>
      <p:pic>
        <p:nvPicPr>
          <p:cNvPr id="3" name="running mi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7193" y="1334188"/>
            <a:ext cx="5790188" cy="4342641"/>
          </a:xfrm>
          <a:prstGeom prst="rect">
            <a:avLst/>
          </a:prstGeom>
        </p:spPr>
      </p:pic>
    </p:spTree>
    <p:extLst>
      <p:ext uri="{BB962C8B-B14F-4D97-AF65-F5344CB8AC3E}">
        <p14:creationId xmlns:p14="http://schemas.microsoft.com/office/powerpoint/2010/main" val="304772093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82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240"/>
          <p:cNvPicPr>
            <a:picLocks noChangeAspect="1" noChangeArrowheads="1"/>
          </p:cNvPicPr>
          <p:nvPr/>
        </p:nvPicPr>
        <p:blipFill rotWithShape="1">
          <a:blip r:embed="rId2">
            <a:extLst>
              <a:ext uri="{28A0092B-C50C-407E-A947-70E740481C1C}">
                <a14:useLocalDpi xmlns:a14="http://schemas.microsoft.com/office/drawing/2010/main" val="0"/>
              </a:ext>
            </a:extLst>
          </a:blip>
          <a:srcRect l="1950" t="8484" r="37431" b="3274"/>
          <a:stretch/>
        </p:blipFill>
        <p:spPr bwMode="auto">
          <a:xfrm>
            <a:off x="1728366" y="1473034"/>
            <a:ext cx="8578627" cy="342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2"/>
          <p:cNvSpPr>
            <a:spLocks noChangeArrowheads="1"/>
          </p:cNvSpPr>
          <p:nvPr/>
        </p:nvSpPr>
        <p:spPr bwMode="auto">
          <a:xfrm>
            <a:off x="520571" y="561000"/>
            <a:ext cx="11344939"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latinLnBrk="1">
              <a:spcBef>
                <a:spcPct val="20000"/>
              </a:spcBef>
              <a:buFont typeface="Arial" panose="020B0604020202020204" pitchFamily="34" charset="0"/>
              <a:buChar char="•"/>
              <a:defRPr sz="3200">
                <a:solidFill>
                  <a:schemeClr val="tx1"/>
                </a:solidFill>
                <a:latin typeface="맑은 고딕" panose="020B0503020000020004" pitchFamily="34" charset="-127"/>
                <a:ea typeface="맑은 고딕" panose="020B0503020000020004" pitchFamily="34" charset="-127"/>
              </a:defRPr>
            </a:lvl1pPr>
            <a:lvl2pPr marL="742950" indent="-285750" latinLnBrk="1">
              <a:spcBef>
                <a:spcPct val="20000"/>
              </a:spcBef>
              <a:buFont typeface="Arial" panose="020B0604020202020204" pitchFamily="34" charset="0"/>
              <a:buChar char="–"/>
              <a:defRPr sz="2800">
                <a:solidFill>
                  <a:schemeClr val="tx1"/>
                </a:solidFill>
                <a:latin typeface="맑은 고딕" panose="020B0503020000020004" pitchFamily="34" charset="-127"/>
                <a:ea typeface="맑은 고딕" panose="020B0503020000020004" pitchFamily="34" charset="-127"/>
              </a:defRPr>
            </a:lvl2pPr>
            <a:lvl3pPr marL="1143000" indent="-228600" latinLnBrk="1">
              <a:spcBef>
                <a:spcPct val="20000"/>
              </a:spcBef>
              <a:buFont typeface="Arial" panose="020B0604020202020204" pitchFamily="34" charset="0"/>
              <a:buChar char="•"/>
              <a:defRPr sz="2400">
                <a:solidFill>
                  <a:schemeClr val="tx1"/>
                </a:solidFill>
                <a:latin typeface="맑은 고딕" panose="020B0503020000020004" pitchFamily="34" charset="-127"/>
                <a:ea typeface="맑은 고딕" panose="020B0503020000020004" pitchFamily="34" charset="-127"/>
              </a:defRPr>
            </a:lvl3pPr>
            <a:lvl4pPr marL="16002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4pPr>
            <a:lvl5pPr marL="2057400" indent="-228600" latinLnBrk="1">
              <a:spcBef>
                <a:spcPct val="20000"/>
              </a:spcBef>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5pPr>
            <a:lvl6pPr marL="25146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6pPr>
            <a:lvl7pPr marL="29718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7pPr>
            <a:lvl8pPr marL="34290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8pPr>
            <a:lvl9pPr marL="3886200" indent="-228600" eaLnBrk="0" fontAlgn="base" latinLnBrk="1" hangingPunct="0">
              <a:spcBef>
                <a:spcPct val="20000"/>
              </a:spcBef>
              <a:spcAft>
                <a:spcPct val="0"/>
              </a:spcAft>
              <a:buFont typeface="Arial" panose="020B0604020202020204" pitchFamily="34" charset="0"/>
              <a:buChar char="»"/>
              <a:defRPr sz="2000">
                <a:solidFill>
                  <a:schemeClr val="tx1"/>
                </a:solidFill>
                <a:latin typeface="맑은 고딕" panose="020B0503020000020004" pitchFamily="34" charset="-127"/>
                <a:ea typeface="맑은 고딕" panose="020B0503020000020004" pitchFamily="34" charset="-127"/>
              </a:defRPr>
            </a:lvl9pPr>
          </a:lstStyle>
          <a:p>
            <a:pPr algn="ctr" eaLnBrk="1" hangingPunct="1">
              <a:spcBef>
                <a:spcPct val="0"/>
              </a:spcBef>
              <a:buFontTx/>
              <a:buNone/>
            </a:pPr>
            <a:r>
              <a:rPr lang="en-US" altLang="ko-KR" b="1" i="1" dirty="0">
                <a:solidFill>
                  <a:srgbClr val="0070C0"/>
                </a:solidFill>
                <a:latin typeface="Arial" panose="020B0604020202020204" pitchFamily="34" charset="0"/>
                <a:ea typeface="굴림" pitchFamily="34" charset="-127"/>
                <a:cs typeface="Arial" panose="020B0604020202020204" pitchFamily="34" charset="0"/>
              </a:rPr>
              <a:t>MG29 knockout mice develop diabetes</a:t>
            </a:r>
          </a:p>
        </p:txBody>
      </p:sp>
      <p:sp>
        <p:nvSpPr>
          <p:cNvPr id="8" name="Oval 7"/>
          <p:cNvSpPr/>
          <p:nvPr/>
        </p:nvSpPr>
        <p:spPr>
          <a:xfrm>
            <a:off x="4618929" y="1639595"/>
            <a:ext cx="126749" cy="126749"/>
          </a:xfrm>
          <a:prstGeom prst="ellipse">
            <a:avLst/>
          </a:prstGeom>
          <a:solidFill>
            <a:schemeClr val="tx1"/>
          </a:solidFill>
          <a:ln w="0" cap="flat">
            <a:solidFill>
              <a:schemeClr val="tx1"/>
            </a:solidFill>
            <a:prstDash val="solid"/>
            <a:round/>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9" name="Oval 8"/>
          <p:cNvSpPr/>
          <p:nvPr/>
        </p:nvSpPr>
        <p:spPr>
          <a:xfrm>
            <a:off x="4618929" y="2000224"/>
            <a:ext cx="126749" cy="126749"/>
          </a:xfrm>
          <a:prstGeom prst="ellipse">
            <a:avLst/>
          </a:prstGeom>
          <a:solidFill>
            <a:srgbClr val="FF0000"/>
          </a:solidFill>
          <a:ln w="0" cap="flat">
            <a:solidFill>
              <a:schemeClr val="accent2"/>
            </a:solidFill>
            <a:prstDash val="solid"/>
            <a:round/>
          </a:ln>
          <a:effectLst>
            <a:outerShdw blurRad="50800" dist="25400" dir="5400000" rotWithShape="0">
              <a:srgbClr val="000000">
                <a:alpha val="2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entury Gothic"/>
              <a:ea typeface="Century Gothic"/>
              <a:cs typeface="Century Gothic"/>
              <a:sym typeface="Century Gothic"/>
            </a:endParaRPr>
          </a:p>
        </p:txBody>
      </p:sp>
      <p:sp>
        <p:nvSpPr>
          <p:cNvPr id="10" name="TextBox 9"/>
          <p:cNvSpPr txBox="1"/>
          <p:nvPr/>
        </p:nvSpPr>
        <p:spPr>
          <a:xfrm>
            <a:off x="4863373" y="1530955"/>
            <a:ext cx="1302599"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b="1" i="1" dirty="0">
                <a:solidFill>
                  <a:srgbClr val="000000"/>
                </a:solidFill>
                <a:latin typeface="Arial" panose="020B0604020202020204" pitchFamily="34" charset="0"/>
                <a:cs typeface="Arial" panose="020B0604020202020204" pitchFamily="34" charset="0"/>
                <a:sym typeface="Century Gothic"/>
              </a:rPr>
              <a:t>normal mice</a:t>
            </a:r>
            <a:endParaRPr kumimoji="0" lang="en-US" sz="16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endParaRPr>
          </a:p>
        </p:txBody>
      </p:sp>
      <p:sp>
        <p:nvSpPr>
          <p:cNvPr id="11" name="TextBox 10"/>
          <p:cNvSpPr txBox="1"/>
          <p:nvPr/>
        </p:nvSpPr>
        <p:spPr>
          <a:xfrm>
            <a:off x="4863373" y="1894322"/>
            <a:ext cx="84734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600" b="1" i="1" dirty="0">
                <a:solidFill>
                  <a:srgbClr val="FF0000"/>
                </a:solidFill>
                <a:latin typeface="Arial" panose="020B0604020202020204" pitchFamily="34" charset="0"/>
                <a:cs typeface="Arial" panose="020B0604020202020204" pitchFamily="34" charset="0"/>
              </a:rPr>
              <a:t>MG29-/-</a:t>
            </a:r>
            <a:endParaRPr kumimoji="0" lang="en-US" sz="1600" b="1" i="1" u="none" strike="noStrike" cap="none" spc="0" normalizeH="0" baseline="0" dirty="0">
              <a:ln>
                <a:noFill/>
              </a:ln>
              <a:solidFill>
                <a:srgbClr val="FF0000"/>
              </a:solidFill>
              <a:effectLst/>
              <a:uFillTx/>
              <a:latin typeface="Arial" panose="020B0604020202020204" pitchFamily="34" charset="0"/>
              <a:cs typeface="Arial" panose="020B0604020202020204" pitchFamily="34" charset="0"/>
              <a:sym typeface="Century Gothic"/>
            </a:endParaRPr>
          </a:p>
        </p:txBody>
      </p:sp>
      <p:sp>
        <p:nvSpPr>
          <p:cNvPr id="2" name="TextBox 1"/>
          <p:cNvSpPr txBox="1"/>
          <p:nvPr/>
        </p:nvSpPr>
        <p:spPr>
          <a:xfrm>
            <a:off x="1353101" y="5132759"/>
            <a:ext cx="932915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Similar to humans with diabetes, </a:t>
            </a:r>
            <a:r>
              <a:rPr lang="en-US" b="1" i="1" dirty="0">
                <a:latin typeface="Arial" panose="020B0604020202020204" pitchFamily="34" charset="0"/>
                <a:cs typeface="Arial" panose="020B0604020202020204" pitchFamily="34" charset="0"/>
              </a:rPr>
              <a:t>MG29-/-</a:t>
            </a:r>
            <a:r>
              <a:rPr lang="en-US" b="1" dirty="0">
                <a:latin typeface="Arial" panose="020B0604020202020204" pitchFamily="34" charset="0"/>
                <a:cs typeface="Arial" panose="020B0604020202020204" pitchFamily="34" charset="0"/>
              </a:rPr>
              <a:t> mice have difficulty to absorb glucose from blood circulation, and are less responsive to insulin stimulation.</a:t>
            </a:r>
          </a:p>
        </p:txBody>
      </p:sp>
    </p:spTree>
    <p:extLst>
      <p:ext uri="{BB962C8B-B14F-4D97-AF65-F5344CB8AC3E}">
        <p14:creationId xmlns:p14="http://schemas.microsoft.com/office/powerpoint/2010/main" val="4087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7" name="Title Placeholder 1" descr="BOV Audit, Compliance, and Risk Committee September 2019 Title Slide"/>
          <p:cNvSpPr txBox="1">
            <a:spLocks/>
          </p:cNvSpPr>
          <p:nvPr/>
        </p:nvSpPr>
        <p:spPr>
          <a:xfrm>
            <a:off x="0" y="4225871"/>
            <a:ext cx="12192000"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200" dirty="0">
                <a:solidFill>
                  <a:srgbClr val="232D4B"/>
                </a:solidFill>
                <a:latin typeface="Franklin Gothic Demi" panose="020B0703020102020204" pitchFamily="34" charset="0"/>
              </a:rPr>
              <a:t>Next Up: Compliance Update</a:t>
            </a:r>
            <a:endParaRPr lang="en-US" sz="4200" dirty="0">
              <a:latin typeface="Franklin Gothic Demi" panose="020B0703020102020204" pitchFamily="34" charset="0"/>
            </a:endParaRPr>
          </a:p>
          <a:p>
            <a:pPr algn="ctr"/>
            <a:endParaRPr lang="en-US" sz="4200" dirty="0">
              <a:solidFill>
                <a:srgbClr val="232D4B"/>
              </a:solidFill>
              <a:latin typeface="Franklin Gothic Demi" panose="020B0703020102020204" pitchFamily="34" charset="0"/>
            </a:endParaRPr>
          </a:p>
          <a:p>
            <a:pPr algn="ctr"/>
            <a:r>
              <a:rPr lang="en-US" sz="3000" dirty="0">
                <a:solidFill>
                  <a:srgbClr val="232D4B"/>
                </a:solidFill>
                <a:latin typeface="Franklin Gothic Demi" panose="020B0703020102020204" pitchFamily="34" charset="0"/>
              </a:rPr>
              <a:t>Gary Nimax, Assistant Vice President for Compliance</a:t>
            </a:r>
          </a:p>
          <a:p>
            <a:pPr algn="ctr"/>
            <a:r>
              <a:rPr lang="en-US" sz="3000" dirty="0">
                <a:solidFill>
                  <a:srgbClr val="232D4B"/>
                </a:solidFill>
                <a:latin typeface="Franklin Gothic Demi" panose="020B0703020102020204" pitchFamily="34" charset="0"/>
              </a:rPr>
              <a:t>Meredith Mays Espino, Director of Privacy Programs</a:t>
            </a:r>
          </a:p>
          <a:p>
            <a:pPr algn="ctr"/>
            <a:r>
              <a:rPr lang="en-US" sz="3000" dirty="0">
                <a:solidFill>
                  <a:srgbClr val="232D4B"/>
                </a:solidFill>
                <a:latin typeface="Franklin Gothic Demi" panose="020B0703020102020204" pitchFamily="34" charset="0"/>
              </a:rPr>
              <a:t>Jessie Graham, Electronic Records Manager</a:t>
            </a:r>
          </a:p>
          <a:p>
            <a:pPr algn="ctr"/>
            <a:r>
              <a:rPr lang="en-US" sz="3000" dirty="0">
                <a:solidFill>
                  <a:srgbClr val="232D4B"/>
                </a:solidFill>
                <a:latin typeface="Franklin Gothic Demi" panose="020B0703020102020204" pitchFamily="34" charset="0"/>
              </a:rPr>
              <a:t>Anita Vannucci, Sr. Records Management Analyst</a:t>
            </a:r>
            <a:endParaRPr lang="en-US" sz="3000" dirty="0">
              <a:latin typeface="Franklin Gothic Demi" panose="020B0703020102020204" pitchFamily="34" charset="0"/>
            </a:endParaRPr>
          </a:p>
          <a:p>
            <a:pPr algn="ctr"/>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7DF317CF-E5E4-79C5-0F30-4D7196CD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388" y="1499403"/>
            <a:ext cx="3221223" cy="2023153"/>
          </a:xfrm>
          <a:prstGeom prst="rect">
            <a:avLst/>
          </a:prstGeom>
          <a:solidFill>
            <a:srgbClr val="002060"/>
          </a:solidFill>
        </p:spPr>
      </p:pic>
    </p:spTree>
    <p:extLst>
      <p:ext uri="{BB962C8B-B14F-4D97-AF65-F5344CB8AC3E}">
        <p14:creationId xmlns:p14="http://schemas.microsoft.com/office/powerpoint/2010/main" val="3852328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73878" y="1564395"/>
            <a:ext cx="10749765" cy="4098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50336" y="172656"/>
            <a:ext cx="9952074" cy="1077218"/>
          </a:xfrm>
          <a:prstGeom prst="rect">
            <a:avLst/>
          </a:prstGeom>
        </p:spPr>
        <p:txBody>
          <a:bodyPr wrap="square">
            <a:spAutoFit/>
          </a:bodyPr>
          <a:lstStyle/>
          <a:p>
            <a:pPr algn="ctr">
              <a:spcBef>
                <a:spcPts val="600"/>
              </a:spcBef>
            </a:pPr>
            <a:r>
              <a:rPr lang="en-US" sz="3200" b="1" i="1" dirty="0">
                <a:solidFill>
                  <a:srgbClr val="0070C0"/>
                </a:solidFill>
                <a:latin typeface="Arial" panose="020B0604020202020204" pitchFamily="34" charset="0"/>
                <a:cs typeface="Arial" panose="020B0604020202020204" pitchFamily="34" charset="0"/>
              </a:rPr>
              <a:t>Gene therapy - delivering human MG29 into diabetic muscle to boost glucose uptake</a:t>
            </a:r>
          </a:p>
        </p:txBody>
      </p:sp>
      <p:pic>
        <p:nvPicPr>
          <p:cNvPr id="4" name="Picture 3"/>
          <p:cNvPicPr>
            <a:picLocks noChangeAspect="1"/>
          </p:cNvPicPr>
          <p:nvPr/>
        </p:nvPicPr>
        <p:blipFill>
          <a:blip r:embed="rId2"/>
          <a:stretch>
            <a:fillRect/>
          </a:stretch>
        </p:blipFill>
        <p:spPr>
          <a:xfrm>
            <a:off x="828963" y="1661270"/>
            <a:ext cx="10572600" cy="3863065"/>
          </a:xfrm>
          <a:prstGeom prst="rect">
            <a:avLst/>
          </a:prstGeom>
        </p:spPr>
      </p:pic>
      <p:sp>
        <p:nvSpPr>
          <p:cNvPr id="2" name="Rectangle 1">
            <a:extLst>
              <a:ext uri="{FF2B5EF4-FFF2-40B4-BE49-F238E27FC236}">
                <a16:creationId xmlns:a16="http://schemas.microsoft.com/office/drawing/2014/main" id="{CF96E3E2-67AD-982D-5B28-311FFA462F43}"/>
              </a:ext>
            </a:extLst>
          </p:cNvPr>
          <p:cNvSpPr/>
          <p:nvPr/>
        </p:nvSpPr>
        <p:spPr>
          <a:xfrm>
            <a:off x="7235371" y="2365829"/>
            <a:ext cx="3766458" cy="11901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A6C3A46-4BE1-CAEB-2DF7-6F213D776AE3}"/>
              </a:ext>
            </a:extLst>
          </p:cNvPr>
          <p:cNvSpPr txBox="1"/>
          <p:nvPr/>
        </p:nvSpPr>
        <p:spPr>
          <a:xfrm>
            <a:off x="7322457" y="1947260"/>
            <a:ext cx="3766458" cy="369332"/>
          </a:xfrm>
          <a:prstGeom prst="rect">
            <a:avLst/>
          </a:prstGeom>
          <a:noFill/>
        </p:spPr>
        <p:txBody>
          <a:bodyPr wrap="square" rtlCol="0">
            <a:spAutoFit/>
          </a:bodyPr>
          <a:lstStyle/>
          <a:p>
            <a:r>
              <a:rPr lang="en-US" b="1" dirty="0">
                <a:solidFill>
                  <a:srgbClr val="FF0000"/>
                </a:solidFill>
              </a:rPr>
              <a:t>MG29 enhances glucose uptake</a:t>
            </a:r>
          </a:p>
        </p:txBody>
      </p:sp>
    </p:spTree>
    <p:extLst>
      <p:ext uri="{BB962C8B-B14F-4D97-AF65-F5344CB8AC3E}">
        <p14:creationId xmlns:p14="http://schemas.microsoft.com/office/powerpoint/2010/main" val="36024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8213" y="593664"/>
            <a:ext cx="7970061" cy="1077218"/>
          </a:xfrm>
          <a:prstGeom prst="rect">
            <a:avLst/>
          </a:prstGeom>
        </p:spPr>
        <p:txBody>
          <a:bodyPr wrap="square">
            <a:spAutoFit/>
          </a:bodyPr>
          <a:lstStyle/>
          <a:p>
            <a:pPr algn="ctr">
              <a:spcBef>
                <a:spcPts val="600"/>
              </a:spcBef>
            </a:pPr>
            <a:r>
              <a:rPr lang="en-US" sz="3200" b="1" i="1" dirty="0">
                <a:solidFill>
                  <a:srgbClr val="0070C0"/>
                </a:solidFill>
                <a:latin typeface="Arial" panose="020B0604020202020204" pitchFamily="34" charset="0"/>
                <a:cs typeface="Arial" panose="020B0604020202020204" pitchFamily="34" charset="0"/>
              </a:rPr>
              <a:t>Gene therapy delivery of MG29 safely mitigates hyperglycemia in HFD-mice</a:t>
            </a:r>
          </a:p>
        </p:txBody>
      </p:sp>
      <p:grpSp>
        <p:nvGrpSpPr>
          <p:cNvPr id="8" name="Group 7"/>
          <p:cNvGrpSpPr/>
          <p:nvPr/>
        </p:nvGrpSpPr>
        <p:grpSpPr>
          <a:xfrm>
            <a:off x="2179778" y="2109872"/>
            <a:ext cx="7561385" cy="3455377"/>
            <a:chOff x="2373923" y="1591408"/>
            <a:chExt cx="7561385" cy="3455377"/>
          </a:xfrm>
        </p:grpSpPr>
        <p:sp>
          <p:nvSpPr>
            <p:cNvPr id="9" name="Rectangle 8"/>
            <p:cNvSpPr/>
            <p:nvPr/>
          </p:nvSpPr>
          <p:spPr>
            <a:xfrm>
              <a:off x="2373923" y="1591408"/>
              <a:ext cx="7561385" cy="345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DBB9EA-DFEF-05C2-C45B-2348585D1305}"/>
                </a:ext>
              </a:extLst>
            </p:cNvPr>
            <p:cNvSpPr txBox="1"/>
            <p:nvPr/>
          </p:nvSpPr>
          <p:spPr>
            <a:xfrm>
              <a:off x="8508963" y="4375365"/>
              <a:ext cx="76174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Day 54</a:t>
              </a:r>
            </a:p>
          </p:txBody>
        </p:sp>
        <p:pic>
          <p:nvPicPr>
            <p:cNvPr id="11" name="Picture 10">
              <a:extLst>
                <a:ext uri="{FF2B5EF4-FFF2-40B4-BE49-F238E27FC236}">
                  <a16:creationId xmlns:a16="http://schemas.microsoft.com/office/drawing/2014/main" id="{49165C79-F7BD-71D2-CD89-CB28B1E620AD}"/>
                </a:ext>
              </a:extLst>
            </p:cNvPr>
            <p:cNvPicPr>
              <a:picLocks noChangeAspect="1"/>
            </p:cNvPicPr>
            <p:nvPr/>
          </p:nvPicPr>
          <p:blipFill>
            <a:blip r:embed="rId2"/>
            <a:stretch>
              <a:fillRect/>
            </a:stretch>
          </p:blipFill>
          <p:spPr>
            <a:xfrm>
              <a:off x="2561492" y="1831685"/>
              <a:ext cx="4204138" cy="3060366"/>
            </a:xfrm>
            <a:prstGeom prst="rect">
              <a:avLst/>
            </a:prstGeom>
          </p:spPr>
        </p:pic>
        <p:pic>
          <p:nvPicPr>
            <p:cNvPr id="12" name="Picture 11">
              <a:extLst>
                <a:ext uri="{FF2B5EF4-FFF2-40B4-BE49-F238E27FC236}">
                  <a16:creationId xmlns:a16="http://schemas.microsoft.com/office/drawing/2014/main" id="{F9789385-600A-A41D-0109-9DAC84DAB12F}"/>
                </a:ext>
              </a:extLst>
            </p:cNvPr>
            <p:cNvPicPr>
              <a:picLocks noChangeAspect="1"/>
            </p:cNvPicPr>
            <p:nvPr/>
          </p:nvPicPr>
          <p:blipFill rotWithShape="1">
            <a:blip r:embed="rId3"/>
            <a:srcRect r="27967"/>
            <a:stretch/>
          </p:blipFill>
          <p:spPr>
            <a:xfrm>
              <a:off x="7324633" y="1831685"/>
              <a:ext cx="2487582" cy="2505717"/>
            </a:xfrm>
            <a:prstGeom prst="rect">
              <a:avLst/>
            </a:prstGeom>
          </p:spPr>
        </p:pic>
      </p:grpSp>
    </p:spTree>
    <p:extLst>
      <p:ext uri="{BB962C8B-B14F-4D97-AF65-F5344CB8AC3E}">
        <p14:creationId xmlns:p14="http://schemas.microsoft.com/office/powerpoint/2010/main" val="3750080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817" y="529505"/>
            <a:ext cx="11952099" cy="584775"/>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Kidney needs MG29 for protection under diabetes condition</a:t>
            </a:r>
          </a:p>
        </p:txBody>
      </p:sp>
      <p:sp>
        <p:nvSpPr>
          <p:cNvPr id="30" name="Slide Number Placeholder 29">
            <a:extLst>
              <a:ext uri="{FF2B5EF4-FFF2-40B4-BE49-F238E27FC236}">
                <a16:creationId xmlns:a16="http://schemas.microsoft.com/office/drawing/2014/main" id="{E1961369-F15C-66A2-9124-3EE19F86A25F}"/>
              </a:ext>
            </a:extLst>
          </p:cNvPr>
          <p:cNvSpPr>
            <a:spLocks noGrp="1"/>
          </p:cNvSpPr>
          <p:nvPr>
            <p:ph type="sldNum" sz="quarter" idx="4294967295"/>
          </p:nvPr>
        </p:nvSpPr>
        <p:spPr/>
        <p:txBody>
          <a:bodyPr/>
          <a:lstStyle/>
          <a:p>
            <a:pPr algn="ctr"/>
            <a:endParaRPr lang="en-US" dirty="0"/>
          </a:p>
        </p:txBody>
      </p:sp>
      <p:grpSp>
        <p:nvGrpSpPr>
          <p:cNvPr id="33" name="Group 32"/>
          <p:cNvGrpSpPr/>
          <p:nvPr/>
        </p:nvGrpSpPr>
        <p:grpSpPr>
          <a:xfrm>
            <a:off x="5312921" y="3935401"/>
            <a:ext cx="5970209" cy="1138000"/>
            <a:chOff x="5312921" y="3865729"/>
            <a:chExt cx="5970209" cy="1138000"/>
          </a:xfrm>
        </p:grpSpPr>
        <p:pic>
          <p:nvPicPr>
            <p:cNvPr id="57" name="Picture 56"/>
            <p:cNvPicPr>
              <a:picLocks noChangeAspect="1"/>
            </p:cNvPicPr>
            <p:nvPr/>
          </p:nvPicPr>
          <p:blipFill rotWithShape="1">
            <a:blip r:embed="rId2"/>
            <a:srcRect l="17959" t="52994" r="17144" b="20039"/>
            <a:stretch/>
          </p:blipFill>
          <p:spPr>
            <a:xfrm>
              <a:off x="6081384" y="4145804"/>
              <a:ext cx="2344708" cy="560666"/>
            </a:xfrm>
            <a:prstGeom prst="rect">
              <a:avLst/>
            </a:prstGeom>
          </p:spPr>
        </p:pic>
        <p:sp>
          <p:nvSpPr>
            <p:cNvPr id="58" name="TextBox 57"/>
            <p:cNvSpPr txBox="1"/>
            <p:nvPr/>
          </p:nvSpPr>
          <p:spPr>
            <a:xfrm>
              <a:off x="6394462" y="3865729"/>
              <a:ext cx="667514" cy="2940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5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rPr>
                <a:t>Kidney</a:t>
              </a:r>
            </a:p>
          </p:txBody>
        </p:sp>
        <p:sp>
          <p:nvSpPr>
            <p:cNvPr id="59" name="TextBox 58"/>
            <p:cNvSpPr txBox="1"/>
            <p:nvPr/>
          </p:nvSpPr>
          <p:spPr>
            <a:xfrm>
              <a:off x="7745464" y="3865729"/>
              <a:ext cx="533311" cy="2940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500" b="1" dirty="0">
                  <a:latin typeface="Arial" panose="020B0604020202020204" pitchFamily="34" charset="0"/>
                  <a:cs typeface="Arial" panose="020B0604020202020204" pitchFamily="34" charset="0"/>
                </a:rPr>
                <a:t>Heart</a:t>
              </a:r>
              <a:endParaRPr kumimoji="0" lang="en-US" sz="15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endParaRPr>
            </a:p>
          </p:txBody>
        </p:sp>
        <p:sp>
          <p:nvSpPr>
            <p:cNvPr id="60" name="TextBox 59"/>
            <p:cNvSpPr txBox="1"/>
            <p:nvPr/>
          </p:nvSpPr>
          <p:spPr>
            <a:xfrm>
              <a:off x="6190174" y="4723654"/>
              <a:ext cx="763790" cy="280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latin typeface="Arial" panose="020B0604020202020204" pitchFamily="34" charset="0"/>
                  <a:cs typeface="Arial" panose="020B0604020202020204" pitchFamily="34" charset="0"/>
                </a:rPr>
                <a:t>WT  HFD</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endParaRPr>
            </a:p>
          </p:txBody>
        </p:sp>
        <p:sp>
          <p:nvSpPr>
            <p:cNvPr id="61" name="TextBox 60"/>
            <p:cNvSpPr txBox="1"/>
            <p:nvPr/>
          </p:nvSpPr>
          <p:spPr>
            <a:xfrm>
              <a:off x="7402848" y="4717202"/>
              <a:ext cx="809012" cy="280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latin typeface="Arial" panose="020B0604020202020204" pitchFamily="34" charset="0"/>
                  <a:cs typeface="Arial" panose="020B0604020202020204" pitchFamily="34" charset="0"/>
                </a:rPr>
                <a:t>WT   HFD</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endParaRPr>
            </a:p>
          </p:txBody>
        </p:sp>
        <p:cxnSp>
          <p:nvCxnSpPr>
            <p:cNvPr id="65" name="Straight Arrow Connector 64"/>
            <p:cNvCxnSpPr/>
            <p:nvPr/>
          </p:nvCxnSpPr>
          <p:spPr>
            <a:xfrm>
              <a:off x="5883329" y="4335084"/>
              <a:ext cx="459146" cy="0"/>
            </a:xfrm>
            <a:prstGeom prst="straightConnector1">
              <a:avLst/>
            </a:prstGeom>
            <a:noFill/>
            <a:ln w="38100"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cxnSp>
          <p:nvCxnSpPr>
            <p:cNvPr id="70" name="Straight Arrow Connector 69"/>
            <p:cNvCxnSpPr/>
            <p:nvPr/>
          </p:nvCxnSpPr>
          <p:spPr>
            <a:xfrm>
              <a:off x="5857229" y="4512472"/>
              <a:ext cx="469119" cy="0"/>
            </a:xfrm>
            <a:prstGeom prst="straightConnector1">
              <a:avLst/>
            </a:prstGeom>
            <a:noFill/>
            <a:ln w="381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sp>
          <p:nvSpPr>
            <p:cNvPr id="71" name="TextBox 70"/>
            <p:cNvSpPr txBox="1"/>
            <p:nvPr/>
          </p:nvSpPr>
          <p:spPr>
            <a:xfrm>
              <a:off x="5312921" y="4173824"/>
              <a:ext cx="57964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solidFill>
                    <a:srgbClr val="FF0000"/>
                  </a:solidFill>
                  <a:latin typeface="Arial" panose="020B0604020202020204" pitchFamily="34" charset="0"/>
                  <a:cs typeface="Arial" panose="020B0604020202020204" pitchFamily="34" charset="0"/>
                </a:rPr>
                <a:t>MG29</a:t>
              </a:r>
              <a:endParaRPr kumimoji="0" lang="en-US" sz="1400" b="1" i="0" u="none" strike="noStrike" cap="none" spc="0" normalizeH="0" baseline="0" dirty="0">
                <a:ln>
                  <a:noFill/>
                </a:ln>
                <a:solidFill>
                  <a:srgbClr val="FF0000"/>
                </a:solidFill>
                <a:effectLst/>
                <a:uFillTx/>
                <a:latin typeface="Arial" panose="020B0604020202020204" pitchFamily="34" charset="0"/>
                <a:cs typeface="Arial" panose="020B0604020202020204" pitchFamily="34" charset="0"/>
                <a:sym typeface="Century Gothic"/>
              </a:endParaRPr>
            </a:p>
          </p:txBody>
        </p:sp>
        <p:sp>
          <p:nvSpPr>
            <p:cNvPr id="72" name="TextBox 71"/>
            <p:cNvSpPr txBox="1"/>
            <p:nvPr/>
          </p:nvSpPr>
          <p:spPr>
            <a:xfrm>
              <a:off x="5429024" y="4357658"/>
              <a:ext cx="355345" cy="280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b="1" dirty="0">
                  <a:latin typeface="Arial" panose="020B0604020202020204" pitchFamily="34" charset="0"/>
                  <a:cs typeface="Arial" panose="020B0604020202020204" pitchFamily="34" charset="0"/>
                </a:rPr>
                <a:t>IgG</a:t>
              </a:r>
              <a:endParaRPr kumimoji="0" lang="en-US" sz="1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entury Gothic"/>
              </a:endParaRPr>
            </a:p>
          </p:txBody>
        </p:sp>
        <p:sp>
          <p:nvSpPr>
            <p:cNvPr id="77" name="TextBox 76"/>
            <p:cNvSpPr txBox="1"/>
            <p:nvPr/>
          </p:nvSpPr>
          <p:spPr>
            <a:xfrm>
              <a:off x="9391265" y="4147231"/>
              <a:ext cx="1891865" cy="584775"/>
            </a:xfrm>
            <a:prstGeom prst="rect">
              <a:avLst/>
            </a:prstGeom>
            <a:noFill/>
          </p:spPr>
          <p:txBody>
            <a:bodyPr wrap="none" rtlCol="0">
              <a:spAutoFit/>
            </a:bodyPr>
            <a:lstStyle/>
            <a:p>
              <a:r>
                <a:rPr lang="en-US" sz="3200" b="1" dirty="0">
                  <a:solidFill>
                    <a:srgbClr val="0066FF"/>
                  </a:solidFill>
                  <a:latin typeface="Arial" panose="020B0604020202020204" pitchFamily="34" charset="0"/>
                  <a:cs typeface="Arial" panose="020B0604020202020204" pitchFamily="34" charset="0"/>
                </a:rPr>
                <a:t>Diabetes</a:t>
              </a:r>
            </a:p>
          </p:txBody>
        </p:sp>
      </p:grpSp>
      <p:grpSp>
        <p:nvGrpSpPr>
          <p:cNvPr id="35" name="Group 34"/>
          <p:cNvGrpSpPr/>
          <p:nvPr/>
        </p:nvGrpSpPr>
        <p:grpSpPr>
          <a:xfrm>
            <a:off x="944741" y="1764771"/>
            <a:ext cx="3463711" cy="3588400"/>
            <a:chOff x="944740" y="1797822"/>
            <a:chExt cx="3463711" cy="3588400"/>
          </a:xfrm>
        </p:grpSpPr>
        <p:pic>
          <p:nvPicPr>
            <p:cNvPr id="2050" name="Picture 2" descr="https://qph.cf2.quoracdn.net/main-qimg-ba296d3dce36bf5094e06879adad4dd7"/>
            <p:cNvPicPr>
              <a:picLocks noChangeAspect="1" noChangeArrowheads="1"/>
            </p:cNvPicPr>
            <p:nvPr/>
          </p:nvPicPr>
          <p:blipFill rotWithShape="1">
            <a:blip r:embed="rId3">
              <a:extLst>
                <a:ext uri="{28A0092B-C50C-407E-A947-70E740481C1C}">
                  <a14:useLocalDpi xmlns:a14="http://schemas.microsoft.com/office/drawing/2010/main" val="0"/>
                </a:ext>
              </a:extLst>
            </a:blip>
            <a:srcRect l="33427" t="29627" r="32357"/>
            <a:stretch/>
          </p:blipFill>
          <p:spPr bwMode="auto">
            <a:xfrm>
              <a:off x="944740" y="1797822"/>
              <a:ext cx="3332077" cy="35884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58468" y="4816479"/>
              <a:ext cx="3449983"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Diabetic Nephropathy </a:t>
              </a:r>
            </a:p>
          </p:txBody>
        </p:sp>
      </p:grpSp>
      <p:grpSp>
        <p:nvGrpSpPr>
          <p:cNvPr id="36" name="Group 35"/>
          <p:cNvGrpSpPr/>
          <p:nvPr/>
        </p:nvGrpSpPr>
        <p:grpSpPr>
          <a:xfrm>
            <a:off x="4428177" y="2316643"/>
            <a:ext cx="6589372" cy="1308854"/>
            <a:chOff x="4428177" y="2316643"/>
            <a:chExt cx="6589372" cy="1308854"/>
          </a:xfrm>
        </p:grpSpPr>
        <p:pic>
          <p:nvPicPr>
            <p:cNvPr id="6" name="Image" descr="Image"/>
            <p:cNvPicPr>
              <a:picLocks/>
            </p:cNvPicPr>
            <p:nvPr/>
          </p:nvPicPr>
          <p:blipFill>
            <a:blip r:embed="rId4"/>
            <a:srcRect l="4093" t="53438" r="47568" b="36104"/>
            <a:stretch>
              <a:fillRect/>
            </a:stretch>
          </p:blipFill>
          <p:spPr>
            <a:xfrm>
              <a:off x="7169547" y="2941472"/>
              <a:ext cx="1952703" cy="339002"/>
            </a:xfrm>
            <a:prstGeom prst="rect">
              <a:avLst/>
            </a:prstGeom>
            <a:ln w="25400">
              <a:solidFill>
                <a:srgbClr val="000000"/>
              </a:solidFill>
              <a:miter lim="400000"/>
            </a:ln>
          </p:spPr>
        </p:pic>
        <p:sp>
          <p:nvSpPr>
            <p:cNvPr id="8" name="Skeletal muscle"/>
            <p:cNvSpPr txBox="1"/>
            <p:nvPr/>
          </p:nvSpPr>
          <p:spPr>
            <a:xfrm rot="18900000">
              <a:off x="6994904" y="2316643"/>
              <a:ext cx="1176861"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Skeletal muscle</a:t>
              </a:r>
            </a:p>
          </p:txBody>
        </p:sp>
        <p:sp>
          <p:nvSpPr>
            <p:cNvPr id="9" name="Heart"/>
            <p:cNvSpPr txBox="1"/>
            <p:nvPr/>
          </p:nvSpPr>
          <p:spPr>
            <a:xfrm rot="18900000">
              <a:off x="7435340" y="2551696"/>
              <a:ext cx="430842"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a:solidFill>
                    <a:srgbClr val="000000"/>
                  </a:solidFill>
                  <a:latin typeface="Helvetica Neue"/>
                  <a:sym typeface="Helvetica Neue"/>
                </a:rPr>
                <a:t>Heart</a:t>
              </a:r>
            </a:p>
          </p:txBody>
        </p:sp>
        <p:sp>
          <p:nvSpPr>
            <p:cNvPr id="10" name="Brain"/>
            <p:cNvSpPr txBox="1"/>
            <p:nvPr/>
          </p:nvSpPr>
          <p:spPr>
            <a:xfrm rot="18900000">
              <a:off x="7712301" y="2557398"/>
              <a:ext cx="430842"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Brain</a:t>
              </a:r>
            </a:p>
          </p:txBody>
        </p:sp>
        <p:sp>
          <p:nvSpPr>
            <p:cNvPr id="11" name="Liver"/>
            <p:cNvSpPr txBox="1"/>
            <p:nvPr/>
          </p:nvSpPr>
          <p:spPr>
            <a:xfrm rot="18900000">
              <a:off x="7986105" y="2566902"/>
              <a:ext cx="406264"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Liver</a:t>
              </a:r>
            </a:p>
          </p:txBody>
        </p:sp>
        <p:sp>
          <p:nvSpPr>
            <p:cNvPr id="12" name="Lung"/>
            <p:cNvSpPr txBox="1"/>
            <p:nvPr/>
          </p:nvSpPr>
          <p:spPr>
            <a:xfrm rot="18900000">
              <a:off x="8235297" y="2566902"/>
              <a:ext cx="416384"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Lung</a:t>
              </a:r>
            </a:p>
          </p:txBody>
        </p:sp>
        <p:sp>
          <p:nvSpPr>
            <p:cNvPr id="13" name="Pancreas"/>
            <p:cNvSpPr txBox="1"/>
            <p:nvPr/>
          </p:nvSpPr>
          <p:spPr>
            <a:xfrm rot="18900000">
              <a:off x="8458387" y="2463192"/>
              <a:ext cx="715660"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a:solidFill>
                    <a:srgbClr val="000000"/>
                  </a:solidFill>
                  <a:latin typeface="Helvetica Neue"/>
                  <a:sym typeface="Helvetica Neue"/>
                </a:rPr>
                <a:t>Pancreas</a:t>
              </a:r>
            </a:p>
          </p:txBody>
        </p:sp>
        <p:sp>
          <p:nvSpPr>
            <p:cNvPr id="14" name="Kidney"/>
            <p:cNvSpPr txBox="1"/>
            <p:nvPr/>
          </p:nvSpPr>
          <p:spPr>
            <a:xfrm rot="18900000">
              <a:off x="8751730" y="2551696"/>
              <a:ext cx="549395"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Kidney</a:t>
              </a:r>
            </a:p>
          </p:txBody>
        </p:sp>
        <p:sp>
          <p:nvSpPr>
            <p:cNvPr id="15" name="MG29"/>
            <p:cNvSpPr txBox="1"/>
            <p:nvPr/>
          </p:nvSpPr>
          <p:spPr>
            <a:xfrm>
              <a:off x="6624784" y="2992992"/>
              <a:ext cx="469680"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3000"/>
              </a:lvl1pPr>
            </a:lstStyle>
            <a:p>
              <a:pPr defTabSz="1219169" hangingPunct="0"/>
              <a:r>
                <a:rPr sz="1200" b="1" kern="0" dirty="0">
                  <a:solidFill>
                    <a:srgbClr val="000000"/>
                  </a:solidFill>
                  <a:latin typeface="Helvetica Neue"/>
                  <a:sym typeface="Helvetica Neue"/>
                </a:rPr>
                <a:t>MG29</a:t>
              </a:r>
            </a:p>
          </p:txBody>
        </p:sp>
        <p:sp>
          <p:nvSpPr>
            <p:cNvPr id="18" name="Skeletal muscle"/>
            <p:cNvSpPr txBox="1"/>
            <p:nvPr/>
          </p:nvSpPr>
          <p:spPr>
            <a:xfrm rot="18900000">
              <a:off x="4428177" y="2316643"/>
              <a:ext cx="1176861"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Skeletal muscle</a:t>
              </a:r>
            </a:p>
          </p:txBody>
        </p:sp>
        <p:sp>
          <p:nvSpPr>
            <p:cNvPr id="19" name="Heart"/>
            <p:cNvSpPr txBox="1"/>
            <p:nvPr/>
          </p:nvSpPr>
          <p:spPr>
            <a:xfrm rot="18900000">
              <a:off x="4868614" y="2551696"/>
              <a:ext cx="430842"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Heart</a:t>
              </a:r>
            </a:p>
          </p:txBody>
        </p:sp>
        <p:sp>
          <p:nvSpPr>
            <p:cNvPr id="20" name="Brain"/>
            <p:cNvSpPr txBox="1"/>
            <p:nvPr/>
          </p:nvSpPr>
          <p:spPr>
            <a:xfrm rot="18900000">
              <a:off x="5145573" y="2557398"/>
              <a:ext cx="430842"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Brain</a:t>
              </a:r>
            </a:p>
          </p:txBody>
        </p:sp>
        <p:sp>
          <p:nvSpPr>
            <p:cNvPr id="21" name="Liver"/>
            <p:cNvSpPr txBox="1"/>
            <p:nvPr/>
          </p:nvSpPr>
          <p:spPr>
            <a:xfrm rot="18900000">
              <a:off x="5419377" y="2566902"/>
              <a:ext cx="406264"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a:solidFill>
                    <a:srgbClr val="000000"/>
                  </a:solidFill>
                  <a:latin typeface="Helvetica Neue"/>
                  <a:sym typeface="Helvetica Neue"/>
                </a:rPr>
                <a:t>Liver</a:t>
              </a:r>
            </a:p>
          </p:txBody>
        </p:sp>
        <p:sp>
          <p:nvSpPr>
            <p:cNvPr id="22" name="Lung"/>
            <p:cNvSpPr txBox="1"/>
            <p:nvPr/>
          </p:nvSpPr>
          <p:spPr>
            <a:xfrm rot="18900000">
              <a:off x="5668569" y="2566902"/>
              <a:ext cx="416384"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Lung</a:t>
              </a:r>
            </a:p>
          </p:txBody>
        </p:sp>
        <p:sp>
          <p:nvSpPr>
            <p:cNvPr id="23" name="Pancreas"/>
            <p:cNvSpPr txBox="1"/>
            <p:nvPr/>
          </p:nvSpPr>
          <p:spPr>
            <a:xfrm rot="18900000">
              <a:off x="5891660" y="2463192"/>
              <a:ext cx="715660"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a:solidFill>
                    <a:srgbClr val="000000"/>
                  </a:solidFill>
                  <a:latin typeface="Helvetica Neue"/>
                  <a:sym typeface="Helvetica Neue"/>
                </a:rPr>
                <a:t>Pancreas</a:t>
              </a:r>
            </a:p>
          </p:txBody>
        </p:sp>
        <p:sp>
          <p:nvSpPr>
            <p:cNvPr id="24" name="Kidney"/>
            <p:cNvSpPr txBox="1"/>
            <p:nvPr/>
          </p:nvSpPr>
          <p:spPr>
            <a:xfrm rot="18900000">
              <a:off x="6185002" y="2551696"/>
              <a:ext cx="549395" cy="226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ct val="100000"/>
                </a:lnSpc>
                <a:spcBef>
                  <a:spcPts val="0"/>
                </a:spcBef>
                <a:defRPr sz="3000"/>
              </a:lvl1pPr>
            </a:lstStyle>
            <a:p>
              <a:pPr defTabSz="1219169" hangingPunct="0"/>
              <a:r>
                <a:rPr sz="1300" b="1" kern="0" dirty="0">
                  <a:solidFill>
                    <a:srgbClr val="000000"/>
                  </a:solidFill>
                  <a:latin typeface="Helvetica Neue"/>
                  <a:sym typeface="Helvetica Neue"/>
                </a:rPr>
                <a:t>Kidney</a:t>
              </a:r>
            </a:p>
          </p:txBody>
        </p:sp>
        <p:pic>
          <p:nvPicPr>
            <p:cNvPr id="25" name="Image" descr="Image"/>
            <p:cNvPicPr>
              <a:picLocks/>
            </p:cNvPicPr>
            <p:nvPr/>
          </p:nvPicPr>
          <p:blipFill>
            <a:blip r:embed="rId5"/>
            <a:stretch>
              <a:fillRect/>
            </a:stretch>
          </p:blipFill>
          <p:spPr>
            <a:xfrm>
              <a:off x="4557622" y="2941472"/>
              <a:ext cx="1937153" cy="339002"/>
            </a:xfrm>
            <a:prstGeom prst="rect">
              <a:avLst/>
            </a:prstGeom>
            <a:ln w="25400">
              <a:solidFill>
                <a:srgbClr val="000000"/>
              </a:solidFill>
              <a:miter lim="400000"/>
            </a:ln>
          </p:spPr>
        </p:pic>
        <p:sp>
          <p:nvSpPr>
            <p:cNvPr id="26" name="RT-PCR"/>
            <p:cNvSpPr txBox="1"/>
            <p:nvPr/>
          </p:nvSpPr>
          <p:spPr>
            <a:xfrm>
              <a:off x="5205597" y="3343368"/>
              <a:ext cx="641201"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3000"/>
              </a:lvl1pPr>
            </a:lstStyle>
            <a:p>
              <a:pPr defTabSz="1219169" hangingPunct="0"/>
              <a:r>
                <a:rPr lang="en-US" sz="1500" b="1" kern="0" dirty="0">
                  <a:solidFill>
                    <a:srgbClr val="000000"/>
                  </a:solidFill>
                  <a:latin typeface="Helvetica Neue"/>
                  <a:sym typeface="Helvetica Neue"/>
                </a:rPr>
                <a:t>mRNA</a:t>
              </a:r>
              <a:endParaRPr sz="1500" b="1" kern="0" dirty="0">
                <a:solidFill>
                  <a:srgbClr val="000000"/>
                </a:solidFill>
                <a:latin typeface="Helvetica Neue"/>
                <a:sym typeface="Helvetica Neue"/>
              </a:endParaRPr>
            </a:p>
          </p:txBody>
        </p:sp>
        <p:sp>
          <p:nvSpPr>
            <p:cNvPr id="27" name="WB"/>
            <p:cNvSpPr txBox="1"/>
            <p:nvPr/>
          </p:nvSpPr>
          <p:spPr>
            <a:xfrm>
              <a:off x="7775033" y="3325439"/>
              <a:ext cx="713337" cy="282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gn="ctr">
                <a:lnSpc>
                  <a:spcPct val="100000"/>
                </a:lnSpc>
                <a:spcBef>
                  <a:spcPts val="0"/>
                </a:spcBef>
                <a:defRPr sz="3000"/>
              </a:lvl1pPr>
            </a:lstStyle>
            <a:p>
              <a:pPr defTabSz="1219169" hangingPunct="0"/>
              <a:r>
                <a:rPr lang="en-US" sz="1500" b="1" kern="0" dirty="0">
                  <a:solidFill>
                    <a:srgbClr val="000000"/>
                  </a:solidFill>
                  <a:latin typeface="Helvetica Neue"/>
                  <a:sym typeface="Helvetica Neue"/>
                </a:rPr>
                <a:t>Protein</a:t>
              </a:r>
              <a:endParaRPr sz="1500" b="1" kern="0" dirty="0">
                <a:solidFill>
                  <a:srgbClr val="000000"/>
                </a:solidFill>
                <a:latin typeface="Helvetica Neue"/>
                <a:sym typeface="Helvetica Neue"/>
              </a:endParaRPr>
            </a:p>
          </p:txBody>
        </p:sp>
        <p:sp>
          <p:nvSpPr>
            <p:cNvPr id="3" name="TextBox 2"/>
            <p:cNvSpPr txBox="1"/>
            <p:nvPr/>
          </p:nvSpPr>
          <p:spPr>
            <a:xfrm>
              <a:off x="9419034" y="2841782"/>
              <a:ext cx="1598515"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Normal</a:t>
              </a:r>
            </a:p>
          </p:txBody>
        </p:sp>
      </p:grpSp>
      <p:sp>
        <p:nvSpPr>
          <p:cNvPr id="4" name="Rectangle 3">
            <a:extLst>
              <a:ext uri="{FF2B5EF4-FFF2-40B4-BE49-F238E27FC236}">
                <a16:creationId xmlns:a16="http://schemas.microsoft.com/office/drawing/2014/main" id="{0ACE64A9-C34D-3087-F9E4-D89C095DB66D}"/>
              </a:ext>
            </a:extLst>
          </p:cNvPr>
          <p:cNvSpPr/>
          <p:nvPr/>
        </p:nvSpPr>
        <p:spPr>
          <a:xfrm>
            <a:off x="6169140" y="2880141"/>
            <a:ext cx="392356" cy="4649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9E1FBCA-A920-4B61-781E-D95989FB2109}"/>
              </a:ext>
            </a:extLst>
          </p:cNvPr>
          <p:cNvSpPr/>
          <p:nvPr/>
        </p:nvSpPr>
        <p:spPr>
          <a:xfrm>
            <a:off x="8763538" y="2876921"/>
            <a:ext cx="392356" cy="46495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9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693" y="248380"/>
            <a:ext cx="12179781" cy="1015663"/>
          </a:xfrm>
          <a:prstGeom prst="rect">
            <a:avLst/>
          </a:prstGeom>
        </p:spPr>
        <p:txBody>
          <a:bodyPr wrap="square" lIns="91440" tIns="45720" rIns="91440" bIns="45720" anchor="t">
            <a:spAutoFit/>
          </a:bodyPr>
          <a:lstStyle/>
          <a:p>
            <a:pPr algn="ctr"/>
            <a:r>
              <a:rPr lang="en-US" sz="3200" b="1" i="1" dirty="0">
                <a:solidFill>
                  <a:srgbClr val="0070C0"/>
                </a:solidFill>
                <a:latin typeface="Arial"/>
                <a:cs typeface="Arial"/>
              </a:rPr>
              <a:t>Precision medicine to treat kidney failure in diabetes</a:t>
            </a:r>
          </a:p>
          <a:p>
            <a:pPr algn="ctr"/>
            <a:r>
              <a:rPr lang="en-US" sz="2800" dirty="0">
                <a:solidFill>
                  <a:srgbClr val="FF0000"/>
                </a:solidFill>
                <a:latin typeface="Arial" panose="020B0604020202020204" pitchFamily="34" charset="0"/>
                <a:cs typeface="Arial" panose="020B0604020202020204" pitchFamily="34" charset="0"/>
              </a:rPr>
              <a:t>Nanoparticle delivery of “</a:t>
            </a:r>
            <a:r>
              <a:rPr lang="en-US" sz="2800" dirty="0" err="1">
                <a:solidFill>
                  <a:srgbClr val="FF0000"/>
                </a:solidFill>
                <a:latin typeface="Arial" panose="020B0604020202020204" pitchFamily="34" charset="0"/>
                <a:cs typeface="Arial" panose="020B0604020202020204" pitchFamily="34" charset="0"/>
              </a:rPr>
              <a:t>miR</a:t>
            </a:r>
            <a:r>
              <a:rPr lang="en-US" sz="2800" dirty="0">
                <a:solidFill>
                  <a:srgbClr val="FF0000"/>
                </a:solidFill>
                <a:latin typeface="Arial" panose="020B0604020202020204" pitchFamily="34" charset="0"/>
                <a:cs typeface="Arial" panose="020B0604020202020204" pitchFamily="34" charset="0"/>
              </a:rPr>
              <a:t>-sponge” to boost MG29 in the kidney</a:t>
            </a:r>
            <a:endParaRPr lang="en-US" sz="2800" b="1" i="1" dirty="0">
              <a:solidFill>
                <a:srgbClr val="FF0000"/>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18879610-A9AA-0DD4-82E4-1233A7C8336E}"/>
              </a:ext>
            </a:extLst>
          </p:cNvPr>
          <p:cNvPicPr>
            <a:picLocks noChangeAspect="1"/>
          </p:cNvPicPr>
          <p:nvPr/>
        </p:nvPicPr>
        <p:blipFill rotWithShape="1">
          <a:blip r:embed="rId2"/>
          <a:srcRect l="7664" t="30964" b="16899"/>
          <a:stretch/>
        </p:blipFill>
        <p:spPr>
          <a:xfrm>
            <a:off x="7887144" y="3754516"/>
            <a:ext cx="3150532" cy="1936263"/>
          </a:xfrm>
          <a:prstGeom prst="rect">
            <a:avLst/>
          </a:prstGeom>
        </p:spPr>
      </p:pic>
      <p:grpSp>
        <p:nvGrpSpPr>
          <p:cNvPr id="73" name="Group 72"/>
          <p:cNvGrpSpPr/>
          <p:nvPr/>
        </p:nvGrpSpPr>
        <p:grpSpPr>
          <a:xfrm>
            <a:off x="1198386" y="3511330"/>
            <a:ext cx="3795051" cy="2161237"/>
            <a:chOff x="1670370" y="3277224"/>
            <a:chExt cx="3795051" cy="2161237"/>
          </a:xfrm>
        </p:grpSpPr>
        <p:pic>
          <p:nvPicPr>
            <p:cNvPr id="54" name="Picture 53"/>
            <p:cNvPicPr>
              <a:picLocks noChangeAspect="1"/>
            </p:cNvPicPr>
            <p:nvPr/>
          </p:nvPicPr>
          <p:blipFill rotWithShape="1">
            <a:blip r:embed="rId3"/>
            <a:srcRect t="54985" r="18793"/>
            <a:stretch/>
          </p:blipFill>
          <p:spPr>
            <a:xfrm>
              <a:off x="1670370" y="4527934"/>
              <a:ext cx="3243151" cy="910527"/>
            </a:xfrm>
            <a:prstGeom prst="rect">
              <a:avLst/>
            </a:prstGeom>
          </p:spPr>
        </p:pic>
        <p:sp>
          <p:nvSpPr>
            <p:cNvPr id="63" name="Rectangle 62"/>
            <p:cNvSpPr/>
            <p:nvPr/>
          </p:nvSpPr>
          <p:spPr>
            <a:xfrm>
              <a:off x="4295518" y="3455480"/>
              <a:ext cx="1169903" cy="190560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rot="16200000">
              <a:off x="2214379" y="3966702"/>
              <a:ext cx="91403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Control</a:t>
              </a:r>
            </a:p>
          </p:txBody>
        </p:sp>
        <p:sp>
          <p:nvSpPr>
            <p:cNvPr id="69" name="TextBox 68"/>
            <p:cNvSpPr txBox="1"/>
            <p:nvPr/>
          </p:nvSpPr>
          <p:spPr>
            <a:xfrm rot="16200000">
              <a:off x="2694888" y="3989144"/>
              <a:ext cx="869149" cy="338554"/>
            </a:xfrm>
            <a:prstGeom prst="rect">
              <a:avLst/>
            </a:prstGeom>
            <a:noFill/>
          </p:spPr>
          <p:txBody>
            <a:bodyPr wrap="none" rtlCol="0">
              <a:spAutoFit/>
            </a:bodyPr>
            <a:lstStyle/>
            <a:p>
              <a:r>
                <a:rPr lang="en-US" sz="1600" b="1" dirty="0">
                  <a:solidFill>
                    <a:srgbClr val="8685BA"/>
                  </a:solidFill>
                  <a:latin typeface="Arial" panose="020B0604020202020204" pitchFamily="34" charset="0"/>
                  <a:cs typeface="Arial" panose="020B0604020202020204" pitchFamily="34" charset="0"/>
                </a:rPr>
                <a:t>miR-s1</a:t>
              </a:r>
            </a:p>
          </p:txBody>
        </p:sp>
        <p:sp>
          <p:nvSpPr>
            <p:cNvPr id="70" name="TextBox 69"/>
            <p:cNvSpPr txBox="1"/>
            <p:nvPr/>
          </p:nvSpPr>
          <p:spPr>
            <a:xfrm rot="16200000">
              <a:off x="3124100" y="3960290"/>
              <a:ext cx="926857" cy="338554"/>
            </a:xfrm>
            <a:prstGeom prst="rect">
              <a:avLst/>
            </a:prstGeom>
            <a:noFill/>
          </p:spPr>
          <p:txBody>
            <a:bodyPr wrap="none" rtlCol="0">
              <a:spAutoFit/>
            </a:bodyPr>
            <a:lstStyle/>
            <a:p>
              <a:r>
                <a:rPr lang="en-US" sz="1600" b="1" dirty="0">
                  <a:solidFill>
                    <a:srgbClr val="71BEB7"/>
                  </a:solidFill>
                  <a:latin typeface="Arial" panose="020B0604020202020204" pitchFamily="34" charset="0"/>
                  <a:cs typeface="Arial" panose="020B0604020202020204" pitchFamily="34" charset="0"/>
                </a:rPr>
                <a:t>miR-s2</a:t>
              </a:r>
              <a:r>
                <a:rPr lang="en-US" sz="1600" b="1" dirty="0">
                  <a:latin typeface="Arial" panose="020B0604020202020204" pitchFamily="34" charset="0"/>
                  <a:cs typeface="Arial" panose="020B0604020202020204" pitchFamily="34" charset="0"/>
                </a:rPr>
                <a:t> </a:t>
              </a:r>
            </a:p>
          </p:txBody>
        </p:sp>
        <p:sp>
          <p:nvSpPr>
            <p:cNvPr id="71" name="TextBox 70"/>
            <p:cNvSpPr txBox="1"/>
            <p:nvPr/>
          </p:nvSpPr>
          <p:spPr>
            <a:xfrm rot="16200000">
              <a:off x="3611022" y="3989144"/>
              <a:ext cx="869149" cy="338554"/>
            </a:xfrm>
            <a:prstGeom prst="rect">
              <a:avLst/>
            </a:prstGeom>
            <a:noFill/>
          </p:spPr>
          <p:txBody>
            <a:bodyPr wrap="none" rtlCol="0">
              <a:spAutoFit/>
            </a:bodyPr>
            <a:lstStyle/>
            <a:p>
              <a:r>
                <a:rPr lang="en-US" sz="1600" b="1" dirty="0">
                  <a:solidFill>
                    <a:srgbClr val="3A68AE"/>
                  </a:solidFill>
                  <a:latin typeface="Arial" panose="020B0604020202020204" pitchFamily="34" charset="0"/>
                  <a:cs typeface="Arial" panose="020B0604020202020204" pitchFamily="34" charset="0"/>
                </a:rPr>
                <a:t>miR-s3</a:t>
              </a:r>
            </a:p>
          </p:txBody>
        </p:sp>
        <p:sp>
          <p:nvSpPr>
            <p:cNvPr id="72" name="TextBox 71"/>
            <p:cNvSpPr txBox="1"/>
            <p:nvPr/>
          </p:nvSpPr>
          <p:spPr>
            <a:xfrm rot="18547796">
              <a:off x="4181732" y="3698333"/>
              <a:ext cx="1426994" cy="584775"/>
            </a:xfrm>
            <a:prstGeom prst="rect">
              <a:avLst/>
            </a:prstGeom>
            <a:noFill/>
          </p:spPr>
          <p:txBody>
            <a:bodyPr wrap="none" rtlCol="0">
              <a:spAutoFit/>
            </a:bodyPr>
            <a:lstStyle/>
            <a:p>
              <a:pPr algn="ctr"/>
              <a:r>
                <a:rPr lang="en-US" sz="1600" b="1" dirty="0" err="1">
                  <a:solidFill>
                    <a:srgbClr val="FF0000"/>
                  </a:solidFill>
                  <a:latin typeface="Arial" panose="020B0604020202020204" pitchFamily="34" charset="0"/>
                  <a:cs typeface="Arial" panose="020B0604020202020204" pitchFamily="34" charset="0"/>
                </a:rPr>
                <a:t>miR</a:t>
              </a:r>
              <a:r>
                <a:rPr lang="en-US" sz="1600" b="1" dirty="0">
                  <a:solidFill>
                    <a:srgbClr val="FF0000"/>
                  </a:solidFill>
                  <a:latin typeface="Arial" panose="020B0604020202020204" pitchFamily="34" charset="0"/>
                  <a:cs typeface="Arial" panose="020B0604020202020204" pitchFamily="34" charset="0"/>
                </a:rPr>
                <a:t>-sponge </a:t>
              </a:r>
            </a:p>
            <a:p>
              <a:pPr algn="ctr"/>
              <a:r>
                <a:rPr lang="en-US" sz="1600" b="1" dirty="0">
                  <a:solidFill>
                    <a:srgbClr val="FF0000"/>
                  </a:solidFill>
                  <a:latin typeface="Arial" panose="020B0604020202020204" pitchFamily="34" charset="0"/>
                  <a:cs typeface="Arial" panose="020B0604020202020204" pitchFamily="34" charset="0"/>
                </a:rPr>
                <a:t>(combo)</a:t>
              </a:r>
            </a:p>
          </p:txBody>
        </p:sp>
      </p:grpSp>
      <p:pic>
        <p:nvPicPr>
          <p:cNvPr id="5" name="Picture 10" descr="RNA Sponge [IMAGE] | EurekAlert! Science News Releases">
            <a:extLst>
              <a:ext uri="{FF2B5EF4-FFF2-40B4-BE49-F238E27FC236}">
                <a16:creationId xmlns:a16="http://schemas.microsoft.com/office/drawing/2014/main" id="{68C28F48-93C5-F49B-CDC8-6F09204135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7136" t="80946" r="5313" b="13336"/>
          <a:stretch/>
        </p:blipFill>
        <p:spPr bwMode="auto">
          <a:xfrm rot="5400000">
            <a:off x="8284713" y="2528375"/>
            <a:ext cx="62286" cy="601689"/>
          </a:xfrm>
          <a:prstGeom prst="rtTriangle">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188E8D7-B888-9B47-00CD-6E9595A311B7}"/>
              </a:ext>
            </a:extLst>
          </p:cNvPr>
          <p:cNvGrpSpPr/>
          <p:nvPr/>
        </p:nvGrpSpPr>
        <p:grpSpPr>
          <a:xfrm>
            <a:off x="1762232" y="1414378"/>
            <a:ext cx="8687630" cy="987908"/>
            <a:chOff x="1762232" y="1414378"/>
            <a:chExt cx="8687630" cy="987908"/>
          </a:xfrm>
        </p:grpSpPr>
        <p:sp>
          <p:nvSpPr>
            <p:cNvPr id="16" name="Rectangle 15">
              <a:extLst>
                <a:ext uri="{FF2B5EF4-FFF2-40B4-BE49-F238E27FC236}">
                  <a16:creationId xmlns:a16="http://schemas.microsoft.com/office/drawing/2014/main" id="{5381BAC3-CE99-BDB4-E021-E2D0C3A819F7}"/>
                </a:ext>
              </a:extLst>
            </p:cNvPr>
            <p:cNvSpPr/>
            <p:nvPr/>
          </p:nvSpPr>
          <p:spPr>
            <a:xfrm>
              <a:off x="1800174" y="1452282"/>
              <a:ext cx="8629594" cy="9500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D5A9DEC-84B5-53D2-8522-4DF02953E458}"/>
                </a:ext>
              </a:extLst>
            </p:cNvPr>
            <p:cNvGrpSpPr/>
            <p:nvPr/>
          </p:nvGrpSpPr>
          <p:grpSpPr>
            <a:xfrm>
              <a:off x="1762232" y="1414378"/>
              <a:ext cx="8687630" cy="987908"/>
              <a:chOff x="1762232" y="1414378"/>
              <a:chExt cx="8687630" cy="987908"/>
            </a:xfrm>
          </p:grpSpPr>
          <p:grpSp>
            <p:nvGrpSpPr>
              <p:cNvPr id="79" name="Group 78"/>
              <p:cNvGrpSpPr/>
              <p:nvPr/>
            </p:nvGrpSpPr>
            <p:grpSpPr>
              <a:xfrm>
                <a:off x="1762232" y="1414378"/>
                <a:ext cx="8687630" cy="987908"/>
                <a:chOff x="1762232" y="1414378"/>
                <a:chExt cx="8687630" cy="987908"/>
              </a:xfrm>
            </p:grpSpPr>
            <p:pic>
              <p:nvPicPr>
                <p:cNvPr id="53" name="Picture 52">
                  <a:extLst>
                    <a:ext uri="{FF2B5EF4-FFF2-40B4-BE49-F238E27FC236}">
                      <a16:creationId xmlns:a16="http://schemas.microsoft.com/office/drawing/2014/main" id="{4FED0069-3189-9FAB-88CC-F5B67ABA412F}"/>
                    </a:ext>
                  </a:extLst>
                </p:cNvPr>
                <p:cNvPicPr>
                  <a:picLocks noChangeAspect="1"/>
                </p:cNvPicPr>
                <p:nvPr/>
              </p:nvPicPr>
              <p:blipFill rotWithShape="1">
                <a:blip r:embed="rId6"/>
                <a:srcRect t="25220" b="45912"/>
                <a:stretch/>
              </p:blipFill>
              <p:spPr>
                <a:xfrm>
                  <a:off x="1762232" y="1684560"/>
                  <a:ext cx="8687630" cy="375592"/>
                </a:xfrm>
                <a:prstGeom prst="rect">
                  <a:avLst/>
                </a:prstGeom>
              </p:spPr>
            </p:pic>
            <p:sp>
              <p:nvSpPr>
                <p:cNvPr id="55" name="TextBox 54"/>
                <p:cNvSpPr txBox="1"/>
                <p:nvPr/>
              </p:nvSpPr>
              <p:spPr>
                <a:xfrm>
                  <a:off x="2025667" y="1414378"/>
                  <a:ext cx="160236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effectLst/>
                      <a:uFillTx/>
                      <a:latin typeface="Arial" panose="020B0604020202020204" pitchFamily="34" charset="0"/>
                      <a:cs typeface="Arial" panose="020B0604020202020204" pitchFamily="34" charset="0"/>
                      <a:sym typeface="Century Gothic"/>
                    </a:rPr>
                    <a:t>MG29 3’UTR</a:t>
                  </a:r>
                </a:p>
              </p:txBody>
            </p:sp>
            <p:sp>
              <p:nvSpPr>
                <p:cNvPr id="52" name="TextBox 51"/>
                <p:cNvSpPr txBox="1"/>
                <p:nvPr/>
              </p:nvSpPr>
              <p:spPr>
                <a:xfrm>
                  <a:off x="5123325" y="2032954"/>
                  <a:ext cx="4916731"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microRNAs block MG29 protein synthesis </a:t>
                  </a:r>
                </a:p>
              </p:txBody>
            </p:sp>
          </p:grpSp>
          <p:pic>
            <p:nvPicPr>
              <p:cNvPr id="12" name="Picture 11" descr="RNA Sponge [IMAGE] | EurekAlert! Science News Releases">
                <a:extLst>
                  <a:ext uri="{FF2B5EF4-FFF2-40B4-BE49-F238E27FC236}">
                    <a16:creationId xmlns:a16="http://schemas.microsoft.com/office/drawing/2014/main" id="{E1964642-194A-3BC1-200A-E3C8BD64F8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4838" t="87396" r="66510" b="8688"/>
              <a:stretch/>
            </p:blipFill>
            <p:spPr bwMode="auto">
              <a:xfrm>
                <a:off x="6546573" y="1655168"/>
                <a:ext cx="267720" cy="1482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NA Sponge [IMAGE] | EurekAlert! Science News Releases">
                <a:extLst>
                  <a:ext uri="{FF2B5EF4-FFF2-40B4-BE49-F238E27FC236}">
                    <a16:creationId xmlns:a16="http://schemas.microsoft.com/office/drawing/2014/main" id="{F7F4FB0D-C03E-43F4-DE2C-A39D380537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5450" t="88222" r="73620" b="6395"/>
              <a:stretch/>
            </p:blipFill>
            <p:spPr bwMode="auto">
              <a:xfrm>
                <a:off x="9420790" y="1599608"/>
                <a:ext cx="338176" cy="2038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RNA Sponge [IMAGE] | EurekAlert! Science News Releases">
                <a:extLst>
                  <a:ext uri="{FF2B5EF4-FFF2-40B4-BE49-F238E27FC236}">
                    <a16:creationId xmlns:a16="http://schemas.microsoft.com/office/drawing/2014/main" id="{46B800C0-B798-8980-4BBA-B07217CA4D2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1279" t="42227" r="49749" b="52081"/>
              <a:stretch/>
            </p:blipFill>
            <p:spPr bwMode="auto">
              <a:xfrm>
                <a:off x="7257721" y="1604526"/>
                <a:ext cx="587012" cy="2155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RNA Sponge [IMAGE] | EurekAlert! Science News Releases">
                <a:extLst>
                  <a:ext uri="{FF2B5EF4-FFF2-40B4-BE49-F238E27FC236}">
                    <a16:creationId xmlns:a16="http://schemas.microsoft.com/office/drawing/2014/main" id="{2CBA5226-3AF6-08F6-F852-10DB9B990A0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7744" t="76167" r="23284" b="18141"/>
              <a:stretch/>
            </p:blipFill>
            <p:spPr bwMode="auto">
              <a:xfrm>
                <a:off x="5123325" y="1606606"/>
                <a:ext cx="587012" cy="21553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p:cNvGrpSpPr/>
          <p:nvPr/>
        </p:nvGrpSpPr>
        <p:grpSpPr>
          <a:xfrm>
            <a:off x="514389" y="1656366"/>
            <a:ext cx="8941930" cy="1790156"/>
            <a:chOff x="514389" y="1877085"/>
            <a:chExt cx="8941930" cy="1790156"/>
          </a:xfrm>
        </p:grpSpPr>
        <p:sp>
          <p:nvSpPr>
            <p:cNvPr id="62" name="TextBox 61"/>
            <p:cNvSpPr txBox="1"/>
            <p:nvPr/>
          </p:nvSpPr>
          <p:spPr>
            <a:xfrm>
              <a:off x="1762232" y="3074630"/>
              <a:ext cx="6192721" cy="400110"/>
            </a:xfrm>
            <a:prstGeom prst="rect">
              <a:avLst/>
            </a:prstGeom>
            <a:noFill/>
          </p:spPr>
          <p:txBody>
            <a:bodyPr wrap="none" rtlCol="0">
              <a:spAutoFit/>
            </a:bodyPr>
            <a:lstStyle/>
            <a:p>
              <a:r>
                <a:rPr lang="en-US" sz="2000" b="1" dirty="0" err="1">
                  <a:solidFill>
                    <a:srgbClr val="0066FF"/>
                  </a:solidFill>
                  <a:latin typeface="Arial" panose="020B0604020202020204" pitchFamily="34" charset="0"/>
                  <a:cs typeface="Arial" panose="020B0604020202020204" pitchFamily="34" charset="0"/>
                </a:rPr>
                <a:t>miR</a:t>
              </a:r>
              <a:r>
                <a:rPr lang="en-US" sz="2000" b="1" dirty="0">
                  <a:solidFill>
                    <a:srgbClr val="0066FF"/>
                  </a:solidFill>
                  <a:latin typeface="Arial" panose="020B0604020202020204" pitchFamily="34" charset="0"/>
                  <a:cs typeface="Arial" panose="020B0604020202020204" pitchFamily="34" charset="0"/>
                </a:rPr>
                <a:t>-sponge to mitigate the inhibitory microRNAs</a:t>
              </a:r>
            </a:p>
          </p:txBody>
        </p:sp>
        <p:pic>
          <p:nvPicPr>
            <p:cNvPr id="4" name="Picture 10" descr="A yellow object with purple objects around it&#10;&#10;Description automatically generated">
              <a:extLst>
                <a:ext uri="{FF2B5EF4-FFF2-40B4-BE49-F238E27FC236}">
                  <a16:creationId xmlns:a16="http://schemas.microsoft.com/office/drawing/2014/main" id="{DDFE34C2-CB35-4F96-CC4A-808A083FA017}"/>
                </a:ext>
              </a:extLst>
            </p:cNvPr>
            <p:cNvPicPr>
              <a:picLocks noChangeAspect="1" noChangeArrowheads="1"/>
            </p:cNvPicPr>
            <p:nvPr/>
          </p:nvPicPr>
          <p:blipFill rotWithShape="1">
            <a:blip r:embed="rId7"/>
            <a:srcRect t="22685" b="22685"/>
            <a:stretch/>
          </p:blipFill>
          <p:spPr bwMode="auto">
            <a:xfrm>
              <a:off x="7712364" y="2714535"/>
              <a:ext cx="1743955" cy="952706"/>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Arrow: Rotate left with solid fill">
              <a:extLst>
                <a:ext uri="{FF2B5EF4-FFF2-40B4-BE49-F238E27FC236}">
                  <a16:creationId xmlns:a16="http://schemas.microsoft.com/office/drawing/2014/main" id="{558B3DA5-7BB8-6165-D019-8E23EB57B7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780000">
              <a:off x="782963" y="1608511"/>
              <a:ext cx="1364104" cy="1901251"/>
            </a:xfrm>
            <a:prstGeom prst="rect">
              <a:avLst/>
            </a:prstGeom>
          </p:spPr>
        </p:pic>
      </p:grpSp>
      <p:grpSp>
        <p:nvGrpSpPr>
          <p:cNvPr id="8" name="Group 7"/>
          <p:cNvGrpSpPr/>
          <p:nvPr/>
        </p:nvGrpSpPr>
        <p:grpSpPr>
          <a:xfrm>
            <a:off x="5139128" y="3635404"/>
            <a:ext cx="2558767" cy="2629245"/>
            <a:chOff x="5139128" y="3871889"/>
            <a:chExt cx="2558767" cy="2629245"/>
          </a:xfrm>
        </p:grpSpPr>
        <p:sp>
          <p:nvSpPr>
            <p:cNvPr id="76" name="TextBox 75"/>
            <p:cNvSpPr txBox="1"/>
            <p:nvPr/>
          </p:nvSpPr>
          <p:spPr>
            <a:xfrm>
              <a:off x="5179257" y="3871889"/>
              <a:ext cx="2518638"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Nanoparticle delivery</a:t>
              </a:r>
            </a:p>
            <a:p>
              <a:pPr algn="ctr"/>
              <a:r>
                <a:rPr lang="en-US" b="1" dirty="0">
                  <a:latin typeface="Arial" panose="020B0604020202020204" pitchFamily="34" charset="0"/>
                  <a:cs typeface="Arial" panose="020B0604020202020204" pitchFamily="34" charset="0"/>
                </a:rPr>
                <a:t>to kidney </a:t>
              </a:r>
            </a:p>
          </p:txBody>
        </p:sp>
        <p:pic>
          <p:nvPicPr>
            <p:cNvPr id="3074" name="Picture 2">
              <a:extLst>
                <a:ext uri="{FF2B5EF4-FFF2-40B4-BE49-F238E27FC236}">
                  <a16:creationId xmlns:a16="http://schemas.microsoft.com/office/drawing/2014/main" id="{63A4DC36-C80E-2AAC-990B-A61725B7665D}"/>
                </a:ext>
              </a:extLst>
            </p:cNvPr>
            <p:cNvPicPr>
              <a:picLocks noChangeAspect="1" noChangeArrowheads="1"/>
            </p:cNvPicPr>
            <p:nvPr/>
          </p:nvPicPr>
          <p:blipFill rotWithShape="1">
            <a:blip r:embed="rId10"/>
            <a:srcRect t="4587" b="4587"/>
            <a:stretch/>
          </p:blipFill>
          <p:spPr bwMode="auto">
            <a:xfrm>
              <a:off x="5478797" y="4827425"/>
              <a:ext cx="1858031" cy="1673709"/>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Arrow: Straight with solid fill">
              <a:extLst>
                <a:ext uri="{FF2B5EF4-FFF2-40B4-BE49-F238E27FC236}">
                  <a16:creationId xmlns:a16="http://schemas.microsoft.com/office/drawing/2014/main" id="{C8E88987-5F6E-F7C8-524B-F14EC7B4C8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5139128" y="4370882"/>
              <a:ext cx="2513350" cy="914400"/>
            </a:xfrm>
            <a:prstGeom prst="rect">
              <a:avLst/>
            </a:prstGeom>
          </p:spPr>
        </p:pic>
      </p:grpSp>
    </p:spTree>
    <p:extLst>
      <p:ext uri="{BB962C8B-B14F-4D97-AF65-F5344CB8AC3E}">
        <p14:creationId xmlns:p14="http://schemas.microsoft.com/office/powerpoint/2010/main" val="380208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anim calcmode="lin" valueType="num">
                                      <p:cBhvr>
                                        <p:cTn id="19" dur="500" fill="hold"/>
                                        <p:tgtEl>
                                          <p:spTgt spid="73"/>
                                        </p:tgtEl>
                                        <p:attrNameLst>
                                          <p:attrName>ppt_x</p:attrName>
                                        </p:attrNameLst>
                                      </p:cBhvr>
                                      <p:tavLst>
                                        <p:tav tm="0">
                                          <p:val>
                                            <p:strVal val="#ppt_x"/>
                                          </p:val>
                                        </p:tav>
                                        <p:tav tm="100000">
                                          <p:val>
                                            <p:strVal val="#ppt_x"/>
                                          </p:val>
                                        </p:tav>
                                      </p:tavLst>
                                    </p:anim>
                                    <p:anim calcmode="lin" valueType="num">
                                      <p:cBhvr>
                                        <p:cTn id="20" dur="5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me - Beacon Wind"/>
          <p:cNvPicPr>
            <a:picLocks noChangeAspect="1" noChangeArrowheads="1"/>
          </p:cNvPicPr>
          <p:nvPr/>
        </p:nvPicPr>
        <p:blipFill rotWithShape="1">
          <a:blip r:embed="rId2">
            <a:extLst>
              <a:ext uri="{28A0092B-C50C-407E-A947-70E740481C1C}">
                <a14:useLocalDpi xmlns:a14="http://schemas.microsoft.com/office/drawing/2010/main" val="0"/>
              </a:ext>
            </a:extLst>
          </a:blip>
          <a:srcRect b="9126"/>
          <a:stretch/>
        </p:blipFill>
        <p:spPr bwMode="auto">
          <a:xfrm>
            <a:off x="0" y="0"/>
            <a:ext cx="12192000" cy="6852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63" y="0"/>
            <a:ext cx="12192000" cy="1707614"/>
          </a:xfrm>
          <a:prstGeom prst="rect">
            <a:avLst/>
          </a:prstGeom>
          <a:solidFill>
            <a:srgbClr val="3B3838">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3932" y="342774"/>
            <a:ext cx="11569809" cy="120032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“Developing a </a:t>
            </a:r>
            <a:r>
              <a:rPr lang="en-US" sz="3600" b="1" dirty="0">
                <a:solidFill>
                  <a:srgbClr val="FF0000"/>
                </a:solidFill>
                <a:latin typeface="Arial" panose="020B0604020202020204" pitchFamily="34" charset="0"/>
                <a:cs typeface="Arial" panose="020B0604020202020204" pitchFamily="34" charset="0"/>
              </a:rPr>
              <a:t>humanized antibody to pacify </a:t>
            </a:r>
            <a:r>
              <a:rPr lang="en-US" sz="3600" b="1" dirty="0">
                <a:solidFill>
                  <a:schemeClr val="bg1"/>
                </a:solidFill>
                <a:latin typeface="Arial" panose="020B0604020202020204" pitchFamily="34" charset="0"/>
                <a:cs typeface="Arial" panose="020B0604020202020204" pitchFamily="34" charset="0"/>
              </a:rPr>
              <a:t>chronic inflammation for cure of diabetic foot ulcer”</a:t>
            </a:r>
          </a:p>
        </p:txBody>
      </p:sp>
    </p:spTree>
    <p:extLst>
      <p:ext uri="{BB962C8B-B14F-4D97-AF65-F5344CB8AC3E}">
        <p14:creationId xmlns:p14="http://schemas.microsoft.com/office/powerpoint/2010/main" val="847649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82885" y="1749733"/>
            <a:ext cx="6896779" cy="2511343"/>
            <a:chOff x="482885" y="1749733"/>
            <a:chExt cx="6896779" cy="2511343"/>
          </a:xfrm>
        </p:grpSpPr>
        <p:pic>
          <p:nvPicPr>
            <p:cNvPr id="7" name="Picture 6"/>
            <p:cNvPicPr>
              <a:picLocks noChangeAspect="1"/>
            </p:cNvPicPr>
            <p:nvPr/>
          </p:nvPicPr>
          <p:blipFill>
            <a:blip r:embed="rId2"/>
            <a:stretch>
              <a:fillRect/>
            </a:stretch>
          </p:blipFill>
          <p:spPr>
            <a:xfrm>
              <a:off x="482885" y="1749733"/>
              <a:ext cx="6848229" cy="2511343"/>
            </a:xfrm>
            <a:prstGeom prst="rect">
              <a:avLst/>
            </a:prstGeom>
            <a:effectLst>
              <a:softEdge rad="63500"/>
            </a:effectLst>
          </p:spPr>
        </p:pic>
        <p:sp>
          <p:nvSpPr>
            <p:cNvPr id="26" name="TextBox 25"/>
            <p:cNvSpPr txBox="1"/>
            <p:nvPr/>
          </p:nvSpPr>
          <p:spPr>
            <a:xfrm>
              <a:off x="2083984" y="1798384"/>
              <a:ext cx="529568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Neutrophil Extracellular Trap (NET)</a:t>
              </a:r>
            </a:p>
          </p:txBody>
        </p:sp>
        <p:sp>
          <p:nvSpPr>
            <p:cNvPr id="6" name="Oval 5">
              <a:extLst>
                <a:ext uri="{FF2B5EF4-FFF2-40B4-BE49-F238E27FC236}">
                  <a16:creationId xmlns:a16="http://schemas.microsoft.com/office/drawing/2014/main" id="{70624C01-24AA-4C7B-C004-501FFC7768B1}"/>
                </a:ext>
              </a:extLst>
            </p:cNvPr>
            <p:cNvSpPr/>
            <p:nvPr/>
          </p:nvSpPr>
          <p:spPr>
            <a:xfrm>
              <a:off x="3782445" y="3050293"/>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F8D4DD-5FEB-06C6-C585-803EF62334FB}"/>
                </a:ext>
              </a:extLst>
            </p:cNvPr>
            <p:cNvSpPr/>
            <p:nvPr/>
          </p:nvSpPr>
          <p:spPr>
            <a:xfrm>
              <a:off x="3754695" y="3700150"/>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F8636EE-72EC-BBE5-F11B-0C1A5855E77D}"/>
                </a:ext>
              </a:extLst>
            </p:cNvPr>
            <p:cNvSpPr/>
            <p:nvPr/>
          </p:nvSpPr>
          <p:spPr>
            <a:xfrm>
              <a:off x="4809128" y="3116186"/>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A21BA78-3D37-DB2D-1F0A-7F8647FA1E18}"/>
                </a:ext>
              </a:extLst>
            </p:cNvPr>
            <p:cNvSpPr/>
            <p:nvPr/>
          </p:nvSpPr>
          <p:spPr>
            <a:xfrm>
              <a:off x="4243666" y="2857912"/>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0D0983-98ED-391A-A8F5-039B36655283}"/>
                </a:ext>
              </a:extLst>
            </p:cNvPr>
            <p:cNvSpPr/>
            <p:nvPr/>
          </p:nvSpPr>
          <p:spPr>
            <a:xfrm>
              <a:off x="5432242" y="2811337"/>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40F286-C24E-A34B-6996-189D5D4D7188}"/>
                </a:ext>
              </a:extLst>
            </p:cNvPr>
            <p:cNvSpPr/>
            <p:nvPr/>
          </p:nvSpPr>
          <p:spPr>
            <a:xfrm>
              <a:off x="3140084" y="3467706"/>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6820797" y="4648729"/>
            <a:ext cx="4812336" cy="1358890"/>
            <a:chOff x="6823342" y="4560908"/>
            <a:chExt cx="4812336" cy="1358890"/>
          </a:xfrm>
        </p:grpSpPr>
        <p:sp>
          <p:nvSpPr>
            <p:cNvPr id="31" name="TextBox 30">
              <a:extLst>
                <a:ext uri="{FF2B5EF4-FFF2-40B4-BE49-F238E27FC236}">
                  <a16:creationId xmlns:a16="http://schemas.microsoft.com/office/drawing/2014/main" id="{86AC8731-DFEF-4B59-5A46-12F122371A9F}"/>
                </a:ext>
              </a:extLst>
            </p:cNvPr>
            <p:cNvSpPr txBox="1"/>
            <p:nvPr/>
          </p:nvSpPr>
          <p:spPr>
            <a:xfrm>
              <a:off x="6823342" y="4560908"/>
              <a:ext cx="4812336"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Macrophage and Cell Damage</a:t>
              </a:r>
            </a:p>
          </p:txBody>
        </p:sp>
        <p:sp>
          <p:nvSpPr>
            <p:cNvPr id="32" name="Down Arrow 31"/>
            <p:cNvSpPr/>
            <p:nvPr/>
          </p:nvSpPr>
          <p:spPr>
            <a:xfrm>
              <a:off x="9229509" y="5028020"/>
              <a:ext cx="171007" cy="430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204756" y="5458133"/>
              <a:ext cx="4049507" cy="461665"/>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Reduced Healing Capacity</a:t>
              </a:r>
            </a:p>
          </p:txBody>
        </p:sp>
      </p:grpSp>
      <p:grpSp>
        <p:nvGrpSpPr>
          <p:cNvPr id="3" name="Group 2"/>
          <p:cNvGrpSpPr/>
          <p:nvPr/>
        </p:nvGrpSpPr>
        <p:grpSpPr>
          <a:xfrm>
            <a:off x="4118071" y="1402051"/>
            <a:ext cx="7494370" cy="3362375"/>
            <a:chOff x="4394850" y="1507384"/>
            <a:chExt cx="7494370" cy="3362375"/>
          </a:xfrm>
        </p:grpSpPr>
        <p:pic>
          <p:nvPicPr>
            <p:cNvPr id="4100" name="Picture 4" descr="Macrophage Stock Illustrations – 2,041 Macrophage Stock Illustrations,  Vectors &amp; Clipart - Dreamstim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flipH="1">
              <a:off x="7151695" y="1507384"/>
              <a:ext cx="4737525" cy="31622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94850" y="4223428"/>
              <a:ext cx="1518364" cy="646331"/>
            </a:xfrm>
            <a:prstGeom prst="rect">
              <a:avLst/>
            </a:prstGeom>
            <a:noFill/>
          </p:spPr>
          <p:txBody>
            <a:bodyPr wrap="none" rtlCol="0">
              <a:spAutoFit/>
            </a:bodyPr>
            <a:lstStyle/>
            <a:p>
              <a:r>
                <a:rPr lang="en-US" sz="3600" b="1" dirty="0">
                  <a:solidFill>
                    <a:srgbClr val="FF0000"/>
                  </a:solidFill>
                  <a:latin typeface="Arial" panose="020B0604020202020204" pitchFamily="34" charset="0"/>
                  <a:cs typeface="Arial" panose="020B0604020202020204" pitchFamily="34" charset="0"/>
                </a:rPr>
                <a:t>CitH3 </a:t>
              </a:r>
            </a:p>
          </p:txBody>
        </p:sp>
        <p:sp>
          <p:nvSpPr>
            <p:cNvPr id="9" name="Oval 8">
              <a:extLst>
                <a:ext uri="{FF2B5EF4-FFF2-40B4-BE49-F238E27FC236}">
                  <a16:creationId xmlns:a16="http://schemas.microsoft.com/office/drawing/2014/main" id="{C281BECD-48F1-C7D9-959C-F67FCD0E4A71}"/>
                </a:ext>
              </a:extLst>
            </p:cNvPr>
            <p:cNvSpPr/>
            <p:nvPr/>
          </p:nvSpPr>
          <p:spPr>
            <a:xfrm>
              <a:off x="4425685" y="3834276"/>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559255F-4B2A-2FE2-6701-DA31025B085D}"/>
                </a:ext>
              </a:extLst>
            </p:cNvPr>
            <p:cNvSpPr/>
            <p:nvPr/>
          </p:nvSpPr>
          <p:spPr>
            <a:xfrm>
              <a:off x="5321105" y="3768383"/>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584D55E-4683-C7B8-4108-C052F46FD052}"/>
                </a:ext>
              </a:extLst>
            </p:cNvPr>
            <p:cNvSpPr/>
            <p:nvPr/>
          </p:nvSpPr>
          <p:spPr>
            <a:xfrm>
              <a:off x="5908281" y="3635390"/>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771E16-A2D9-60CC-3530-3FC400258271}"/>
                </a:ext>
              </a:extLst>
            </p:cNvPr>
            <p:cNvSpPr/>
            <p:nvPr/>
          </p:nvSpPr>
          <p:spPr>
            <a:xfrm>
              <a:off x="6156827" y="3095501"/>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EDAB57-C42B-A557-4FFD-9A544B3C6864}"/>
                </a:ext>
              </a:extLst>
            </p:cNvPr>
            <p:cNvSpPr/>
            <p:nvPr/>
          </p:nvSpPr>
          <p:spPr>
            <a:xfrm>
              <a:off x="7141752" y="4181583"/>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2030EFC-62FE-32AF-9ADC-FB5DC0E2F914}"/>
                </a:ext>
              </a:extLst>
            </p:cNvPr>
            <p:cNvSpPr/>
            <p:nvPr/>
          </p:nvSpPr>
          <p:spPr>
            <a:xfrm>
              <a:off x="6379783" y="4148637"/>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FBD4A9-1775-0DC8-47E8-F2F54A235866}"/>
                </a:ext>
              </a:extLst>
            </p:cNvPr>
            <p:cNvSpPr/>
            <p:nvPr/>
          </p:nvSpPr>
          <p:spPr>
            <a:xfrm>
              <a:off x="7903260" y="4148638"/>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250DE5-62D9-4E68-2291-521EE4EBBC5C}"/>
                </a:ext>
              </a:extLst>
            </p:cNvPr>
            <p:cNvSpPr/>
            <p:nvPr/>
          </p:nvSpPr>
          <p:spPr>
            <a:xfrm>
              <a:off x="8848300" y="4022506"/>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D856A58E-ACD4-EBF5-5CE2-A39BBC118FE5}"/>
                </a:ext>
              </a:extLst>
            </p:cNvPr>
            <p:cNvSpPr/>
            <p:nvPr/>
          </p:nvSpPr>
          <p:spPr>
            <a:xfrm>
              <a:off x="9825221" y="3006934"/>
              <a:ext cx="1246865" cy="1016317"/>
            </a:xfrm>
            <a:prstGeom prst="irregularSeal1">
              <a:avLst/>
            </a:prstGeom>
            <a:solidFill>
              <a:srgbClr val="FF3300">
                <a:alpha val="44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AC9B5C71-CD70-91D7-130E-5E6F949898E8}"/>
                </a:ext>
              </a:extLst>
            </p:cNvPr>
            <p:cNvSpPr/>
            <p:nvPr/>
          </p:nvSpPr>
          <p:spPr>
            <a:xfrm>
              <a:off x="10084059" y="3217019"/>
              <a:ext cx="729187" cy="594359"/>
            </a:xfrm>
            <a:prstGeom prst="irregularSeal1">
              <a:avLst/>
            </a:prstGeom>
            <a:solidFill>
              <a:srgbClr val="FF3300">
                <a:alpha val="80000"/>
              </a:srgbClr>
            </a:solidFill>
            <a:ln>
              <a:noFill/>
            </a:ln>
            <a:effectLst>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870D7B4D-380D-4F76-896D-A6E089F6B7EE}"/>
                </a:ext>
              </a:extLst>
            </p:cNvPr>
            <p:cNvSpPr/>
            <p:nvPr/>
          </p:nvSpPr>
          <p:spPr>
            <a:xfrm>
              <a:off x="10096269" y="3559442"/>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C14BE9-7520-A071-189C-FD762A922207}"/>
                </a:ext>
              </a:extLst>
            </p:cNvPr>
            <p:cNvSpPr/>
            <p:nvPr/>
          </p:nvSpPr>
          <p:spPr>
            <a:xfrm>
              <a:off x="10356898" y="3613973"/>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E62317D-65C9-C091-9CD7-ECA7EC29057E}"/>
                </a:ext>
              </a:extLst>
            </p:cNvPr>
            <p:cNvSpPr/>
            <p:nvPr/>
          </p:nvSpPr>
          <p:spPr>
            <a:xfrm>
              <a:off x="10185601" y="3429000"/>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79BB969-5135-9E9F-D354-218490A86D0D}"/>
                </a:ext>
              </a:extLst>
            </p:cNvPr>
            <p:cNvSpPr/>
            <p:nvPr/>
          </p:nvSpPr>
          <p:spPr>
            <a:xfrm>
              <a:off x="10528578" y="3583781"/>
              <a:ext cx="55499" cy="65893"/>
            </a:xfrm>
            <a:prstGeom prst="ellipse">
              <a:avLst/>
            </a:prstGeom>
            <a:solidFill>
              <a:srgbClr val="FF3300"/>
            </a:solidFill>
            <a:ln>
              <a:noFill/>
            </a:ln>
            <a:effectLst>
              <a:glow rad="101600">
                <a:schemeClr val="bg1">
                  <a:alpha val="60000"/>
                </a:schemeClr>
              </a:glow>
            </a:effectLst>
            <a:scene3d>
              <a:camera prst="orthographicFront"/>
              <a:lightRig rig="threePt" dir="t"/>
            </a:scene3d>
            <a:sp3d>
              <a:bevelT w="101600" prst="ribl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rved Up Arrow 1"/>
            <p:cNvSpPr/>
            <p:nvPr/>
          </p:nvSpPr>
          <p:spPr>
            <a:xfrm rot="21031783">
              <a:off x="5880692" y="4001061"/>
              <a:ext cx="4127574" cy="57710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6" name="文本框 4">
            <a:extLst>
              <a:ext uri="{FF2B5EF4-FFF2-40B4-BE49-F238E27FC236}">
                <a16:creationId xmlns:a16="http://schemas.microsoft.com/office/drawing/2014/main" id="{5E4F8522-E82A-CDC2-2896-609A6F4ABAE4}"/>
              </a:ext>
            </a:extLst>
          </p:cNvPr>
          <p:cNvSpPr txBox="1"/>
          <p:nvPr/>
        </p:nvSpPr>
        <p:spPr>
          <a:xfrm>
            <a:off x="1087403" y="194541"/>
            <a:ext cx="10339239" cy="1200329"/>
          </a:xfrm>
          <a:prstGeom prst="rect">
            <a:avLst/>
          </a:prstGeom>
          <a:noFill/>
        </p:spPr>
        <p:txBody>
          <a:bodyPr wrap="square" rtlCol="0" anchor="ctr">
            <a:spAutoFit/>
          </a:bodyPr>
          <a:lstStyle/>
          <a:p>
            <a:pPr algn="ctr"/>
            <a:r>
              <a:rPr lang="en-US" sz="3600" b="1" i="1" dirty="0" err="1">
                <a:solidFill>
                  <a:srgbClr val="0070C0"/>
                </a:solidFill>
                <a:latin typeface="Arial" panose="020B0604020202020204" pitchFamily="34" charset="0"/>
                <a:cs typeface="Arial" panose="020B0604020202020204" pitchFamily="34" charset="0"/>
              </a:rPr>
              <a:t>NETosis</a:t>
            </a:r>
            <a:r>
              <a:rPr lang="en-US" sz="3600" b="1" i="1" dirty="0">
                <a:solidFill>
                  <a:srgbClr val="0070C0"/>
                </a:solidFill>
                <a:latin typeface="Arial" panose="020B0604020202020204" pitchFamily="34" charset="0"/>
                <a:cs typeface="Arial" panose="020B0604020202020204" pitchFamily="34" charset="0"/>
              </a:rPr>
              <a:t> – body’s fundamental defense “flames” out of control in diabetes</a:t>
            </a:r>
          </a:p>
        </p:txBody>
      </p:sp>
    </p:spTree>
    <p:extLst>
      <p:ext uri="{BB962C8B-B14F-4D97-AF65-F5344CB8AC3E}">
        <p14:creationId xmlns:p14="http://schemas.microsoft.com/office/powerpoint/2010/main" val="164325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091" y="717163"/>
            <a:ext cx="11337959" cy="584775"/>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Patients with diabetic foot ulcer show elevation of CitH3</a:t>
            </a:r>
          </a:p>
        </p:txBody>
      </p:sp>
      <p:sp>
        <p:nvSpPr>
          <p:cNvPr id="5" name="TextBox 4">
            <a:extLst>
              <a:ext uri="{FF2B5EF4-FFF2-40B4-BE49-F238E27FC236}">
                <a16:creationId xmlns:a16="http://schemas.microsoft.com/office/drawing/2014/main" id="{C2112EDF-C0B7-F04D-36D0-9ACFE1FC9461}"/>
              </a:ext>
            </a:extLst>
          </p:cNvPr>
          <p:cNvSpPr txBox="1"/>
          <p:nvPr/>
        </p:nvSpPr>
        <p:spPr>
          <a:xfrm>
            <a:off x="1363908" y="5307254"/>
            <a:ext cx="9455370" cy="553998"/>
          </a:xfrm>
          <a:prstGeom prst="rect">
            <a:avLst/>
          </a:prstGeom>
          <a:noFill/>
        </p:spPr>
        <p:txBody>
          <a:bodyPr wrap="square">
            <a:spAutoFit/>
          </a:bodyPr>
          <a:lstStyle/>
          <a:p>
            <a:r>
              <a:rPr lang="en-US" sz="1500" b="1" dirty="0">
                <a:latin typeface="Arial" panose="020B0604020202020204" pitchFamily="34" charset="0"/>
                <a:cs typeface="Arial" panose="020B0604020202020204" pitchFamily="34" charset="0"/>
              </a:rPr>
              <a:t>Yang et al., “Neutrophil Extracellular Traps Are Markers of Wound Healing Impairment in Patients with Diabetic Foot Ulcers Treated in a Multidisciplinary Setting.”</a:t>
            </a:r>
          </a:p>
        </p:txBody>
      </p:sp>
      <p:grpSp>
        <p:nvGrpSpPr>
          <p:cNvPr id="6" name="Group 5"/>
          <p:cNvGrpSpPr/>
          <p:nvPr/>
        </p:nvGrpSpPr>
        <p:grpSpPr>
          <a:xfrm>
            <a:off x="1824442" y="1955925"/>
            <a:ext cx="7883270" cy="3099816"/>
            <a:chOff x="1824442" y="1955925"/>
            <a:chExt cx="7883270" cy="3099816"/>
          </a:xfrm>
        </p:grpSpPr>
        <p:pic>
          <p:nvPicPr>
            <p:cNvPr id="2" name="Picture 1" descr="A graph of a number of numbers&#10;&#10;Description automatically generated with medium confidence">
              <a:extLst>
                <a:ext uri="{FF2B5EF4-FFF2-40B4-BE49-F238E27FC236}">
                  <a16:creationId xmlns:a16="http://schemas.microsoft.com/office/drawing/2014/main" id="{9976FC07-F6EC-B4B5-8638-63973B401879}"/>
                </a:ext>
              </a:extLst>
            </p:cNvPr>
            <p:cNvPicPr>
              <a:picLocks noChangeAspect="1"/>
            </p:cNvPicPr>
            <p:nvPr/>
          </p:nvPicPr>
          <p:blipFill>
            <a:blip r:embed="rId2"/>
            <a:stretch>
              <a:fillRect/>
            </a:stretch>
          </p:blipFill>
          <p:spPr>
            <a:xfrm>
              <a:off x="6705531" y="1974976"/>
              <a:ext cx="3002181" cy="3069494"/>
            </a:xfrm>
            <a:prstGeom prst="rect">
              <a:avLst/>
            </a:prstGeom>
          </p:spPr>
        </p:pic>
        <p:pic>
          <p:nvPicPr>
            <p:cNvPr id="5122" name="Picture 2" descr="https://sa1s3optim.patientpop.com/assets/images/provider/photos/2069609.jpg"/>
            <p:cNvPicPr>
              <a:picLocks noChangeAspect="1" noChangeArrowheads="1"/>
            </p:cNvPicPr>
            <p:nvPr/>
          </p:nvPicPr>
          <p:blipFill rotWithShape="1">
            <a:blip r:embed="rId3">
              <a:extLst>
                <a:ext uri="{28A0092B-C50C-407E-A947-70E740481C1C}">
                  <a14:useLocalDpi xmlns:a14="http://schemas.microsoft.com/office/drawing/2010/main" val="0"/>
                </a:ext>
              </a:extLst>
            </a:blip>
            <a:srcRect r="13814"/>
            <a:stretch/>
          </p:blipFill>
          <p:spPr bwMode="auto">
            <a:xfrm>
              <a:off x="1824442" y="1955925"/>
              <a:ext cx="4267151" cy="30998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20678" y="2049231"/>
              <a:ext cx="233265" cy="34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2778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12182475"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0" y="685800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H="1">
            <a:off x="0" y="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sp>
        <p:nvSpPr>
          <p:cNvPr id="10" name="Rectangle 9"/>
          <p:cNvSpPr/>
          <p:nvPr/>
        </p:nvSpPr>
        <p:spPr>
          <a:xfrm>
            <a:off x="-206178" y="221085"/>
            <a:ext cx="12505711" cy="1077218"/>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Developing a superior humanized monoclonal antibody </a:t>
            </a:r>
          </a:p>
          <a:p>
            <a:pPr algn="ctr"/>
            <a:r>
              <a:rPr lang="en-US" sz="3200" b="1" i="1" dirty="0">
                <a:solidFill>
                  <a:srgbClr val="0070C0"/>
                </a:solidFill>
                <a:latin typeface="Arial" panose="020B0604020202020204" pitchFamily="34" charset="0"/>
                <a:cs typeface="Arial" panose="020B0604020202020204" pitchFamily="34" charset="0"/>
              </a:rPr>
              <a:t>to trap and </a:t>
            </a:r>
            <a:r>
              <a:rPr lang="en-US" sz="3200" b="1" i="1" dirty="0">
                <a:solidFill>
                  <a:srgbClr val="FF0000"/>
                </a:solidFill>
                <a:latin typeface="Arial" panose="020B0604020202020204" pitchFamily="34" charset="0"/>
                <a:cs typeface="Arial" panose="020B0604020202020204" pitchFamily="34" charset="0"/>
              </a:rPr>
              <a:t>pacify</a:t>
            </a:r>
            <a:r>
              <a:rPr lang="en-US" sz="3200" b="1" i="1" dirty="0">
                <a:solidFill>
                  <a:srgbClr val="0070C0"/>
                </a:solidFill>
                <a:latin typeface="Arial" panose="020B0604020202020204" pitchFamily="34" charset="0"/>
                <a:cs typeface="Arial" panose="020B0604020202020204" pitchFamily="34" charset="0"/>
              </a:rPr>
              <a:t> CitH3 (</a:t>
            </a:r>
            <a:r>
              <a:rPr lang="en-US" sz="3200" b="1" i="1" dirty="0">
                <a:solidFill>
                  <a:srgbClr val="0066FF"/>
                </a:solidFill>
                <a:latin typeface="Arial" panose="020B0604020202020204" pitchFamily="34" charset="0"/>
                <a:cs typeface="Arial" panose="020B0604020202020204" pitchFamily="34" charset="0"/>
              </a:rPr>
              <a:t>hCitH3-mAb</a:t>
            </a:r>
            <a:r>
              <a:rPr lang="en-US" sz="3200" b="1" i="1" dirty="0">
                <a:solidFill>
                  <a:srgbClr val="0070C0"/>
                </a:solidFill>
                <a:latin typeface="Arial" panose="020B0604020202020204" pitchFamily="34" charset="0"/>
                <a:cs typeface="Arial" panose="020B0604020202020204" pitchFamily="34" charset="0"/>
              </a:rPr>
              <a:t>)</a:t>
            </a:r>
          </a:p>
        </p:txBody>
      </p:sp>
      <p:grpSp>
        <p:nvGrpSpPr>
          <p:cNvPr id="3" name="Group 2"/>
          <p:cNvGrpSpPr/>
          <p:nvPr/>
        </p:nvGrpSpPr>
        <p:grpSpPr>
          <a:xfrm>
            <a:off x="819150" y="1470394"/>
            <a:ext cx="3894458" cy="1977656"/>
            <a:chOff x="819150" y="1165594"/>
            <a:chExt cx="3894458" cy="1977656"/>
          </a:xfrm>
        </p:grpSpPr>
        <p:pic>
          <p:nvPicPr>
            <p:cNvPr id="6150" name="Picture 6" descr="Antigen-Antibody Reactions: Uses, Stages and Features - Microbiology Notes"/>
            <p:cNvPicPr>
              <a:picLocks noChangeAspect="1" noChangeArrowheads="1"/>
            </p:cNvPicPr>
            <p:nvPr/>
          </p:nvPicPr>
          <p:blipFill rotWithShape="1">
            <a:blip r:embed="rId2">
              <a:extLst>
                <a:ext uri="{28A0092B-C50C-407E-A947-70E740481C1C}">
                  <a14:useLocalDpi xmlns:a14="http://schemas.microsoft.com/office/drawing/2010/main" val="0"/>
                </a:ext>
              </a:extLst>
            </a:blip>
            <a:srcRect l="6566" t="25594" r="6634" b="6922"/>
            <a:stretch/>
          </p:blipFill>
          <p:spPr bwMode="auto">
            <a:xfrm>
              <a:off x="819150" y="1165594"/>
              <a:ext cx="3894458" cy="1977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52650" y="1447800"/>
              <a:ext cx="989373" cy="461665"/>
            </a:xfrm>
            <a:prstGeom prst="rect">
              <a:avLst/>
            </a:prstGeom>
            <a:noFill/>
          </p:spPr>
          <p:txBody>
            <a:bodyPr wrap="none" rtlCol="0">
              <a:spAutoFit/>
            </a:bodyPr>
            <a:lstStyle/>
            <a:p>
              <a:r>
                <a:rPr lang="en-US" sz="2400" b="1" dirty="0">
                  <a:solidFill>
                    <a:srgbClr val="00B050"/>
                  </a:solidFill>
                  <a:latin typeface="Arial" panose="020B0604020202020204" pitchFamily="34" charset="0"/>
                  <a:cs typeface="Arial" panose="020B0604020202020204" pitchFamily="34" charset="0"/>
                </a:rPr>
                <a:t>CitH3</a:t>
              </a:r>
            </a:p>
          </p:txBody>
        </p:sp>
      </p:grpSp>
      <p:grpSp>
        <p:nvGrpSpPr>
          <p:cNvPr id="4" name="Group 3"/>
          <p:cNvGrpSpPr/>
          <p:nvPr/>
        </p:nvGrpSpPr>
        <p:grpSpPr>
          <a:xfrm>
            <a:off x="5086350" y="1447800"/>
            <a:ext cx="6266723" cy="1998791"/>
            <a:chOff x="5086350" y="1143000"/>
            <a:chExt cx="6266723" cy="1998791"/>
          </a:xfrm>
        </p:grpSpPr>
        <p:pic>
          <p:nvPicPr>
            <p:cNvPr id="6146" name="Picture 2" descr="Humanization services for mouse monoclonal antibodies"/>
            <p:cNvPicPr>
              <a:picLocks noChangeAspect="1" noChangeArrowheads="1"/>
            </p:cNvPicPr>
            <p:nvPr/>
          </p:nvPicPr>
          <p:blipFill rotWithShape="1">
            <a:blip r:embed="rId3">
              <a:extLst>
                <a:ext uri="{28A0092B-C50C-407E-A947-70E740481C1C}">
                  <a14:useLocalDpi xmlns:a14="http://schemas.microsoft.com/office/drawing/2010/main" val="0"/>
                </a:ext>
              </a:extLst>
            </a:blip>
            <a:srcRect t="13894" b="15297"/>
            <a:stretch/>
          </p:blipFill>
          <p:spPr bwMode="auto">
            <a:xfrm>
              <a:off x="5319760" y="1428749"/>
              <a:ext cx="5660571" cy="14097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086350" y="1143000"/>
              <a:ext cx="174599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Mouse antibody</a:t>
              </a:r>
            </a:p>
          </p:txBody>
        </p:sp>
        <p:sp>
          <p:nvSpPr>
            <p:cNvPr id="13" name="TextBox 12"/>
            <p:cNvSpPr txBox="1"/>
            <p:nvPr/>
          </p:nvSpPr>
          <p:spPr>
            <a:xfrm>
              <a:off x="5992772" y="2741681"/>
              <a:ext cx="4358886" cy="400110"/>
            </a:xfrm>
            <a:prstGeom prst="rect">
              <a:avLst/>
            </a:prstGeom>
            <a:noFill/>
          </p:spPr>
          <p:txBody>
            <a:bodyPr wrap="none" rtlCol="0">
              <a:spAutoFit/>
            </a:bodyPr>
            <a:lstStyle/>
            <a:p>
              <a:r>
                <a:rPr lang="en-US" sz="2000" b="1" dirty="0">
                  <a:solidFill>
                    <a:srgbClr val="002060"/>
                  </a:solidFill>
                  <a:latin typeface="Arial" panose="020B0604020202020204" pitchFamily="34" charset="0"/>
                  <a:cs typeface="Arial" panose="020B0604020202020204" pitchFamily="34" charset="0"/>
                </a:rPr>
                <a:t>Process of antibody humanization</a:t>
              </a:r>
            </a:p>
          </p:txBody>
        </p:sp>
        <p:sp>
          <p:nvSpPr>
            <p:cNvPr id="14" name="TextBox 13"/>
            <p:cNvSpPr txBox="1"/>
            <p:nvPr/>
          </p:nvSpPr>
          <p:spPr>
            <a:xfrm>
              <a:off x="9163050" y="1143000"/>
              <a:ext cx="219002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Humanized antibody</a:t>
              </a:r>
            </a:p>
          </p:txBody>
        </p:sp>
        <p:sp>
          <p:nvSpPr>
            <p:cNvPr id="15" name="TextBox 14"/>
            <p:cNvSpPr txBox="1"/>
            <p:nvPr/>
          </p:nvSpPr>
          <p:spPr>
            <a:xfrm>
              <a:off x="7029450" y="1143000"/>
              <a:ext cx="1975221"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Chimeric antibody</a:t>
              </a:r>
            </a:p>
          </p:txBody>
        </p:sp>
      </p:grpSp>
      <p:grpSp>
        <p:nvGrpSpPr>
          <p:cNvPr id="9" name="Group 8"/>
          <p:cNvGrpSpPr/>
          <p:nvPr/>
        </p:nvGrpSpPr>
        <p:grpSpPr>
          <a:xfrm>
            <a:off x="2464913" y="3616191"/>
            <a:ext cx="3764437" cy="2309396"/>
            <a:chOff x="2464913" y="3616191"/>
            <a:chExt cx="3764437" cy="2309396"/>
          </a:xfrm>
        </p:grpSpPr>
        <p:pic>
          <p:nvPicPr>
            <p:cNvPr id="12" name="Picture 11"/>
            <p:cNvPicPr>
              <a:picLocks noChangeAspect="1"/>
            </p:cNvPicPr>
            <p:nvPr/>
          </p:nvPicPr>
          <p:blipFill rotWithShape="1">
            <a:blip r:embed="rId4"/>
            <a:srcRect l="31387" t="49587" r="31734" b="12429"/>
            <a:stretch/>
          </p:blipFill>
          <p:spPr>
            <a:xfrm>
              <a:off x="2464913" y="3616191"/>
              <a:ext cx="3764437" cy="1908309"/>
            </a:xfrm>
            <a:prstGeom prst="rect">
              <a:avLst/>
            </a:prstGeom>
            <a:ln w="19050">
              <a:solidFill>
                <a:schemeClr val="tx1"/>
              </a:solidFill>
            </a:ln>
          </p:spPr>
        </p:pic>
        <p:sp>
          <p:nvSpPr>
            <p:cNvPr id="5" name="TextBox 4"/>
            <p:cNvSpPr txBox="1"/>
            <p:nvPr/>
          </p:nvSpPr>
          <p:spPr>
            <a:xfrm>
              <a:off x="2800055" y="5556255"/>
              <a:ext cx="150554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Commercial</a:t>
              </a:r>
            </a:p>
          </p:txBody>
        </p:sp>
        <p:sp>
          <p:nvSpPr>
            <p:cNvPr id="19" name="TextBox 18"/>
            <p:cNvSpPr txBox="1"/>
            <p:nvPr/>
          </p:nvSpPr>
          <p:spPr>
            <a:xfrm>
              <a:off x="4381205" y="5556255"/>
              <a:ext cx="1518364" cy="369332"/>
            </a:xfrm>
            <a:prstGeom prst="rect">
              <a:avLst/>
            </a:prstGeom>
            <a:noFill/>
          </p:spPr>
          <p:txBody>
            <a:bodyPr wrap="none" rtlCol="0">
              <a:spAutoFit/>
            </a:bodyPr>
            <a:lstStyle/>
            <a:p>
              <a:r>
                <a:rPr lang="en-US" b="1" dirty="0">
                  <a:solidFill>
                    <a:srgbClr val="0000FF"/>
                  </a:solidFill>
                  <a:latin typeface="Arial" panose="020B0604020202020204" pitchFamily="34" charset="0"/>
                  <a:cs typeface="Arial" panose="020B0604020202020204" pitchFamily="34" charset="0"/>
                </a:rPr>
                <a:t>hCitH3-mAb</a:t>
              </a:r>
            </a:p>
          </p:txBody>
        </p:sp>
      </p:grpSp>
      <p:grpSp>
        <p:nvGrpSpPr>
          <p:cNvPr id="18" name="Group 17"/>
          <p:cNvGrpSpPr/>
          <p:nvPr/>
        </p:nvGrpSpPr>
        <p:grpSpPr>
          <a:xfrm>
            <a:off x="6623422" y="3616192"/>
            <a:ext cx="3771947" cy="2309395"/>
            <a:chOff x="6623422" y="3616192"/>
            <a:chExt cx="3771947" cy="2309395"/>
          </a:xfrm>
        </p:grpSpPr>
        <p:pic>
          <p:nvPicPr>
            <p:cNvPr id="17" name="Picture 16"/>
            <p:cNvPicPr>
              <a:picLocks noChangeAspect="1"/>
            </p:cNvPicPr>
            <p:nvPr/>
          </p:nvPicPr>
          <p:blipFill rotWithShape="1">
            <a:blip r:embed="rId4"/>
            <a:srcRect l="67619" t="49587" b="9775"/>
            <a:stretch/>
          </p:blipFill>
          <p:spPr>
            <a:xfrm>
              <a:off x="6623422" y="3616192"/>
              <a:ext cx="3085154" cy="1905657"/>
            </a:xfrm>
            <a:prstGeom prst="rect">
              <a:avLst/>
            </a:prstGeom>
            <a:ln w="19050">
              <a:solidFill>
                <a:schemeClr val="tx1"/>
              </a:solidFill>
            </a:ln>
          </p:spPr>
        </p:pic>
        <p:sp>
          <p:nvSpPr>
            <p:cNvPr id="20" name="TextBox 19"/>
            <p:cNvSpPr txBox="1"/>
            <p:nvPr/>
          </p:nvSpPr>
          <p:spPr>
            <a:xfrm>
              <a:off x="7381345" y="5556255"/>
              <a:ext cx="150554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Commercial</a:t>
              </a:r>
            </a:p>
          </p:txBody>
        </p:sp>
        <p:sp>
          <p:nvSpPr>
            <p:cNvPr id="21" name="TextBox 20"/>
            <p:cNvSpPr txBox="1"/>
            <p:nvPr/>
          </p:nvSpPr>
          <p:spPr>
            <a:xfrm>
              <a:off x="8877005" y="5556255"/>
              <a:ext cx="1518364" cy="369332"/>
            </a:xfrm>
            <a:prstGeom prst="rect">
              <a:avLst/>
            </a:prstGeom>
            <a:noFill/>
          </p:spPr>
          <p:txBody>
            <a:bodyPr wrap="none" rtlCol="0">
              <a:spAutoFit/>
            </a:bodyPr>
            <a:lstStyle/>
            <a:p>
              <a:r>
                <a:rPr lang="en-US" b="1" dirty="0">
                  <a:solidFill>
                    <a:srgbClr val="0000FF"/>
                  </a:solidFill>
                  <a:latin typeface="Arial" panose="020B0604020202020204" pitchFamily="34" charset="0"/>
                  <a:cs typeface="Arial" panose="020B0604020202020204" pitchFamily="34" charset="0"/>
                </a:rPr>
                <a:t>hCitH3-mAb</a:t>
              </a:r>
            </a:p>
          </p:txBody>
        </p:sp>
      </p:grpSp>
    </p:spTree>
    <p:extLst>
      <p:ext uri="{BB962C8B-B14F-4D97-AF65-F5344CB8AC3E}">
        <p14:creationId xmlns:p14="http://schemas.microsoft.com/office/powerpoint/2010/main" val="311328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04968F1-CA12-D6C5-4363-C2C9754B432D}"/>
              </a:ext>
            </a:extLst>
          </p:cNvPr>
          <p:cNvSpPr txBox="1"/>
          <p:nvPr/>
        </p:nvSpPr>
        <p:spPr>
          <a:xfrm>
            <a:off x="408173" y="685485"/>
            <a:ext cx="11376838" cy="1077218"/>
          </a:xfrm>
          <a:prstGeom prst="rect">
            <a:avLst/>
          </a:prstGeom>
          <a:noFill/>
        </p:spPr>
        <p:txBody>
          <a:bodyPr wrap="square">
            <a:spAutoFit/>
          </a:bodyPr>
          <a:lstStyle/>
          <a:p>
            <a:pPr algn="ctr"/>
            <a:r>
              <a:rPr lang="en-US" altLang="zh-CN" sz="3200" b="1" i="1" dirty="0">
                <a:solidFill>
                  <a:srgbClr val="0070C0"/>
                </a:solidFill>
                <a:latin typeface="Arial" panose="020B0604020202020204" pitchFamily="34" charset="0"/>
                <a:cs typeface="Arial" panose="020B0604020202020204" pitchFamily="34" charset="0"/>
              </a:rPr>
              <a:t>hCitH3-mAb improves survival of mice subjected </a:t>
            </a:r>
          </a:p>
          <a:p>
            <a:pPr algn="ctr"/>
            <a:r>
              <a:rPr lang="en-US" altLang="zh-CN" sz="3200" b="1" i="1" dirty="0">
                <a:solidFill>
                  <a:srgbClr val="0070C0"/>
                </a:solidFill>
                <a:latin typeface="Arial" panose="020B0604020202020204" pitchFamily="34" charset="0"/>
                <a:cs typeface="Arial" panose="020B0604020202020204" pitchFamily="34" charset="0"/>
              </a:rPr>
              <a:t>to Pseudomonas aeruginosa (PA)-induced sepsis </a:t>
            </a:r>
            <a:endParaRPr lang="en-US" altLang="zh-CN" sz="3200" i="1" dirty="0">
              <a:solidFill>
                <a:srgbClr val="0070C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52976"/>
          <a:stretch/>
        </p:blipFill>
        <p:spPr>
          <a:xfrm>
            <a:off x="1018427" y="1164854"/>
            <a:ext cx="5259002" cy="4439553"/>
          </a:xfrm>
          <a:prstGeom prst="rect">
            <a:avLst/>
          </a:prstGeom>
        </p:spPr>
      </p:pic>
      <p:sp>
        <p:nvSpPr>
          <p:cNvPr id="12" name="Rectangle 11"/>
          <p:cNvSpPr/>
          <p:nvPr/>
        </p:nvSpPr>
        <p:spPr>
          <a:xfrm>
            <a:off x="4469244" y="3647786"/>
            <a:ext cx="1203767" cy="59764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46442" y="3618423"/>
            <a:ext cx="1398666" cy="574516"/>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Control IgG</a:t>
            </a:r>
          </a:p>
          <a:p>
            <a:pPr>
              <a:spcBef>
                <a:spcPts val="400"/>
              </a:spcBef>
            </a:pPr>
            <a:r>
              <a:rPr lang="en-US" sz="1400" b="1" dirty="0">
                <a:solidFill>
                  <a:srgbClr val="0066FF"/>
                </a:solidFill>
                <a:latin typeface="Arial" panose="020B0604020202020204" pitchFamily="34" charset="0"/>
                <a:cs typeface="Arial" panose="020B0604020202020204" pitchFamily="34" charset="0"/>
              </a:rPr>
              <a:t>hCitH3-mAb</a:t>
            </a:r>
          </a:p>
        </p:txBody>
      </p:sp>
      <p:pic>
        <p:nvPicPr>
          <p:cNvPr id="6" name="Picture 5"/>
          <p:cNvPicPr>
            <a:picLocks noChangeAspect="1"/>
          </p:cNvPicPr>
          <p:nvPr/>
        </p:nvPicPr>
        <p:blipFill rotWithShape="1">
          <a:blip r:embed="rId4"/>
          <a:srcRect t="13656" r="39369"/>
          <a:stretch/>
        </p:blipFill>
        <p:spPr>
          <a:xfrm>
            <a:off x="6459250" y="2686046"/>
            <a:ext cx="4412598" cy="2399114"/>
          </a:xfrm>
          <a:prstGeom prst="rect">
            <a:avLst/>
          </a:prstGeom>
        </p:spPr>
      </p:pic>
      <p:grpSp>
        <p:nvGrpSpPr>
          <p:cNvPr id="5" name="Group 4"/>
          <p:cNvGrpSpPr/>
          <p:nvPr/>
        </p:nvGrpSpPr>
        <p:grpSpPr>
          <a:xfrm>
            <a:off x="7048500" y="5048250"/>
            <a:ext cx="3396972" cy="369332"/>
            <a:chOff x="7048500" y="5048250"/>
            <a:chExt cx="3396972" cy="369332"/>
          </a:xfrm>
        </p:grpSpPr>
        <p:sp>
          <p:nvSpPr>
            <p:cNvPr id="2" name="TextBox 1"/>
            <p:cNvSpPr txBox="1"/>
            <p:nvPr/>
          </p:nvSpPr>
          <p:spPr>
            <a:xfrm>
              <a:off x="7048500" y="5048250"/>
              <a:ext cx="1249060"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Bad Lung</a:t>
              </a:r>
            </a:p>
          </p:txBody>
        </p:sp>
        <p:sp>
          <p:nvSpPr>
            <p:cNvPr id="11" name="TextBox 10"/>
            <p:cNvSpPr txBox="1"/>
            <p:nvPr/>
          </p:nvSpPr>
          <p:spPr>
            <a:xfrm>
              <a:off x="9029700" y="5048250"/>
              <a:ext cx="1415772" cy="369332"/>
            </a:xfrm>
            <a:prstGeom prst="rect">
              <a:avLst/>
            </a:prstGeom>
            <a:noFill/>
          </p:spPr>
          <p:txBody>
            <a:bodyPr wrap="none" rtlCol="0">
              <a:spAutoFit/>
            </a:bodyPr>
            <a:lstStyle/>
            <a:p>
              <a:r>
                <a:rPr lang="en-US" b="1" dirty="0">
                  <a:solidFill>
                    <a:srgbClr val="0066FF"/>
                  </a:solidFill>
                  <a:latin typeface="Arial" panose="020B0604020202020204" pitchFamily="34" charset="0"/>
                  <a:cs typeface="Arial" panose="020B0604020202020204" pitchFamily="34" charset="0"/>
                </a:rPr>
                <a:t>Good Lung</a:t>
              </a:r>
            </a:p>
          </p:txBody>
        </p:sp>
      </p:grpSp>
      <p:sp>
        <p:nvSpPr>
          <p:cNvPr id="13" name="TextBox 12"/>
          <p:cNvSpPr txBox="1"/>
          <p:nvPr/>
        </p:nvSpPr>
        <p:spPr>
          <a:xfrm>
            <a:off x="6962604" y="2316854"/>
            <a:ext cx="1454244"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Control IgG</a:t>
            </a:r>
          </a:p>
        </p:txBody>
      </p:sp>
      <p:sp>
        <p:nvSpPr>
          <p:cNvPr id="14" name="TextBox 13"/>
          <p:cNvSpPr txBox="1"/>
          <p:nvPr/>
        </p:nvSpPr>
        <p:spPr>
          <a:xfrm>
            <a:off x="8923923" y="2316854"/>
            <a:ext cx="1518364" cy="369332"/>
          </a:xfrm>
          <a:prstGeom prst="rect">
            <a:avLst/>
          </a:prstGeom>
          <a:noFill/>
        </p:spPr>
        <p:txBody>
          <a:bodyPr wrap="none" rtlCol="0">
            <a:spAutoFit/>
          </a:bodyPr>
          <a:lstStyle/>
          <a:p>
            <a:r>
              <a:rPr lang="en-US" b="1" dirty="0">
                <a:solidFill>
                  <a:srgbClr val="0066FF"/>
                </a:solidFill>
                <a:latin typeface="Arial" panose="020B0604020202020204" pitchFamily="34" charset="0"/>
                <a:cs typeface="Arial" panose="020B0604020202020204" pitchFamily="34" charset="0"/>
              </a:rPr>
              <a:t>hCitH3-mAb</a:t>
            </a:r>
          </a:p>
        </p:txBody>
      </p:sp>
    </p:spTree>
    <p:extLst>
      <p:ext uri="{BB962C8B-B14F-4D97-AF65-F5344CB8AC3E}">
        <p14:creationId xmlns:p14="http://schemas.microsoft.com/office/powerpoint/2010/main" val="94676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473FB60D-5880-9915-C2BB-59145F6F4098}"/>
              </a:ext>
            </a:extLst>
          </p:cNvPr>
          <p:cNvSpPr>
            <a:spLocks noGrp="1"/>
          </p:cNvSpPr>
          <p:nvPr>
            <p:ph type="subTitle" idx="1"/>
          </p:nvPr>
        </p:nvSpPr>
        <p:spPr>
          <a:xfrm>
            <a:off x="6698488" y="2527683"/>
            <a:ext cx="4831956" cy="2291196"/>
          </a:xfrm>
        </p:spPr>
        <p:txBody>
          <a:bodyPr>
            <a:noAutofit/>
          </a:bodyPr>
          <a:lstStyle/>
          <a:p>
            <a:pPr>
              <a:lnSpc>
                <a:spcPct val="100000"/>
              </a:lnSpc>
              <a:spcBef>
                <a:spcPts val="0"/>
              </a:spcBef>
            </a:pPr>
            <a:r>
              <a:rPr lang="en-US" altLang="zh-CN" sz="3200" b="1" i="1" dirty="0">
                <a:latin typeface="Arial" panose="020B0604020202020204" pitchFamily="34" charset="0"/>
                <a:cs typeface="Arial" panose="020B0604020202020204" pitchFamily="34" charset="0"/>
              </a:rPr>
              <a:t>CitH3 - </a:t>
            </a:r>
          </a:p>
          <a:p>
            <a:pPr>
              <a:lnSpc>
                <a:spcPct val="100000"/>
              </a:lnSpc>
              <a:spcBef>
                <a:spcPts val="0"/>
              </a:spcBef>
            </a:pPr>
            <a:endParaRPr lang="en-US" altLang="zh-CN" sz="2000" b="1" i="1" dirty="0">
              <a:latin typeface="Arial" panose="020B0604020202020204" pitchFamily="34" charset="0"/>
              <a:cs typeface="Arial" panose="020B0604020202020204" pitchFamily="34" charset="0"/>
            </a:endParaRPr>
          </a:p>
          <a:p>
            <a:pPr marL="342900" indent="-342900">
              <a:lnSpc>
                <a:spcPct val="100000"/>
              </a:lnSpc>
              <a:spcBef>
                <a:spcPts val="0"/>
              </a:spcBef>
              <a:buFont typeface="Arial" panose="020B0604020202020204" pitchFamily="34" charset="0"/>
              <a:buChar char="•"/>
            </a:pPr>
            <a:r>
              <a:rPr lang="en-US" altLang="zh-CN" sz="2000" b="1" i="1" dirty="0">
                <a:latin typeface="Arial" panose="020B0604020202020204" pitchFamily="34" charset="0"/>
                <a:cs typeface="Arial" panose="020B0604020202020204" pitchFamily="34" charset="0"/>
              </a:rPr>
              <a:t>Diagnostic marker</a:t>
            </a:r>
          </a:p>
          <a:p>
            <a:pPr marL="342900" indent="-342900">
              <a:lnSpc>
                <a:spcPct val="100000"/>
              </a:lnSpc>
              <a:spcBef>
                <a:spcPts val="1200"/>
              </a:spcBef>
              <a:buFont typeface="Arial" panose="020B0604020202020204" pitchFamily="34" charset="0"/>
              <a:buChar char="•"/>
            </a:pPr>
            <a:r>
              <a:rPr lang="en-US" altLang="zh-CN" sz="2000" b="1" i="1" dirty="0">
                <a:latin typeface="Arial" panose="020B0604020202020204" pitchFamily="34" charset="0"/>
                <a:cs typeface="Arial" panose="020B0604020202020204" pitchFamily="34" charset="0"/>
              </a:rPr>
              <a:t>Critical window to treat sepsis </a:t>
            </a:r>
          </a:p>
          <a:p>
            <a:pPr marL="342900" indent="-342900">
              <a:lnSpc>
                <a:spcPct val="100000"/>
              </a:lnSpc>
              <a:spcBef>
                <a:spcPts val="1200"/>
              </a:spcBef>
              <a:buFont typeface="Arial" panose="020B0604020202020204" pitchFamily="34" charset="0"/>
              <a:buChar char="•"/>
            </a:pPr>
            <a:r>
              <a:rPr lang="en-US" altLang="zh-CN" sz="2000" b="1" i="1" dirty="0">
                <a:latin typeface="Arial" panose="020B0604020202020204" pitchFamily="34" charset="0"/>
                <a:cs typeface="Arial" panose="020B0604020202020204" pitchFamily="34" charset="0"/>
              </a:rPr>
              <a:t>Indicator for chronic inflammation</a:t>
            </a:r>
          </a:p>
        </p:txBody>
      </p:sp>
      <p:sp>
        <p:nvSpPr>
          <p:cNvPr id="27" name="TextBox 26"/>
          <p:cNvSpPr txBox="1"/>
          <p:nvPr/>
        </p:nvSpPr>
        <p:spPr>
          <a:xfrm>
            <a:off x="970384" y="753132"/>
            <a:ext cx="10432115" cy="646331"/>
          </a:xfrm>
          <a:prstGeom prst="rect">
            <a:avLst/>
          </a:prstGeom>
          <a:noFill/>
        </p:spPr>
        <p:txBody>
          <a:bodyPr wrap="square" rtlCol="0">
            <a:spAutoFit/>
          </a:bodyPr>
          <a:lstStyle/>
          <a:p>
            <a:r>
              <a:rPr lang="en-US" sz="3600" b="1" i="1" dirty="0">
                <a:solidFill>
                  <a:srgbClr val="0070C0"/>
                </a:solidFill>
                <a:latin typeface="Arial" panose="020B0604020202020204" pitchFamily="34" charset="0"/>
                <a:cs typeface="Arial" panose="020B0604020202020204" pitchFamily="34" charset="0"/>
              </a:rPr>
              <a:t>hCitH3-mAb blocks cytokine storm to save life</a:t>
            </a:r>
          </a:p>
        </p:txBody>
      </p:sp>
      <p:sp>
        <p:nvSpPr>
          <p:cNvPr id="7" name="Rectangle 6"/>
          <p:cNvSpPr/>
          <p:nvPr/>
        </p:nvSpPr>
        <p:spPr>
          <a:xfrm>
            <a:off x="3606962" y="3121964"/>
            <a:ext cx="1767471" cy="18232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54196"/>
          <a:stretch/>
        </p:blipFill>
        <p:spPr>
          <a:xfrm>
            <a:off x="1434535" y="1899340"/>
            <a:ext cx="5732210" cy="3989264"/>
          </a:xfrm>
          <a:prstGeom prst="rect">
            <a:avLst/>
          </a:prstGeom>
        </p:spPr>
      </p:pic>
      <p:sp>
        <p:nvSpPr>
          <p:cNvPr id="2" name="Rectangle 1"/>
          <p:cNvSpPr/>
          <p:nvPr/>
        </p:nvSpPr>
        <p:spPr>
          <a:xfrm>
            <a:off x="3265714" y="2267339"/>
            <a:ext cx="1352939" cy="671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265714" y="2276670"/>
            <a:ext cx="1398666" cy="687368"/>
          </a:xfrm>
          <a:prstGeom prst="rect">
            <a:avLst/>
          </a:prstGeom>
          <a:solidFill>
            <a:srgbClr val="F7F6F6"/>
          </a:solidFill>
        </p:spPr>
        <p:txBody>
          <a:bodyPr wrap="square" rtlCol="0">
            <a:spAutoFit/>
          </a:bodyPr>
          <a:lstStyle/>
          <a:p>
            <a:r>
              <a:rPr lang="en-US" sz="1600" b="1" dirty="0">
                <a:solidFill>
                  <a:srgbClr val="FF0000"/>
                </a:solidFill>
                <a:latin typeface="Arial" panose="020B0604020202020204" pitchFamily="34" charset="0"/>
                <a:cs typeface="Arial" panose="020B0604020202020204" pitchFamily="34" charset="0"/>
              </a:rPr>
              <a:t>Control IgG</a:t>
            </a:r>
          </a:p>
          <a:p>
            <a:pPr>
              <a:spcBef>
                <a:spcPts val="800"/>
              </a:spcBef>
            </a:pPr>
            <a:r>
              <a:rPr lang="en-US" sz="1600" b="1" dirty="0">
                <a:solidFill>
                  <a:srgbClr val="0066FF"/>
                </a:solidFill>
                <a:latin typeface="Arial" panose="020B0604020202020204" pitchFamily="34" charset="0"/>
                <a:cs typeface="Arial" panose="020B0604020202020204" pitchFamily="34" charset="0"/>
              </a:rPr>
              <a:t>hCitH3-mAb</a:t>
            </a:r>
          </a:p>
        </p:txBody>
      </p:sp>
    </p:spTree>
    <p:extLst>
      <p:ext uri="{BB962C8B-B14F-4D97-AF65-F5344CB8AC3E}">
        <p14:creationId xmlns:p14="http://schemas.microsoft.com/office/powerpoint/2010/main" val="5617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507376"/>
          </a:xfrm>
          <a:prstGeom prst="rect">
            <a:avLst/>
          </a:prstGeom>
        </p:spPr>
      </p:pic>
      <p:pic>
        <p:nvPicPr>
          <p:cNvPr id="5" name="Picture 4" descr="centered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2540" y="3012505"/>
            <a:ext cx="1771292" cy="1112495"/>
          </a:xfrm>
          <a:prstGeom prst="rect">
            <a:avLst/>
          </a:prstGeom>
        </p:spPr>
      </p:pic>
      <p:sp>
        <p:nvSpPr>
          <p:cNvPr id="7" name="Title Placeholder 1" descr="BOV Audit, Compliance, and Risk Committee September 2019 Title Slide"/>
          <p:cNvSpPr txBox="1">
            <a:spLocks/>
          </p:cNvSpPr>
          <p:nvPr/>
        </p:nvSpPr>
        <p:spPr>
          <a:xfrm>
            <a:off x="1081453" y="4188285"/>
            <a:ext cx="10155116" cy="302060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2400" b="0" i="0" kern="1200">
                <a:solidFill>
                  <a:schemeClr val="bg1"/>
                </a:solidFill>
                <a:latin typeface="FranklinGothicURWComDem"/>
                <a:ea typeface="+mj-ea"/>
                <a:cs typeface="FranklinGothicURWComDem"/>
              </a:defRPr>
            </a:lvl1pPr>
          </a:lstStyle>
          <a:p>
            <a:r>
              <a:rPr lang="en-US" sz="4000" dirty="0">
                <a:solidFill>
                  <a:srgbClr val="232D4B"/>
                </a:solidFill>
                <a:latin typeface="Franklin Gothic Demi" panose="020B0703020102020204" pitchFamily="34" charset="0"/>
              </a:rPr>
              <a:t>Compliance Updates </a:t>
            </a:r>
          </a:p>
          <a:p>
            <a:endParaRPr lang="en-US" dirty="0">
              <a:latin typeface="Franklin Gothic Demi"/>
            </a:endParaRPr>
          </a:p>
          <a:p>
            <a:r>
              <a:rPr lang="en-US" dirty="0">
                <a:latin typeface="Franklin Gothic Demi"/>
              </a:rPr>
              <a:t>Research Administrators Forum</a:t>
            </a:r>
          </a:p>
          <a:p>
            <a:r>
              <a:rPr lang="en-US" dirty="0">
                <a:latin typeface="Franklin Gothic Demi"/>
              </a:rPr>
              <a:t>March 4, 2025</a:t>
            </a:r>
          </a:p>
          <a:p>
            <a:endParaRPr lang="en-US" sz="3200" dirty="0">
              <a:latin typeface="Franklin Gothic Demi" panose="020B0703020102020204" pitchFamily="34" charset="0"/>
            </a:endParaRPr>
          </a:p>
        </p:txBody>
      </p:sp>
      <p:sp>
        <p:nvSpPr>
          <p:cNvPr id="2" name="Slide Number Placeholder 1">
            <a:extLst>
              <a:ext uri="{FF2B5EF4-FFF2-40B4-BE49-F238E27FC236}">
                <a16:creationId xmlns:a16="http://schemas.microsoft.com/office/drawing/2014/main" id="{DA63B4EE-BEDA-47A4-B13D-3855945A9AA3}"/>
              </a:ext>
            </a:extLst>
          </p:cNvPr>
          <p:cNvSpPr>
            <a:spLocks noGrp="1"/>
          </p:cNvSpPr>
          <p:nvPr>
            <p:ph type="sldNum" sz="quarter" idx="12"/>
          </p:nvPr>
        </p:nvSpPr>
        <p:spPr/>
        <p:txBody>
          <a:bodyPr/>
          <a:lstStyle/>
          <a:p>
            <a:fld id="{5EDCC04C-BD5B-4DE4-B747-57E73857E454}"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14467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12182475"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0" y="685800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H="1">
            <a:off x="0" y="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sp>
        <p:nvSpPr>
          <p:cNvPr id="14" name="Rectangle 13"/>
          <p:cNvSpPr/>
          <p:nvPr/>
        </p:nvSpPr>
        <p:spPr>
          <a:xfrm>
            <a:off x="278405" y="623980"/>
            <a:ext cx="11439488" cy="584775"/>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hCitH3-mAb improves healing of diabetic wound</a:t>
            </a:r>
          </a:p>
        </p:txBody>
      </p:sp>
      <p:grpSp>
        <p:nvGrpSpPr>
          <p:cNvPr id="3" name="Group 2"/>
          <p:cNvGrpSpPr/>
          <p:nvPr/>
        </p:nvGrpSpPr>
        <p:grpSpPr>
          <a:xfrm>
            <a:off x="1520453" y="1909527"/>
            <a:ext cx="9029986" cy="3392673"/>
            <a:chOff x="1520453" y="1909527"/>
            <a:chExt cx="9029986" cy="3392673"/>
          </a:xfrm>
        </p:grpSpPr>
        <p:pic>
          <p:nvPicPr>
            <p:cNvPr id="10" name="Picture 9">
              <a:extLst>
                <a:ext uri="{FF2B5EF4-FFF2-40B4-BE49-F238E27FC236}">
                  <a16:creationId xmlns:a16="http://schemas.microsoft.com/office/drawing/2014/main" id="{D80D7FD2-C6D1-BF86-FA74-270B02D75151}"/>
                </a:ext>
              </a:extLst>
            </p:cNvPr>
            <p:cNvPicPr>
              <a:picLocks noChangeAspect="1"/>
            </p:cNvPicPr>
            <p:nvPr/>
          </p:nvPicPr>
          <p:blipFill rotWithShape="1">
            <a:blip r:embed="rId2"/>
            <a:srcRect l="8970" t="32237" r="28655" b="44666"/>
            <a:stretch/>
          </p:blipFill>
          <p:spPr>
            <a:xfrm>
              <a:off x="1520453" y="1909527"/>
              <a:ext cx="7441881" cy="1491874"/>
            </a:xfrm>
            <a:prstGeom prst="rect">
              <a:avLst/>
            </a:prstGeom>
          </p:spPr>
        </p:pic>
        <p:pic>
          <p:nvPicPr>
            <p:cNvPr id="11" name="Picture 10">
              <a:extLst>
                <a:ext uri="{FF2B5EF4-FFF2-40B4-BE49-F238E27FC236}">
                  <a16:creationId xmlns:a16="http://schemas.microsoft.com/office/drawing/2014/main" id="{D80D7FD2-C6D1-BF86-FA74-270B02D75151}"/>
                </a:ext>
              </a:extLst>
            </p:cNvPr>
            <p:cNvPicPr>
              <a:picLocks noChangeAspect="1"/>
            </p:cNvPicPr>
            <p:nvPr/>
          </p:nvPicPr>
          <p:blipFill rotWithShape="1">
            <a:blip r:embed="rId2"/>
            <a:srcRect l="9149" t="77822" r="28655"/>
            <a:stretch/>
          </p:blipFill>
          <p:spPr>
            <a:xfrm>
              <a:off x="1541719" y="3533681"/>
              <a:ext cx="7420616" cy="1432560"/>
            </a:xfrm>
            <a:prstGeom prst="rect">
              <a:avLst/>
            </a:prstGeom>
          </p:spPr>
        </p:pic>
        <p:sp>
          <p:nvSpPr>
            <p:cNvPr id="12" name="TextBox 11"/>
            <p:cNvSpPr txBox="1"/>
            <p:nvPr/>
          </p:nvSpPr>
          <p:spPr>
            <a:xfrm>
              <a:off x="9032076" y="2536549"/>
              <a:ext cx="141577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IgG control</a:t>
              </a:r>
            </a:p>
          </p:txBody>
        </p:sp>
        <p:sp>
          <p:nvSpPr>
            <p:cNvPr id="13" name="TextBox 12"/>
            <p:cNvSpPr txBox="1"/>
            <p:nvPr/>
          </p:nvSpPr>
          <p:spPr>
            <a:xfrm>
              <a:off x="9032075" y="4007327"/>
              <a:ext cx="1518364"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hCitH3-mAb</a:t>
              </a:r>
            </a:p>
          </p:txBody>
        </p:sp>
        <p:sp>
          <p:nvSpPr>
            <p:cNvPr id="2" name="TextBox 1"/>
            <p:cNvSpPr txBox="1"/>
            <p:nvPr/>
          </p:nvSpPr>
          <p:spPr>
            <a:xfrm>
              <a:off x="1953489" y="4939688"/>
              <a:ext cx="73129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Day 1</a:t>
              </a:r>
            </a:p>
          </p:txBody>
        </p:sp>
        <p:sp>
          <p:nvSpPr>
            <p:cNvPr id="15" name="TextBox 14"/>
            <p:cNvSpPr txBox="1"/>
            <p:nvPr/>
          </p:nvSpPr>
          <p:spPr>
            <a:xfrm>
              <a:off x="3412565" y="4939688"/>
              <a:ext cx="73129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Day 3</a:t>
              </a:r>
            </a:p>
          </p:txBody>
        </p:sp>
        <p:sp>
          <p:nvSpPr>
            <p:cNvPr id="17" name="TextBox 16"/>
            <p:cNvSpPr txBox="1"/>
            <p:nvPr/>
          </p:nvSpPr>
          <p:spPr>
            <a:xfrm>
              <a:off x="4891735" y="4963646"/>
              <a:ext cx="73129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Day 7</a:t>
              </a:r>
            </a:p>
          </p:txBody>
        </p:sp>
        <p:sp>
          <p:nvSpPr>
            <p:cNvPr id="18" name="TextBox 17"/>
            <p:cNvSpPr txBox="1"/>
            <p:nvPr/>
          </p:nvSpPr>
          <p:spPr>
            <a:xfrm>
              <a:off x="6344774" y="4951135"/>
              <a:ext cx="84510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Day 10</a:t>
              </a:r>
            </a:p>
          </p:txBody>
        </p:sp>
        <p:sp>
          <p:nvSpPr>
            <p:cNvPr id="19" name="TextBox 18"/>
            <p:cNvSpPr txBox="1"/>
            <p:nvPr/>
          </p:nvSpPr>
          <p:spPr>
            <a:xfrm>
              <a:off x="7766861" y="4963646"/>
              <a:ext cx="845103"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Day 12</a:t>
              </a:r>
            </a:p>
          </p:txBody>
        </p:sp>
      </p:grpSp>
    </p:spTree>
    <p:extLst>
      <p:ext uri="{BB962C8B-B14F-4D97-AF65-F5344CB8AC3E}">
        <p14:creationId xmlns:p14="http://schemas.microsoft.com/office/powerpoint/2010/main" val="913744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84" y="678489"/>
            <a:ext cx="12150216" cy="584775"/>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Bench-to-bedside translation</a:t>
            </a:r>
          </a:p>
        </p:txBody>
      </p:sp>
      <p:sp>
        <p:nvSpPr>
          <p:cNvPr id="5" name="Rectangle 4"/>
          <p:cNvSpPr/>
          <p:nvPr/>
        </p:nvSpPr>
        <p:spPr>
          <a:xfrm>
            <a:off x="493150" y="1828700"/>
            <a:ext cx="11474915" cy="349326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IP on hCitH3-mAb jointly filed by UVA-LVG, University of Michigan and HTIC, Inc.</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Need business leadership and venture support to guide translation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Partnership between HTIC, Inc., Pharmaceutical Companies, and UVA-LVG to advance commercialization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 Produce clinical-grade hCitH3-mAb in a GMP facility</a:t>
            </a:r>
          </a:p>
          <a:p>
            <a:pPr>
              <a:spcBef>
                <a:spcPts val="600"/>
              </a:spcBef>
            </a:pPr>
            <a:r>
              <a:rPr lang="en-US" sz="2400" b="1" dirty="0">
                <a:latin typeface="Arial" panose="020B0604020202020204" pitchFamily="34" charset="0"/>
                <a:cs typeface="Arial" panose="020B0604020202020204" pitchFamily="34" charset="0"/>
              </a:rPr>
              <a:t>	b) Establish safety profile per FDA guidance</a:t>
            </a:r>
          </a:p>
        </p:txBody>
      </p:sp>
    </p:spTree>
    <p:extLst>
      <p:ext uri="{BB962C8B-B14F-4D97-AF65-F5344CB8AC3E}">
        <p14:creationId xmlns:p14="http://schemas.microsoft.com/office/powerpoint/2010/main" val="10805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98653" y="582689"/>
            <a:ext cx="10117037" cy="646331"/>
          </a:xfrm>
          <a:prstGeom prst="rect">
            <a:avLst/>
          </a:prstGeom>
        </p:spPr>
        <p:txBody>
          <a:bodyPr wrap="square">
            <a:spAutoFit/>
          </a:bodyPr>
          <a:lstStyle/>
          <a:p>
            <a:pPr algn="ctr"/>
            <a:r>
              <a:rPr lang="en-US" sz="3600" b="1" i="1" dirty="0">
                <a:solidFill>
                  <a:srgbClr val="0070C0"/>
                </a:solidFill>
                <a:latin typeface="Arial" panose="020B0604020202020204" pitchFamily="34" charset="0"/>
                <a:cs typeface="Arial" panose="020B0604020202020204" pitchFamily="34" charset="0"/>
              </a:rPr>
              <a:t>Production of hCitH3-mAb in a GMP facility</a:t>
            </a:r>
          </a:p>
        </p:txBody>
      </p:sp>
      <p:pic>
        <p:nvPicPr>
          <p:cNvPr id="2050" name="Picture 2" descr="mAbs | Monoclonal Antibody Production | Germ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19" y="1885626"/>
            <a:ext cx="5107449" cy="341065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844235" y="1919530"/>
            <a:ext cx="5657959" cy="3360929"/>
            <a:chOff x="5844235" y="1919530"/>
            <a:chExt cx="5657959" cy="3360929"/>
          </a:xfrm>
        </p:grpSpPr>
        <p:grpSp>
          <p:nvGrpSpPr>
            <p:cNvPr id="3" name="Group 2"/>
            <p:cNvGrpSpPr/>
            <p:nvPr/>
          </p:nvGrpSpPr>
          <p:grpSpPr>
            <a:xfrm>
              <a:off x="6084067" y="1919530"/>
              <a:ext cx="5020189" cy="2305807"/>
              <a:chOff x="6084067" y="1919530"/>
              <a:chExt cx="5020189" cy="2305807"/>
            </a:xfrm>
          </p:grpSpPr>
          <p:pic>
            <p:nvPicPr>
              <p:cNvPr id="4" name="Picture 3"/>
              <p:cNvPicPr>
                <a:picLocks noChangeAspect="1"/>
              </p:cNvPicPr>
              <p:nvPr/>
            </p:nvPicPr>
            <p:blipFill>
              <a:blip r:embed="rId3"/>
              <a:stretch>
                <a:fillRect/>
              </a:stretch>
            </p:blipFill>
            <p:spPr>
              <a:xfrm>
                <a:off x="6084067" y="1919530"/>
                <a:ext cx="3209749" cy="2305807"/>
              </a:xfrm>
              <a:prstGeom prst="rect">
                <a:avLst/>
              </a:prstGeom>
              <a:ln w="19050">
                <a:solidFill>
                  <a:schemeClr val="tx1"/>
                </a:solidFill>
              </a:ln>
            </p:spPr>
          </p:pic>
          <p:pic>
            <p:nvPicPr>
              <p:cNvPr id="5" name="Picture 4"/>
              <p:cNvPicPr>
                <a:picLocks noChangeAspect="1"/>
              </p:cNvPicPr>
              <p:nvPr/>
            </p:nvPicPr>
            <p:blipFill>
              <a:blip r:embed="rId4"/>
              <a:stretch>
                <a:fillRect/>
              </a:stretch>
            </p:blipFill>
            <p:spPr>
              <a:xfrm>
                <a:off x="9631121" y="1931364"/>
                <a:ext cx="1473135" cy="2269382"/>
              </a:xfrm>
              <a:prstGeom prst="rect">
                <a:avLst/>
              </a:prstGeom>
              <a:ln w="19050">
                <a:solidFill>
                  <a:schemeClr val="tx1"/>
                </a:solidFill>
              </a:ln>
            </p:spPr>
          </p:pic>
        </p:grpSp>
        <p:sp>
          <p:nvSpPr>
            <p:cNvPr id="2" name="TextBox 1"/>
            <p:cNvSpPr txBox="1"/>
            <p:nvPr/>
          </p:nvSpPr>
          <p:spPr>
            <a:xfrm>
              <a:off x="5844235" y="4483334"/>
              <a:ext cx="5397183" cy="369332"/>
            </a:xfrm>
            <a:prstGeom prst="rect">
              <a:avLst/>
            </a:prstGeom>
            <a:noFill/>
          </p:spPr>
          <p:txBody>
            <a:bodyPr wrap="none" rtlCol="0">
              <a:spAutoFit/>
            </a:bodyPr>
            <a:lstStyle/>
            <a:p>
              <a:r>
                <a:rPr lang="en-US" b="1" dirty="0">
                  <a:solidFill>
                    <a:srgbClr val="FF0000"/>
                  </a:solidFill>
                </a:rPr>
                <a:t>High yield of hCitH3-mAb exceeding industry standard</a:t>
              </a:r>
            </a:p>
          </p:txBody>
        </p:sp>
        <p:sp>
          <p:nvSpPr>
            <p:cNvPr id="9" name="TextBox 8"/>
            <p:cNvSpPr txBox="1"/>
            <p:nvPr/>
          </p:nvSpPr>
          <p:spPr>
            <a:xfrm>
              <a:off x="5844235" y="4911127"/>
              <a:ext cx="5657959" cy="369332"/>
            </a:xfrm>
            <a:prstGeom prst="rect">
              <a:avLst/>
            </a:prstGeom>
            <a:noFill/>
          </p:spPr>
          <p:txBody>
            <a:bodyPr wrap="none" rtlCol="0">
              <a:spAutoFit/>
            </a:bodyPr>
            <a:lstStyle/>
            <a:p>
              <a:r>
                <a:rPr lang="en-US" b="1" dirty="0">
                  <a:solidFill>
                    <a:srgbClr val="FF0000"/>
                  </a:solidFill>
                </a:rPr>
                <a:t>High quality hCitH3-mAb (&gt;99.5% pure) has been purified</a:t>
              </a:r>
            </a:p>
          </p:txBody>
        </p:sp>
      </p:grpSp>
    </p:spTree>
    <p:extLst>
      <p:ext uri="{BB962C8B-B14F-4D97-AF65-F5344CB8AC3E}">
        <p14:creationId xmlns:p14="http://schemas.microsoft.com/office/powerpoint/2010/main" val="22912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4049638" y="4123"/>
            <a:ext cx="4135783" cy="7352503"/>
          </a:xfrm>
          <a:prstGeom prst="rect">
            <a:avLst/>
          </a:prstGeom>
        </p:spPr>
      </p:pic>
      <p:sp>
        <p:nvSpPr>
          <p:cNvPr id="3" name="Rectangle 2"/>
          <p:cNvSpPr/>
          <p:nvPr/>
        </p:nvSpPr>
        <p:spPr>
          <a:xfrm>
            <a:off x="274287" y="337414"/>
            <a:ext cx="11823405" cy="646331"/>
          </a:xfrm>
          <a:prstGeom prst="rect">
            <a:avLst/>
          </a:prstGeom>
        </p:spPr>
        <p:txBody>
          <a:bodyPr wrap="square">
            <a:spAutoFit/>
          </a:bodyPr>
          <a:lstStyle/>
          <a:p>
            <a:pPr algn="ctr"/>
            <a:r>
              <a:rPr lang="en-US" sz="3600" b="1" i="1" dirty="0">
                <a:solidFill>
                  <a:srgbClr val="0070C0"/>
                </a:solidFill>
                <a:latin typeface="Arial" panose="020B0604020202020204" pitchFamily="34" charset="0"/>
                <a:cs typeface="Arial" panose="020B0604020202020204" pitchFamily="34" charset="0"/>
              </a:rPr>
              <a:t>CitH3-mAb is safe in aged mice</a:t>
            </a:r>
          </a:p>
        </p:txBody>
      </p:sp>
      <p:sp>
        <p:nvSpPr>
          <p:cNvPr id="4" name="TextBox 3"/>
          <p:cNvSpPr txBox="1"/>
          <p:nvPr/>
        </p:nvSpPr>
        <p:spPr>
          <a:xfrm>
            <a:off x="3959524" y="1243150"/>
            <a:ext cx="1452642"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Untreated </a:t>
            </a:r>
          </a:p>
        </p:txBody>
      </p:sp>
      <p:sp>
        <p:nvSpPr>
          <p:cNvPr id="5" name="TextBox 4"/>
          <p:cNvSpPr txBox="1"/>
          <p:nvPr/>
        </p:nvSpPr>
        <p:spPr>
          <a:xfrm>
            <a:off x="6930413" y="1212372"/>
            <a:ext cx="1659429" cy="400110"/>
          </a:xfrm>
          <a:prstGeom prst="rect">
            <a:avLst/>
          </a:prstGeom>
          <a:noFill/>
        </p:spPr>
        <p:txBody>
          <a:bodyPr wrap="none" rtlCol="0">
            <a:spAutoFit/>
          </a:bodyPr>
          <a:lstStyle/>
          <a:p>
            <a:r>
              <a:rPr lang="en-US" sz="2000" b="1" dirty="0">
                <a:solidFill>
                  <a:srgbClr val="FF0000"/>
                </a:solidFill>
                <a:latin typeface="Arial" panose="020B0604020202020204" pitchFamily="34" charset="0"/>
                <a:cs typeface="Arial" panose="020B0604020202020204" pitchFamily="34" charset="0"/>
              </a:rPr>
              <a:t>+CitH3-mAb</a:t>
            </a:r>
          </a:p>
        </p:txBody>
      </p:sp>
    </p:spTree>
    <p:extLst>
      <p:ext uri="{BB962C8B-B14F-4D97-AF65-F5344CB8AC3E}">
        <p14:creationId xmlns:p14="http://schemas.microsoft.com/office/powerpoint/2010/main" val="35445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7154" y="1502647"/>
            <a:ext cx="10259125"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“Developing a </a:t>
            </a:r>
            <a:r>
              <a:rPr lang="en-US" sz="3600" b="1" dirty="0">
                <a:solidFill>
                  <a:srgbClr val="FF00FF"/>
                </a:solidFill>
                <a:latin typeface="Arial" panose="020B0604020202020204" pitchFamily="34" charset="0"/>
                <a:cs typeface="Arial" panose="020B0604020202020204" pitchFamily="34" charset="0"/>
              </a:rPr>
              <a:t>molecular glue</a:t>
            </a:r>
            <a:r>
              <a:rPr lang="en-US" sz="3600" b="1" dirty="0">
                <a:solidFill>
                  <a:srgbClr val="002060"/>
                </a:solidFill>
                <a:latin typeface="Arial" panose="020B0604020202020204" pitchFamily="34" charset="0"/>
                <a:cs typeface="Arial" panose="020B0604020202020204" pitchFamily="34" charset="0"/>
              </a:rPr>
              <a:t> to enhance</a:t>
            </a:r>
          </a:p>
          <a:p>
            <a:r>
              <a:rPr lang="en-US" sz="3600" b="1" dirty="0">
                <a:solidFill>
                  <a:srgbClr val="002060"/>
                </a:solidFill>
                <a:latin typeface="Arial" panose="020B0604020202020204" pitchFamily="34" charset="0"/>
                <a:cs typeface="Arial" panose="020B0604020202020204" pitchFamily="34" charset="0"/>
              </a:rPr>
              <a:t>healing of diabetic wounds”</a:t>
            </a:r>
          </a:p>
        </p:txBody>
      </p:sp>
      <p:pic>
        <p:nvPicPr>
          <p:cNvPr id="4" name="Picture 3" descr="A glue bottle next to a structure&#10;&#10;Description automatically generated">
            <a:extLst>
              <a:ext uri="{FF2B5EF4-FFF2-40B4-BE49-F238E27FC236}">
                <a16:creationId xmlns:a16="http://schemas.microsoft.com/office/drawing/2014/main" id="{963245DE-157B-1A48-FD77-B4A8B4855488}"/>
              </a:ext>
            </a:extLst>
          </p:cNvPr>
          <p:cNvPicPr>
            <a:picLocks noChangeAspect="1"/>
          </p:cNvPicPr>
          <p:nvPr/>
        </p:nvPicPr>
        <p:blipFill rotWithShape="1">
          <a:blip r:embed="rId2"/>
          <a:srcRect t="44083" r="31649" b="14538"/>
          <a:stretch/>
        </p:blipFill>
        <p:spPr>
          <a:xfrm>
            <a:off x="5951373" y="2920481"/>
            <a:ext cx="4385391" cy="2431587"/>
          </a:xfrm>
          <a:prstGeom prst="rect">
            <a:avLst/>
          </a:prstGeom>
          <a:noFill/>
        </p:spPr>
      </p:pic>
    </p:spTree>
    <p:extLst>
      <p:ext uri="{BB962C8B-B14F-4D97-AF65-F5344CB8AC3E}">
        <p14:creationId xmlns:p14="http://schemas.microsoft.com/office/powerpoint/2010/main" val="4150092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rallelogram 13">
            <a:extLst>
              <a:ext uri="{FF2B5EF4-FFF2-40B4-BE49-F238E27FC236}">
                <a16:creationId xmlns:a16="http://schemas.microsoft.com/office/drawing/2014/main" id="{CDFA893A-824C-42ED-8D59-966878A4FFAA}"/>
              </a:ext>
            </a:extLst>
          </p:cNvPr>
          <p:cNvSpPr/>
          <p:nvPr/>
        </p:nvSpPr>
        <p:spPr>
          <a:xfrm>
            <a:off x="23642" y="1128851"/>
            <a:ext cx="12161816" cy="4251185"/>
          </a:xfrm>
          <a:prstGeom prst="parallelogram">
            <a:avLst>
              <a:gd name="adj"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38" dirty="0"/>
          </a:p>
        </p:txBody>
      </p:sp>
      <p:pic>
        <p:nvPicPr>
          <p:cNvPr id="8" name="S3a.avi">
            <a:hlinkClick r:id="" action="ppaction://media"/>
            <a:extLst>
              <a:ext uri="{FF2B5EF4-FFF2-40B4-BE49-F238E27FC236}">
                <a16:creationId xmlns:a16="http://schemas.microsoft.com/office/drawing/2014/main" id="{31713781-A95A-4821-8C14-03858A144E42}"/>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26409" y="1128857"/>
            <a:ext cx="3912519" cy="425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3b.avi">
            <a:hlinkClick r:id="" action="ppaction://media"/>
            <a:extLst>
              <a:ext uri="{FF2B5EF4-FFF2-40B4-BE49-F238E27FC236}">
                <a16:creationId xmlns:a16="http://schemas.microsoft.com/office/drawing/2014/main" id="{0EC09803-D007-46FD-9EBA-E45E38A775F5}"/>
              </a:ext>
            </a:extLst>
          </p:cNvPr>
          <p:cNvPicPr>
            <a:picLocks noChangeAspect="1" noChangeArrowheads="1"/>
          </p:cNvPicPr>
          <p:nvPr>
            <a:vide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4140545" y="1128856"/>
            <a:ext cx="3912520" cy="425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3c.avi">
            <a:hlinkClick r:id="" action="ppaction://media"/>
            <a:extLst>
              <a:ext uri="{FF2B5EF4-FFF2-40B4-BE49-F238E27FC236}">
                <a16:creationId xmlns:a16="http://schemas.microsoft.com/office/drawing/2014/main" id="{C7922864-4B06-4B71-93D3-9CD792255E61}"/>
              </a:ext>
            </a:extLst>
          </p:cNvPr>
          <p:cNvPicPr>
            <a:picLocks noChangeAspect="1" noChangeArrowheads="1"/>
          </p:cNvPicPr>
          <p:nvPr>
            <a:videoFile r:link="rId6"/>
            <p:extLst>
              <p:ext uri="{DAA4B4D4-6D71-4841-9C94-3DE7FCFB9230}">
                <p14:media xmlns:p14="http://schemas.microsoft.com/office/powerpoint/2010/main" r:embed="rId5"/>
              </p:ext>
            </p:extLst>
          </p:nvPr>
        </p:nvPicPr>
        <p:blipFill>
          <a:blip r:embed="rId11">
            <a:extLst>
              <a:ext uri="{28A0092B-C50C-407E-A947-70E740481C1C}">
                <a14:useLocalDpi xmlns:a14="http://schemas.microsoft.com/office/drawing/2010/main" val="0"/>
              </a:ext>
            </a:extLst>
          </a:blip>
          <a:srcRect/>
          <a:stretch>
            <a:fillRect/>
          </a:stretch>
        </p:blipFill>
        <p:spPr bwMode="auto">
          <a:xfrm>
            <a:off x="8254681" y="1134841"/>
            <a:ext cx="3907012" cy="4245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0D5A019-57AD-4BC4-AC07-12754448F6B4}"/>
              </a:ext>
            </a:extLst>
          </p:cNvPr>
          <p:cNvSpPr txBox="1"/>
          <p:nvPr/>
        </p:nvSpPr>
        <p:spPr>
          <a:xfrm>
            <a:off x="3484151" y="4303965"/>
            <a:ext cx="5216634" cy="582595"/>
          </a:xfrm>
          <a:prstGeom prst="rect">
            <a:avLst/>
          </a:prstGeom>
          <a:noFill/>
        </p:spPr>
        <p:txBody>
          <a:bodyPr wrap="square" rtlCol="0">
            <a:spAutoFit/>
          </a:bodyPr>
          <a:lstStyle/>
          <a:p>
            <a:pPr algn="ctr"/>
            <a:r>
              <a:rPr lang="en-US" sz="3186" b="1" dirty="0">
                <a:solidFill>
                  <a:srgbClr val="00EE22"/>
                </a:solidFill>
              </a:rPr>
              <a:t>Green = MG53</a:t>
            </a:r>
          </a:p>
        </p:txBody>
      </p:sp>
      <p:sp>
        <p:nvSpPr>
          <p:cNvPr id="5" name="Content Placeholder 4"/>
          <p:cNvSpPr>
            <a:spLocks noGrp="1"/>
          </p:cNvSpPr>
          <p:nvPr>
            <p:ph idx="1"/>
          </p:nvPr>
        </p:nvSpPr>
        <p:spPr>
          <a:xfrm>
            <a:off x="672475" y="281651"/>
            <a:ext cx="10834227" cy="761598"/>
          </a:xfrm>
        </p:spPr>
        <p:txBody>
          <a:bodyPr vert="horz" lIns="123877" tIns="61939" rIns="123877" bIns="61939" rtlCol="0" anchor="t">
            <a:normAutofit/>
          </a:bodyPr>
          <a:lstStyle/>
          <a:p>
            <a:pPr marL="0" indent="0" algn="ctr">
              <a:buNone/>
            </a:pPr>
            <a:r>
              <a:rPr lang="en-US" sz="3251" b="1" dirty="0">
                <a:solidFill>
                  <a:srgbClr val="0070C0"/>
                </a:solidFill>
                <a:latin typeface="Arial"/>
                <a:cs typeface="Arial"/>
              </a:rPr>
              <a:t>MG53 - a </a:t>
            </a:r>
            <a:r>
              <a:rPr lang="en-US" sz="3251" b="1" dirty="0">
                <a:solidFill>
                  <a:srgbClr val="FF00FF"/>
                </a:solidFill>
                <a:latin typeface="Arial"/>
                <a:cs typeface="Arial"/>
              </a:rPr>
              <a:t>molecular glue</a:t>
            </a:r>
            <a:r>
              <a:rPr lang="en-US" sz="3251" b="1" dirty="0">
                <a:solidFill>
                  <a:srgbClr val="0070C0"/>
                </a:solidFill>
                <a:latin typeface="Arial"/>
                <a:cs typeface="Arial"/>
              </a:rPr>
              <a:t> to repair tissue injury </a:t>
            </a:r>
            <a:endParaRPr lang="en-US" sz="3251" b="1" dirty="0">
              <a:solidFill>
                <a:srgbClr val="0070C0"/>
              </a:solidFill>
              <a:latin typeface="Arial" panose="020B0604020202020204" pitchFamily="34" charset="0"/>
              <a:cs typeface="Arial" panose="020B0604020202020204" pitchFamily="34" charset="0"/>
            </a:endParaRPr>
          </a:p>
        </p:txBody>
      </p:sp>
      <p:sp>
        <p:nvSpPr>
          <p:cNvPr id="12" name="Rectangle 4"/>
          <p:cNvSpPr>
            <a:spLocks noChangeArrowheads="1"/>
          </p:cNvSpPr>
          <p:nvPr/>
        </p:nvSpPr>
        <p:spPr bwMode="auto">
          <a:xfrm>
            <a:off x="5069133" y="5724587"/>
            <a:ext cx="5560455" cy="38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677" tIns="54338" rIns="108677" bIns="54338">
            <a:spAutoFit/>
          </a:bodyPr>
          <a:lstStyle>
            <a:lvl1pPr eaLnBrk="0" hangingPunct="0">
              <a:spcBef>
                <a:spcPct val="20000"/>
              </a:spcBef>
              <a:buChar char="•"/>
              <a:defRPr sz="3200">
                <a:solidFill>
                  <a:schemeClr val="tx1"/>
                </a:solidFill>
                <a:latin typeface="Arial" charset="0"/>
                <a:ea typeface="宋体" pitchFamily="2" charset="-122"/>
              </a:defRPr>
            </a:lvl1pPr>
            <a:lvl2pPr marL="742950" indent="-285750" eaLnBrk="0" hangingPunct="0">
              <a:spcBef>
                <a:spcPct val="20000"/>
              </a:spcBef>
              <a:buChar char="–"/>
              <a:defRPr sz="2800">
                <a:solidFill>
                  <a:schemeClr val="tx1"/>
                </a:solidFill>
                <a:latin typeface="Arial" charset="0"/>
                <a:ea typeface="宋体" pitchFamily="2" charset="-122"/>
              </a:defRPr>
            </a:lvl2pPr>
            <a:lvl3pPr marL="1143000" indent="-228600" eaLnBrk="0" hangingPunct="0">
              <a:spcBef>
                <a:spcPct val="20000"/>
              </a:spcBef>
              <a:buChar char="•"/>
              <a:defRPr sz="2400">
                <a:solidFill>
                  <a:schemeClr val="tx1"/>
                </a:solidFill>
                <a:latin typeface="Arial" charset="0"/>
                <a:ea typeface="宋体" pitchFamily="2" charset="-122"/>
              </a:defRPr>
            </a:lvl3pPr>
            <a:lvl4pPr marL="1600200" indent="-228600" eaLnBrk="0" hangingPunct="0">
              <a:spcBef>
                <a:spcPct val="20000"/>
              </a:spcBef>
              <a:buChar char="–"/>
              <a:defRPr sz="2000">
                <a:solidFill>
                  <a:schemeClr val="tx1"/>
                </a:solidFill>
                <a:latin typeface="Arial" charset="0"/>
                <a:ea typeface="宋体" pitchFamily="2" charset="-122"/>
              </a:defRPr>
            </a:lvl4pPr>
            <a:lvl5pPr marL="2057400" indent="-228600" eaLnBrk="0" hangingPunct="0">
              <a:spcBef>
                <a:spcPct val="20000"/>
              </a:spcBef>
              <a:buChar char="»"/>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charset="0"/>
                <a:ea typeface="宋体" pitchFamily="2" charset="-122"/>
              </a:defRPr>
            </a:lvl9pPr>
          </a:lstStyle>
          <a:p>
            <a:pPr eaLnBrk="1" hangingPunct="1">
              <a:spcBef>
                <a:spcPct val="0"/>
              </a:spcBef>
              <a:buFontTx/>
              <a:buNone/>
            </a:pPr>
            <a:r>
              <a:rPr lang="en-US" altLang="ja-JP" sz="1800" b="1" i="1" dirty="0" err="1">
                <a:ea typeface="MS Mincho" pitchFamily="49" charset="-128"/>
              </a:rPr>
              <a:t>Cai</a:t>
            </a:r>
            <a:r>
              <a:rPr lang="en-US" altLang="ja-JP" sz="1800" b="1" i="1" dirty="0">
                <a:ea typeface="MS Mincho" pitchFamily="49" charset="-128"/>
              </a:rPr>
              <a:t> et al </a:t>
            </a:r>
            <a:r>
              <a:rPr lang="en-US" altLang="ja-JP" sz="1800" b="1" dirty="0">
                <a:ea typeface="MS Mincho" pitchFamily="49" charset="-128"/>
              </a:rPr>
              <a:t>(2009) </a:t>
            </a:r>
            <a:r>
              <a:rPr lang="en-US" altLang="ja-JP" sz="1800" b="1" i="1" dirty="0">
                <a:ea typeface="MS Mincho" pitchFamily="49" charset="-128"/>
              </a:rPr>
              <a:t>Nature Cell Biology </a:t>
            </a:r>
            <a:r>
              <a:rPr lang="en-US" altLang="ja-JP" sz="1800" b="1" dirty="0">
                <a:ea typeface="MS Mincho" pitchFamily="49" charset="-128"/>
              </a:rPr>
              <a:t>11: 56-64 </a:t>
            </a:r>
            <a:endParaRPr lang="en-US" altLang="zh-CN" sz="1800" b="1" dirty="0">
              <a:ea typeface="MS Mincho" pitchFamily="49" charset="-128"/>
            </a:endParaRPr>
          </a:p>
        </p:txBody>
      </p:sp>
    </p:spTree>
    <p:extLst>
      <p:ext uri="{BB962C8B-B14F-4D97-AF65-F5344CB8AC3E}">
        <p14:creationId xmlns:p14="http://schemas.microsoft.com/office/powerpoint/2010/main" val="39687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000"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500" fill="hold"/>
                                        <p:tgtEl>
                                          <p:spTgt spid="9"/>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par>
              <p:cTn id="29"/>
            </p:par>
            <p:par>
              <p:cTn id="30"/>
            </p:par>
            <p:par>
              <p:cTn id="31"/>
            </p:par>
            <p:video>
              <p:cMediaNode>
                <p:cTn id="32" fill="hold" display="0">
                  <p:stCondLst>
                    <p:cond delay="indefinite"/>
                  </p:stCondLst>
                </p:cTn>
                <p:tgtEl>
                  <p:spTgt spid="8"/>
                </p:tgtEl>
              </p:cMediaNode>
            </p:video>
            <p:video>
              <p:cMediaNode>
                <p:cTn id="33" fill="hold" display="0">
                  <p:stCondLst>
                    <p:cond delay="indefinite"/>
                  </p:stCondLst>
                </p:cTn>
                <p:tgtEl>
                  <p:spTgt spid="9"/>
                </p:tgtEl>
              </p:cMediaNode>
            </p:video>
            <p:video>
              <p:cMediaNode>
                <p:cTn id="34" fill="hold" display="0">
                  <p:stCondLst>
                    <p:cond delay="indefinite"/>
                  </p:stCondLst>
                </p:cTn>
                <p:tgtEl>
                  <p:spTgt spid="10"/>
                </p:tgtEl>
              </p:cMediaNode>
            </p:video>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819D6-D44C-4E34-AC49-7ED9698CFF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5710" y="1302242"/>
            <a:ext cx="2995028" cy="3798164"/>
          </a:xfrm>
          <a:prstGeom prst="rect">
            <a:avLst/>
          </a:prstGeom>
        </p:spPr>
      </p:pic>
      <p:sp>
        <p:nvSpPr>
          <p:cNvPr id="6" name="Rectangle 5"/>
          <p:cNvSpPr/>
          <p:nvPr/>
        </p:nvSpPr>
        <p:spPr>
          <a:xfrm>
            <a:off x="577241" y="449101"/>
            <a:ext cx="10849971" cy="584775"/>
          </a:xfrm>
          <a:prstGeom prst="rect">
            <a:avLst/>
          </a:prstGeom>
        </p:spPr>
        <p:txBody>
          <a:bodyPr wrap="square">
            <a:spAutoFit/>
          </a:bodyPr>
          <a:lstStyle/>
          <a:p>
            <a:pPr algn="ctr"/>
            <a:r>
              <a:rPr lang="en-US" sz="3200" b="1" i="1" dirty="0">
                <a:solidFill>
                  <a:srgbClr val="0070C0"/>
                </a:solidFill>
                <a:latin typeface="Arial" panose="020B0604020202020204" pitchFamily="34" charset="0"/>
                <a:cs typeface="Arial" panose="020B0604020202020204" pitchFamily="34" charset="0"/>
              </a:rPr>
              <a:t>Broader application of MG53 in regenerative medicine</a:t>
            </a:r>
            <a:endParaRPr lang="en-US" sz="3200" b="1" i="1" dirty="0">
              <a:solidFill>
                <a:srgbClr val="0070C0"/>
              </a:solidFill>
              <a:effectLst/>
              <a:latin typeface="Arial" panose="020B0604020202020204" pitchFamily="34" charset="0"/>
              <a:cs typeface="Arial" panose="020B0604020202020204" pitchFamily="34" charset="0"/>
            </a:endParaRPr>
          </a:p>
        </p:txBody>
      </p:sp>
      <p:sp>
        <p:nvSpPr>
          <p:cNvPr id="7" name="TextBox 6"/>
          <p:cNvSpPr txBox="1"/>
          <p:nvPr/>
        </p:nvSpPr>
        <p:spPr>
          <a:xfrm>
            <a:off x="1124572" y="5300424"/>
            <a:ext cx="10113666"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TEDx</a:t>
            </a:r>
            <a:r>
              <a:rPr lang="en-US" sz="2400" dirty="0">
                <a:latin typeface="Arial" panose="020B0604020202020204" pitchFamily="34" charset="0"/>
                <a:cs typeface="Arial" panose="020B0604020202020204" pitchFamily="34" charset="0"/>
              </a:rPr>
              <a:t>: Regenerative Medicine: Finding a “pixie dust” to save human lives</a:t>
            </a:r>
          </a:p>
        </p:txBody>
      </p:sp>
      <p:pic>
        <p:nvPicPr>
          <p:cNvPr id="2" name="Picture 1"/>
          <p:cNvPicPr>
            <a:picLocks noChangeAspect="1"/>
          </p:cNvPicPr>
          <p:nvPr/>
        </p:nvPicPr>
        <p:blipFill>
          <a:blip r:embed="rId3"/>
          <a:stretch>
            <a:fillRect/>
          </a:stretch>
        </p:blipFill>
        <p:spPr>
          <a:xfrm>
            <a:off x="5589918" y="1302242"/>
            <a:ext cx="4493642" cy="3789083"/>
          </a:xfrm>
          <a:prstGeom prst="rect">
            <a:avLst/>
          </a:prstGeom>
        </p:spPr>
      </p:pic>
    </p:spTree>
    <p:extLst>
      <p:ext uri="{BB962C8B-B14F-4D97-AF65-F5344CB8AC3E}">
        <p14:creationId xmlns:p14="http://schemas.microsoft.com/office/powerpoint/2010/main" val="2392802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7" name="Straight Connector 6"/>
          <p:cNvCxnSpPr/>
          <p:nvPr/>
        </p:nvCxnSpPr>
        <p:spPr>
          <a:xfrm>
            <a:off x="12182475" y="0"/>
            <a:ext cx="0" cy="685800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0" y="685800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H="1">
            <a:off x="0" y="0"/>
            <a:ext cx="12182475" cy="0"/>
          </a:xfrm>
          <a:prstGeom prst="line">
            <a:avLst/>
          </a:prstGeom>
          <a:ln w="57150" cap="rnd"/>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170" y="2088798"/>
            <a:ext cx="9041396" cy="2993639"/>
          </a:xfrm>
          <a:prstGeom prst="rect">
            <a:avLst/>
          </a:prstGeom>
          <a:ln w="19050">
            <a:solidFill>
              <a:schemeClr val="tx1"/>
            </a:solidFill>
          </a:ln>
        </p:spPr>
      </p:pic>
      <p:sp>
        <p:nvSpPr>
          <p:cNvPr id="10" name="Rectangle 9"/>
          <p:cNvSpPr/>
          <p:nvPr/>
        </p:nvSpPr>
        <p:spPr>
          <a:xfrm>
            <a:off x="1088669" y="508465"/>
            <a:ext cx="10457709" cy="954107"/>
          </a:xfrm>
          <a:prstGeom prst="rect">
            <a:avLst/>
          </a:prstGeom>
        </p:spPr>
        <p:txBody>
          <a:bodyPr wrap="square">
            <a:spAutoFit/>
          </a:bodyPr>
          <a:lstStyle/>
          <a:p>
            <a:pPr algn="ctr"/>
            <a:r>
              <a:rPr lang="en-US" sz="2800" b="1" i="1" dirty="0">
                <a:solidFill>
                  <a:srgbClr val="0070C0"/>
                </a:solidFill>
                <a:latin typeface="Arial" panose="020B0604020202020204" pitchFamily="34" charset="0"/>
                <a:cs typeface="Arial" panose="020B0604020202020204" pitchFamily="34" charset="0"/>
              </a:rPr>
              <a:t>Hydrogel formulation of recombinant human MG53 protein</a:t>
            </a:r>
          </a:p>
          <a:p>
            <a:pPr algn="ctr"/>
            <a:r>
              <a:rPr lang="en-US" sz="2800" b="1" i="1" dirty="0">
                <a:solidFill>
                  <a:srgbClr val="0070C0"/>
                </a:solidFill>
                <a:latin typeface="Arial" panose="020B0604020202020204" pitchFamily="34" charset="0"/>
                <a:cs typeface="Arial" panose="020B0604020202020204" pitchFamily="34" charset="0"/>
              </a:rPr>
              <a:t>for topical application to treat diabetic wound</a:t>
            </a:r>
          </a:p>
        </p:txBody>
      </p:sp>
      <p:sp>
        <p:nvSpPr>
          <p:cNvPr id="5" name="Rectangle 4"/>
          <p:cNvSpPr/>
          <p:nvPr/>
        </p:nvSpPr>
        <p:spPr>
          <a:xfrm>
            <a:off x="2539920" y="5418055"/>
            <a:ext cx="8535515" cy="338554"/>
          </a:xfrm>
          <a:prstGeom prst="rect">
            <a:avLst/>
          </a:prstGeom>
        </p:spPr>
        <p:txBody>
          <a:bodyPr wrap="square">
            <a:spAutoFit/>
          </a:bodyPr>
          <a:lstStyle/>
          <a:p>
            <a:r>
              <a:rPr lang="en-US" sz="1600" b="1" dirty="0" err="1">
                <a:latin typeface="Arial" panose="020B0604020202020204" pitchFamily="34" charset="0"/>
                <a:cs typeface="Arial" panose="020B0604020202020204" pitchFamily="34" charset="0"/>
              </a:rPr>
              <a:t>Niu</a:t>
            </a:r>
            <a:r>
              <a:rPr lang="en-US" sz="1600" b="1" dirty="0">
                <a:latin typeface="Arial" panose="020B0604020202020204" pitchFamily="34" charset="0"/>
                <a:cs typeface="Arial" panose="020B0604020202020204" pitchFamily="34" charset="0"/>
              </a:rPr>
              <a:t> et al, </a:t>
            </a:r>
            <a:r>
              <a:rPr lang="en-US" sz="1600" b="1" i="1" dirty="0">
                <a:latin typeface="Arial" panose="020B0604020202020204" pitchFamily="34" charset="0"/>
                <a:cs typeface="Arial" panose="020B0604020202020204" pitchFamily="34" charset="0"/>
              </a:rPr>
              <a:t>Bioactive Materials </a:t>
            </a:r>
            <a:r>
              <a:rPr lang="en-US" sz="1600" b="1" dirty="0">
                <a:latin typeface="Arial" panose="020B0604020202020204" pitchFamily="34" charset="0"/>
                <a:cs typeface="Arial" panose="020B0604020202020204" pitchFamily="34" charset="0"/>
              </a:rPr>
              <a:t>(2022) </a:t>
            </a:r>
            <a:r>
              <a:rPr lang="en-US" sz="1600" b="1" dirty="0" err="1">
                <a:latin typeface="Arial" panose="020B0604020202020204" pitchFamily="34" charset="0"/>
                <a:cs typeface="Arial" panose="020B0604020202020204" pitchFamily="34" charset="0"/>
              </a:rPr>
              <a:t>doi</a:t>
            </a:r>
            <a:r>
              <a:rPr lang="en-US" sz="1600" b="1" dirty="0">
                <a:latin typeface="Arial" panose="020B0604020202020204" pitchFamily="34" charset="0"/>
                <a:cs typeface="Arial" panose="020B0604020202020204" pitchFamily="34" charset="0"/>
              </a:rPr>
              <a:t>: 10.1016/j.bioactmat.2022.03.017. </a:t>
            </a:r>
          </a:p>
        </p:txBody>
      </p:sp>
    </p:spTree>
    <p:extLst>
      <p:ext uri="{BB962C8B-B14F-4D97-AF65-F5344CB8AC3E}">
        <p14:creationId xmlns:p14="http://schemas.microsoft.com/office/powerpoint/2010/main" val="1459694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5940" y="1833049"/>
            <a:ext cx="10197860" cy="769441"/>
          </a:xfrm>
          <a:prstGeom prst="rect">
            <a:avLst/>
          </a:prstGeom>
          <a:noFill/>
        </p:spPr>
        <p:txBody>
          <a:bodyPr wrap="square" rtlCol="0">
            <a:spAutoFit/>
          </a:bodyPr>
          <a:lstStyle/>
          <a:p>
            <a:r>
              <a:rPr lang="en-US" sz="4400" b="1" dirty="0">
                <a:solidFill>
                  <a:srgbClr val="FF00FF"/>
                </a:solidFill>
                <a:latin typeface="Arial" panose="020B0604020202020204" pitchFamily="34" charset="0"/>
                <a:cs typeface="Arial" panose="020B0604020202020204" pitchFamily="34" charset="0"/>
              </a:rPr>
              <a:t>MG53</a:t>
            </a:r>
            <a:r>
              <a:rPr lang="en-US" sz="4400" b="1" dirty="0">
                <a:latin typeface="Arial" panose="020B0604020202020204" pitchFamily="34" charset="0"/>
                <a:cs typeface="Arial" panose="020B0604020202020204" pitchFamily="34" charset="0"/>
              </a:rPr>
              <a:t> </a:t>
            </a:r>
            <a:r>
              <a:rPr lang="en-US" sz="4400" b="1" dirty="0">
                <a:solidFill>
                  <a:srgbClr val="FF00FF"/>
                </a:solidFill>
                <a:latin typeface="Arial" panose="020B0604020202020204" pitchFamily="34" charset="0"/>
                <a:cs typeface="Arial" panose="020B0604020202020204" pitchFamily="34" charset="0"/>
              </a:rPr>
              <a:t>(glue) </a:t>
            </a:r>
            <a:r>
              <a:rPr lang="en-US" sz="4400" b="1" dirty="0">
                <a:latin typeface="Arial" panose="020B0604020202020204" pitchFamily="34" charset="0"/>
                <a:cs typeface="Arial" panose="020B0604020202020204" pitchFamily="34" charset="0"/>
              </a:rPr>
              <a:t>+ </a:t>
            </a:r>
            <a:r>
              <a:rPr lang="en-US" sz="4400" b="1" dirty="0">
                <a:solidFill>
                  <a:srgbClr val="FF0000"/>
                </a:solidFill>
                <a:latin typeface="Arial" panose="020B0604020202020204" pitchFamily="34" charset="0"/>
                <a:cs typeface="Arial" panose="020B0604020202020204" pitchFamily="34" charset="0"/>
              </a:rPr>
              <a:t>hCitH3-mAb (pacifier)</a:t>
            </a:r>
            <a:r>
              <a:rPr lang="en-US" sz="4400" b="1" dirty="0">
                <a:latin typeface="Arial" panose="020B0604020202020204" pitchFamily="34" charset="0"/>
                <a:cs typeface="Arial" panose="020B0604020202020204" pitchFamily="34" charset="0"/>
              </a:rPr>
              <a:t> </a:t>
            </a:r>
            <a:endParaRPr lang="en-US" sz="4400" b="1" i="1" dirty="0">
              <a:latin typeface="Arial" panose="020B0604020202020204" pitchFamily="34" charset="0"/>
              <a:cs typeface="Arial" panose="020B0604020202020204" pitchFamily="34" charset="0"/>
            </a:endParaRPr>
          </a:p>
        </p:txBody>
      </p:sp>
      <p:grpSp>
        <p:nvGrpSpPr>
          <p:cNvPr id="8" name="Group 7"/>
          <p:cNvGrpSpPr/>
          <p:nvPr/>
        </p:nvGrpSpPr>
        <p:grpSpPr>
          <a:xfrm>
            <a:off x="1742222" y="3044070"/>
            <a:ext cx="8790317" cy="1107996"/>
            <a:chOff x="2191109" y="2869503"/>
            <a:chExt cx="8790317" cy="1107996"/>
          </a:xfrm>
        </p:grpSpPr>
        <p:sp>
          <p:nvSpPr>
            <p:cNvPr id="5" name="Rectangle 4"/>
            <p:cNvSpPr/>
            <p:nvPr/>
          </p:nvSpPr>
          <p:spPr>
            <a:xfrm>
              <a:off x="2975246" y="3038780"/>
              <a:ext cx="8006180" cy="769441"/>
            </a:xfrm>
            <a:prstGeom prst="rect">
              <a:avLst/>
            </a:prstGeom>
          </p:spPr>
          <p:txBody>
            <a:bodyPr wrap="square">
              <a:spAutoFit/>
            </a:bodyPr>
            <a:lstStyle/>
            <a:p>
              <a:r>
                <a:rPr lang="en-US" sz="4400" b="1" i="1" dirty="0">
                  <a:latin typeface="Arial" panose="020B0604020202020204" pitchFamily="34" charset="0"/>
                  <a:cs typeface="Arial" panose="020B0604020202020204" pitchFamily="34" charset="0"/>
                </a:rPr>
                <a:t>Cure for Diabetic Foot Ulcer           </a:t>
              </a:r>
            </a:p>
          </p:txBody>
        </p:sp>
        <p:sp>
          <p:nvSpPr>
            <p:cNvPr id="7" name="TextBox 6"/>
            <p:cNvSpPr txBox="1"/>
            <p:nvPr/>
          </p:nvSpPr>
          <p:spPr>
            <a:xfrm>
              <a:off x="2191109" y="2869503"/>
              <a:ext cx="678391" cy="1107996"/>
            </a:xfrm>
            <a:prstGeom prst="rect">
              <a:avLst/>
            </a:prstGeom>
            <a:noFill/>
          </p:spPr>
          <p:txBody>
            <a:bodyPr wrap="none" rtlCol="0">
              <a:spAutoFit/>
            </a:bodyPr>
            <a:lstStyle/>
            <a:p>
              <a:r>
                <a:rPr lang="en-US" sz="66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2241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9337" b="15332"/>
          <a:stretch/>
        </p:blipFill>
        <p:spPr>
          <a:xfrm>
            <a:off x="29307" y="-13648"/>
            <a:ext cx="12162693" cy="6871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75591" y="1012747"/>
            <a:ext cx="11281144" cy="2616101"/>
          </a:xfrm>
          <a:prstGeom prst="rect">
            <a:avLst/>
          </a:prstGeom>
          <a:noFill/>
        </p:spPr>
        <p:txBody>
          <a:bodyPr wrap="square" rtlCol="0">
            <a:spAutoFit/>
          </a:bodyPr>
          <a:lstStyle/>
          <a:p>
            <a:r>
              <a:rPr lang="en-US" sz="3600" b="1" i="1" dirty="0">
                <a:solidFill>
                  <a:schemeClr val="bg1"/>
                </a:solidFill>
                <a:latin typeface="Roboto"/>
                <a:cs typeface="Arial" panose="020B0604020202020204" pitchFamily="34" charset="0"/>
              </a:rPr>
              <a:t>Living with diabetes - in need of</a:t>
            </a:r>
          </a:p>
          <a:p>
            <a:r>
              <a:rPr lang="en-US" sz="3600" b="1" i="1" dirty="0">
                <a:solidFill>
                  <a:schemeClr val="bg1"/>
                </a:solidFill>
                <a:latin typeface="Roboto"/>
                <a:cs typeface="Arial" panose="020B0604020202020204" pitchFamily="34" charset="0"/>
              </a:rPr>
              <a:t>an exercise pill, </a:t>
            </a:r>
            <a:endParaRPr lang="en-US" sz="3600" b="1" i="1" dirty="0">
              <a:solidFill>
                <a:srgbClr val="0070C0"/>
              </a:solidFill>
              <a:latin typeface="Roboto"/>
              <a:cs typeface="Arial" panose="020B0604020202020204" pitchFamily="34" charset="0"/>
            </a:endParaRPr>
          </a:p>
          <a:p>
            <a:pPr>
              <a:spcBef>
                <a:spcPts val="1200"/>
              </a:spcBef>
            </a:pPr>
            <a:r>
              <a:rPr lang="en-US" sz="3600" b="1" i="1" dirty="0">
                <a:solidFill>
                  <a:schemeClr val="bg1"/>
                </a:solidFill>
                <a:latin typeface="Roboto"/>
                <a:cs typeface="Arial" panose="020B0604020202020204" pitchFamily="34" charset="0"/>
              </a:rPr>
              <a:t>a pacifier to put out the flame, </a:t>
            </a:r>
            <a:endParaRPr lang="en-US" sz="3600" b="1" i="1" dirty="0">
              <a:solidFill>
                <a:srgbClr val="0070C0"/>
              </a:solidFill>
              <a:latin typeface="Roboto"/>
              <a:cs typeface="Arial" panose="020B0604020202020204" pitchFamily="34" charset="0"/>
            </a:endParaRPr>
          </a:p>
          <a:p>
            <a:pPr>
              <a:spcBef>
                <a:spcPts val="1200"/>
              </a:spcBef>
            </a:pPr>
            <a:r>
              <a:rPr lang="en-US" sz="3600" b="1" i="1" dirty="0">
                <a:solidFill>
                  <a:schemeClr val="bg1"/>
                </a:solidFill>
                <a:latin typeface="Roboto"/>
                <a:cs typeface="Arial" panose="020B0604020202020204" pitchFamily="34" charset="0"/>
              </a:rPr>
              <a:t>and a glue to heal.</a:t>
            </a:r>
          </a:p>
        </p:txBody>
      </p:sp>
      <p:grpSp>
        <p:nvGrpSpPr>
          <p:cNvPr id="11" name="Group 10"/>
          <p:cNvGrpSpPr/>
          <p:nvPr/>
        </p:nvGrpSpPr>
        <p:grpSpPr>
          <a:xfrm>
            <a:off x="7719486" y="1542928"/>
            <a:ext cx="2318600" cy="707886"/>
            <a:chOff x="5534425" y="1925273"/>
            <a:chExt cx="2410977" cy="707886"/>
          </a:xfrm>
        </p:grpSpPr>
        <p:sp>
          <p:nvSpPr>
            <p:cNvPr id="4" name="TextBox 3"/>
            <p:cNvSpPr txBox="1"/>
            <p:nvPr/>
          </p:nvSpPr>
          <p:spPr>
            <a:xfrm>
              <a:off x="6299869" y="1925273"/>
              <a:ext cx="1645533" cy="707886"/>
            </a:xfrm>
            <a:prstGeom prst="rect">
              <a:avLst/>
            </a:prstGeom>
            <a:noFill/>
          </p:spPr>
          <p:txBody>
            <a:bodyPr wrap="none" rtlCol="0">
              <a:spAutoFit/>
            </a:bodyPr>
            <a:lstStyle/>
            <a:p>
              <a:r>
                <a:rPr lang="en-US" sz="4000" b="1" dirty="0">
                  <a:solidFill>
                    <a:srgbClr val="00F64C"/>
                  </a:solidFill>
                  <a:latin typeface="Adobe Caslon Pro Bold"/>
                </a:rPr>
                <a:t>MG29</a:t>
              </a:r>
            </a:p>
          </p:txBody>
        </p:sp>
        <p:sp>
          <p:nvSpPr>
            <p:cNvPr id="8" name="Right Arrow 7"/>
            <p:cNvSpPr/>
            <p:nvPr/>
          </p:nvSpPr>
          <p:spPr>
            <a:xfrm>
              <a:off x="5534425" y="2082514"/>
              <a:ext cx="662379" cy="393404"/>
            </a:xfrm>
            <a:prstGeom prst="rightArrow">
              <a:avLst/>
            </a:prstGeom>
            <a:solidFill>
              <a:srgbClr val="00F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64C"/>
                </a:solidFill>
              </a:endParaRPr>
            </a:p>
          </p:txBody>
        </p:sp>
      </p:grpSp>
      <p:grpSp>
        <p:nvGrpSpPr>
          <p:cNvPr id="13" name="Group 12"/>
          <p:cNvGrpSpPr/>
          <p:nvPr/>
        </p:nvGrpSpPr>
        <p:grpSpPr>
          <a:xfrm>
            <a:off x="7710976" y="2932663"/>
            <a:ext cx="2374897" cy="707886"/>
            <a:chOff x="6179168" y="2385732"/>
            <a:chExt cx="2282548" cy="707886"/>
          </a:xfrm>
        </p:grpSpPr>
        <p:sp>
          <p:nvSpPr>
            <p:cNvPr id="6" name="TextBox 5"/>
            <p:cNvSpPr txBox="1"/>
            <p:nvPr/>
          </p:nvSpPr>
          <p:spPr>
            <a:xfrm>
              <a:off x="6879232" y="2385732"/>
              <a:ext cx="1582484" cy="707886"/>
            </a:xfrm>
            <a:prstGeom prst="rect">
              <a:avLst/>
            </a:prstGeom>
            <a:noFill/>
          </p:spPr>
          <p:txBody>
            <a:bodyPr wrap="none" rtlCol="0">
              <a:spAutoFit/>
            </a:bodyPr>
            <a:lstStyle/>
            <a:p>
              <a:r>
                <a:rPr lang="en-US" sz="4000" b="1" dirty="0">
                  <a:solidFill>
                    <a:srgbClr val="FF00FF"/>
                  </a:solidFill>
                  <a:latin typeface="Adobe Caslon Pro Bold"/>
                </a:rPr>
                <a:t>MG53</a:t>
              </a:r>
            </a:p>
          </p:txBody>
        </p:sp>
        <p:sp>
          <p:nvSpPr>
            <p:cNvPr id="9" name="Right Arrow 8"/>
            <p:cNvSpPr/>
            <p:nvPr/>
          </p:nvSpPr>
          <p:spPr>
            <a:xfrm>
              <a:off x="6179168" y="2542973"/>
              <a:ext cx="593528" cy="393404"/>
            </a:xfrm>
            <a:prstGeom prst="righ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7710981" y="2252801"/>
            <a:ext cx="3840783" cy="707886"/>
            <a:chOff x="8738239" y="2992843"/>
            <a:chExt cx="3840783" cy="707886"/>
          </a:xfrm>
        </p:grpSpPr>
        <p:sp>
          <p:nvSpPr>
            <p:cNvPr id="5" name="TextBox 4"/>
            <p:cNvSpPr txBox="1"/>
            <p:nvPr/>
          </p:nvSpPr>
          <p:spPr>
            <a:xfrm>
              <a:off x="9430403" y="2992843"/>
              <a:ext cx="3148619" cy="707886"/>
            </a:xfrm>
            <a:prstGeom prst="rect">
              <a:avLst/>
            </a:prstGeom>
            <a:noFill/>
          </p:spPr>
          <p:txBody>
            <a:bodyPr wrap="none" rtlCol="0">
              <a:spAutoFit/>
            </a:bodyPr>
            <a:lstStyle/>
            <a:p>
              <a:r>
                <a:rPr lang="en-US" sz="4000" b="1" dirty="0">
                  <a:solidFill>
                    <a:srgbClr val="FF0000"/>
                  </a:solidFill>
                  <a:latin typeface="Adobe Caslon Pro Bold"/>
                </a:rPr>
                <a:t>hCitH3-mAb</a:t>
              </a:r>
            </a:p>
          </p:txBody>
        </p:sp>
        <p:sp>
          <p:nvSpPr>
            <p:cNvPr id="10" name="Right Arrow 9"/>
            <p:cNvSpPr/>
            <p:nvPr/>
          </p:nvSpPr>
          <p:spPr>
            <a:xfrm>
              <a:off x="8738239" y="3159364"/>
              <a:ext cx="692163" cy="3934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81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D8D505-B25F-46A8-9524-32961ADB5434}"/>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CA79456-EB56-44BE-B571-3F2B7E0ED074}"/>
              </a:ext>
            </a:extLst>
          </p:cNvPr>
          <p:cNvSpPr>
            <a:spLocks noGrp="1"/>
          </p:cNvSpPr>
          <p:nvPr>
            <p:ph type="title"/>
          </p:nvPr>
        </p:nvSpPr>
        <p:spPr>
          <a:xfrm>
            <a:off x="1490033" y="0"/>
            <a:ext cx="10515600" cy="1033513"/>
          </a:xfrm>
        </p:spPr>
        <p:txBody>
          <a:bodyPr>
            <a:normAutofit/>
          </a:bodyPr>
          <a:lstStyle/>
          <a:p>
            <a:pPr algn="ctr"/>
            <a:r>
              <a:rPr lang="en-US" b="1" dirty="0">
                <a:solidFill>
                  <a:srgbClr val="232D4B"/>
                </a:solidFill>
                <a:effectLst>
                  <a:outerShdw blurRad="38100" dist="38100" dir="2700000" algn="tl">
                    <a:srgbClr val="000000">
                      <a:alpha val="43137"/>
                    </a:srgbClr>
                  </a:outerShdw>
                </a:effectLst>
                <a:latin typeface="Candara" panose="020E0502030303020204" pitchFamily="34" charset="0"/>
              </a:rPr>
              <a:t>Privacy</a:t>
            </a:r>
          </a:p>
        </p:txBody>
      </p:sp>
      <p:sp>
        <p:nvSpPr>
          <p:cNvPr id="10" name="Content Placeholder 2">
            <a:extLst>
              <a:ext uri="{FF2B5EF4-FFF2-40B4-BE49-F238E27FC236}">
                <a16:creationId xmlns:a16="http://schemas.microsoft.com/office/drawing/2014/main" id="{71002BBF-5FEB-495A-99C8-F36E01C750F5}"/>
              </a:ext>
            </a:extLst>
          </p:cNvPr>
          <p:cNvSpPr>
            <a:spLocks noGrp="1"/>
          </p:cNvSpPr>
          <p:nvPr>
            <p:ph idx="1"/>
          </p:nvPr>
        </p:nvSpPr>
        <p:spPr>
          <a:xfrm>
            <a:off x="1305578" y="1483648"/>
            <a:ext cx="10886421" cy="1374495"/>
          </a:xfrm>
        </p:spPr>
        <p:txBody>
          <a:bodyPr vert="horz" lIns="91440" tIns="45720" rIns="91440" bIns="45720" rtlCol="0" anchor="t">
            <a:noAutofit/>
          </a:body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Privacy</a:t>
            </a:r>
            <a:r>
              <a:rPr lang="en-US" sz="2000" dirty="0">
                <a:latin typeface="Open Sans" panose="020B0606030504020204" pitchFamily="34" charset="0"/>
                <a:ea typeface="Open Sans" panose="020B0606030504020204" pitchFamily="34" charset="0"/>
                <a:cs typeface="Open Sans" panose="020B0606030504020204" pitchFamily="34" charset="0"/>
              </a:rPr>
              <a:t> - </a:t>
            </a:r>
            <a:r>
              <a:rPr lang="en-US" sz="1800" dirty="0">
                <a:latin typeface="Open Sans" panose="020B0606030504020204" pitchFamily="34" charset="0"/>
                <a:ea typeface="Open Sans" panose="020B0606030504020204" pitchFamily="34" charset="0"/>
                <a:cs typeface="Open Sans" panose="020B0606030504020204" pitchFamily="34" charset="0"/>
              </a:rPr>
              <a:t>the right to control one’s own personal information</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0" indent="0">
              <a:lnSpc>
                <a:spcPct val="100000"/>
              </a:lnSpc>
              <a:spcBef>
                <a:spcPts val="0"/>
              </a:spcBef>
              <a:buNone/>
            </a:pPr>
            <a:endParaRPr lang="en-US" sz="10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Personal information</a:t>
            </a:r>
            <a:r>
              <a:rPr lang="en-US" sz="2000" dirty="0">
                <a:latin typeface="Open Sans" panose="020B0606030504020204" pitchFamily="34" charset="0"/>
                <a:ea typeface="Open Sans" panose="020B0606030504020204" pitchFamily="34" charset="0"/>
                <a:cs typeface="Open Sans" panose="020B0606030504020204" pitchFamily="34" charset="0"/>
              </a:rPr>
              <a:t> - </a:t>
            </a:r>
            <a:r>
              <a:rPr lang="en-US" sz="1800" dirty="0">
                <a:latin typeface="Open Sans" panose="020B0606030504020204" pitchFamily="34" charset="0"/>
                <a:ea typeface="Open Sans" panose="020B0606030504020204" pitchFamily="34" charset="0"/>
                <a:cs typeface="Open Sans" panose="020B0606030504020204" pitchFamily="34" charset="0"/>
              </a:rPr>
              <a:t>generally, information that identifies, relates to, describes, is capable of being associated with, or could reasonably be linked, directly or indirectly, with a particular human person. </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56FE706A-DCD7-D733-E95B-EBF6CFE44AC8}"/>
              </a:ext>
            </a:extLst>
          </p:cNvPr>
          <p:cNvSpPr txBox="1">
            <a:spLocks/>
          </p:cNvSpPr>
          <p:nvPr/>
        </p:nvSpPr>
        <p:spPr>
          <a:xfrm>
            <a:off x="1267110" y="3336448"/>
            <a:ext cx="9878488" cy="3974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buNone/>
            </a:pPr>
            <a:r>
              <a:rPr lang="en-US" sz="2000" b="1" u="sng" kern="100" dirty="0">
                <a:latin typeface="Aptos" panose="020B0004020202020204" pitchFamily="34" charset="0"/>
                <a:ea typeface="Aptos" panose="020B0004020202020204" pitchFamily="34" charset="0"/>
                <a:cs typeface="Times New Roman" panose="02020603050405020304" pitchFamily="18" charset="0"/>
              </a:rPr>
              <a:t>Sampling of Privacy Laws with which UVA Must Comply</a:t>
            </a:r>
            <a:endParaRPr lang="en-US" sz="2000" b="1" u="sng"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buFont typeface="Wingdings" panose="05000000000000000000" pitchFamily="2"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Font typeface="Arial" panose="020B0604020202020204" pitchFamily="34" charse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FBD25773-67FB-914D-BEFC-4B624FEDBEC5}"/>
              </a:ext>
            </a:extLst>
          </p:cNvPr>
          <p:cNvGrpSpPr/>
          <p:nvPr/>
        </p:nvGrpSpPr>
        <p:grpSpPr>
          <a:xfrm>
            <a:off x="1957615" y="3816181"/>
            <a:ext cx="4695167" cy="2740877"/>
            <a:chOff x="2225308" y="3764227"/>
            <a:chExt cx="4695167" cy="2740877"/>
          </a:xfrm>
        </p:grpSpPr>
        <p:grpSp>
          <p:nvGrpSpPr>
            <p:cNvPr id="23" name="Group 22">
              <a:extLst>
                <a:ext uri="{FF2B5EF4-FFF2-40B4-BE49-F238E27FC236}">
                  <a16:creationId xmlns:a16="http://schemas.microsoft.com/office/drawing/2014/main" id="{652E92FA-0202-2CE3-9B5E-626F4A66AF55}"/>
                </a:ext>
              </a:extLst>
            </p:cNvPr>
            <p:cNvGrpSpPr/>
            <p:nvPr/>
          </p:nvGrpSpPr>
          <p:grpSpPr>
            <a:xfrm rot="19044705">
              <a:off x="3173920" y="4764972"/>
              <a:ext cx="1717963" cy="1717963"/>
              <a:chOff x="4466666" y="4942020"/>
              <a:chExt cx="1717963" cy="1717963"/>
            </a:xfrm>
          </p:grpSpPr>
          <p:pic>
            <p:nvPicPr>
              <p:cNvPr id="15" name="Graphic 14" descr="Puzzle with solid fill">
                <a:extLst>
                  <a:ext uri="{FF2B5EF4-FFF2-40B4-BE49-F238E27FC236}">
                    <a16:creationId xmlns:a16="http://schemas.microsoft.com/office/drawing/2014/main" id="{8ED64265-AB68-C2B0-D10C-91784C2A1C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6666" y="4942020"/>
                <a:ext cx="1717963" cy="1717963"/>
              </a:xfrm>
              <a:prstGeom prst="rect">
                <a:avLst/>
              </a:prstGeom>
            </p:spPr>
          </p:pic>
          <p:sp>
            <p:nvSpPr>
              <p:cNvPr id="16" name="TextBox 15">
                <a:extLst>
                  <a:ext uri="{FF2B5EF4-FFF2-40B4-BE49-F238E27FC236}">
                    <a16:creationId xmlns:a16="http://schemas.microsoft.com/office/drawing/2014/main" id="{35BAF033-59AD-BBF5-BC05-F9D6C150238D}"/>
                  </a:ext>
                </a:extLst>
              </p:cNvPr>
              <p:cNvSpPr txBox="1"/>
              <p:nvPr/>
            </p:nvSpPr>
            <p:spPr>
              <a:xfrm rot="18714630">
                <a:off x="4957748" y="5616336"/>
                <a:ext cx="735799" cy="369332"/>
              </a:xfrm>
              <a:prstGeom prst="rect">
                <a:avLst/>
              </a:prstGeom>
              <a:noFill/>
            </p:spPr>
            <p:txBody>
              <a:bodyPr wrap="square" rtlCol="0">
                <a:spAutoFit/>
              </a:bodyPr>
              <a:lstStyle/>
              <a:p>
                <a:r>
                  <a:rPr lang="en-US" dirty="0">
                    <a:solidFill>
                      <a:schemeClr val="bg1"/>
                    </a:solidFill>
                  </a:rPr>
                  <a:t>GLBA</a:t>
                </a:r>
              </a:p>
            </p:txBody>
          </p:sp>
        </p:grpSp>
        <p:grpSp>
          <p:nvGrpSpPr>
            <p:cNvPr id="26" name="Group 25">
              <a:extLst>
                <a:ext uri="{FF2B5EF4-FFF2-40B4-BE49-F238E27FC236}">
                  <a16:creationId xmlns:a16="http://schemas.microsoft.com/office/drawing/2014/main" id="{2837F5B3-BE4C-9688-3325-B37A77E546D3}"/>
                </a:ext>
              </a:extLst>
            </p:cNvPr>
            <p:cNvGrpSpPr/>
            <p:nvPr/>
          </p:nvGrpSpPr>
          <p:grpSpPr>
            <a:xfrm rot="18846981">
              <a:off x="4213868" y="3773730"/>
              <a:ext cx="1717963" cy="1717963"/>
              <a:chOff x="8350493" y="3235051"/>
              <a:chExt cx="1717963" cy="1717963"/>
            </a:xfrm>
          </p:grpSpPr>
          <p:pic>
            <p:nvPicPr>
              <p:cNvPr id="17" name="Graphic 16" descr="Puzzle with solid fill">
                <a:extLst>
                  <a:ext uri="{FF2B5EF4-FFF2-40B4-BE49-F238E27FC236}">
                    <a16:creationId xmlns:a16="http://schemas.microsoft.com/office/drawing/2014/main" id="{76AB4E86-6638-3A71-9BA5-3E374923CC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0493" y="3235051"/>
                <a:ext cx="1717963" cy="1717963"/>
              </a:xfrm>
              <a:prstGeom prst="rect">
                <a:avLst/>
              </a:prstGeom>
            </p:spPr>
          </p:pic>
          <p:sp>
            <p:nvSpPr>
              <p:cNvPr id="18" name="TextBox 17">
                <a:extLst>
                  <a:ext uri="{FF2B5EF4-FFF2-40B4-BE49-F238E27FC236}">
                    <a16:creationId xmlns:a16="http://schemas.microsoft.com/office/drawing/2014/main" id="{9E5EC19A-AA6C-76DE-1031-12EC07A0E188}"/>
                  </a:ext>
                </a:extLst>
              </p:cNvPr>
              <p:cNvSpPr txBox="1"/>
              <p:nvPr/>
            </p:nvSpPr>
            <p:spPr>
              <a:xfrm rot="18714630">
                <a:off x="8831339" y="3886424"/>
                <a:ext cx="797457" cy="369332"/>
              </a:xfrm>
              <a:prstGeom prst="rect">
                <a:avLst/>
              </a:prstGeom>
              <a:noFill/>
            </p:spPr>
            <p:txBody>
              <a:bodyPr wrap="square" rtlCol="0">
                <a:spAutoFit/>
              </a:bodyPr>
              <a:lstStyle/>
              <a:p>
                <a:r>
                  <a:rPr lang="en-US" dirty="0">
                    <a:solidFill>
                      <a:schemeClr val="bg1"/>
                    </a:solidFill>
                  </a:rPr>
                  <a:t>FERPA</a:t>
                </a:r>
              </a:p>
            </p:txBody>
          </p:sp>
        </p:grpSp>
        <p:grpSp>
          <p:nvGrpSpPr>
            <p:cNvPr id="24" name="Group 23">
              <a:extLst>
                <a:ext uri="{FF2B5EF4-FFF2-40B4-BE49-F238E27FC236}">
                  <a16:creationId xmlns:a16="http://schemas.microsoft.com/office/drawing/2014/main" id="{5E98FED4-0726-4CDE-215B-CF50C4D8FADD}"/>
                </a:ext>
              </a:extLst>
            </p:cNvPr>
            <p:cNvGrpSpPr/>
            <p:nvPr/>
          </p:nvGrpSpPr>
          <p:grpSpPr>
            <a:xfrm rot="2691607">
              <a:off x="3165123" y="3774364"/>
              <a:ext cx="1717963" cy="1717963"/>
              <a:chOff x="6488366" y="4942020"/>
              <a:chExt cx="1717963" cy="1717963"/>
            </a:xfrm>
          </p:grpSpPr>
          <p:pic>
            <p:nvPicPr>
              <p:cNvPr id="14" name="Graphic 13" descr="Puzzle outline">
                <a:extLst>
                  <a:ext uri="{FF2B5EF4-FFF2-40B4-BE49-F238E27FC236}">
                    <a16:creationId xmlns:a16="http://schemas.microsoft.com/office/drawing/2014/main" id="{673A9B23-B667-4C12-C29A-9EEB743E72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8366" y="4942020"/>
                <a:ext cx="1717963" cy="1717963"/>
              </a:xfrm>
              <a:prstGeom prst="rect">
                <a:avLst/>
              </a:prstGeom>
            </p:spPr>
          </p:pic>
          <p:sp>
            <p:nvSpPr>
              <p:cNvPr id="19" name="TextBox 18">
                <a:extLst>
                  <a:ext uri="{FF2B5EF4-FFF2-40B4-BE49-F238E27FC236}">
                    <a16:creationId xmlns:a16="http://schemas.microsoft.com/office/drawing/2014/main" id="{B2B0B253-4790-A9AF-8250-8FDA613FD405}"/>
                  </a:ext>
                </a:extLst>
              </p:cNvPr>
              <p:cNvSpPr txBox="1"/>
              <p:nvPr/>
            </p:nvSpPr>
            <p:spPr>
              <a:xfrm rot="18714630">
                <a:off x="6948618" y="5593393"/>
                <a:ext cx="797457" cy="369332"/>
              </a:xfrm>
              <a:prstGeom prst="rect">
                <a:avLst/>
              </a:prstGeom>
              <a:noFill/>
            </p:spPr>
            <p:txBody>
              <a:bodyPr wrap="square" rtlCol="0">
                <a:spAutoFit/>
              </a:bodyPr>
              <a:lstStyle/>
              <a:p>
                <a:r>
                  <a:rPr lang="en-US" dirty="0"/>
                  <a:t>HIPAA</a:t>
                </a:r>
              </a:p>
            </p:txBody>
          </p:sp>
        </p:grpSp>
        <p:grpSp>
          <p:nvGrpSpPr>
            <p:cNvPr id="27" name="Group 26">
              <a:extLst>
                <a:ext uri="{FF2B5EF4-FFF2-40B4-BE49-F238E27FC236}">
                  <a16:creationId xmlns:a16="http://schemas.microsoft.com/office/drawing/2014/main" id="{A9EBB997-FAF8-6EEA-C19C-C669B00AE238}"/>
                </a:ext>
              </a:extLst>
            </p:cNvPr>
            <p:cNvGrpSpPr/>
            <p:nvPr/>
          </p:nvGrpSpPr>
          <p:grpSpPr>
            <a:xfrm rot="2765170">
              <a:off x="4132807" y="4784454"/>
              <a:ext cx="1717963" cy="1717963"/>
              <a:chOff x="10377054" y="3242568"/>
              <a:chExt cx="1717963" cy="1717963"/>
            </a:xfrm>
          </p:grpSpPr>
          <p:pic>
            <p:nvPicPr>
              <p:cNvPr id="7" name="Graphic 6" descr="Puzzle outline">
                <a:extLst>
                  <a:ext uri="{FF2B5EF4-FFF2-40B4-BE49-F238E27FC236}">
                    <a16:creationId xmlns:a16="http://schemas.microsoft.com/office/drawing/2014/main" id="{E47EDB4D-2B8E-B919-66CF-11CF82D865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77054" y="3242568"/>
                <a:ext cx="1717963" cy="1717963"/>
              </a:xfrm>
              <a:prstGeom prst="rect">
                <a:avLst/>
              </a:prstGeom>
            </p:spPr>
          </p:pic>
          <p:sp>
            <p:nvSpPr>
              <p:cNvPr id="20" name="TextBox 19">
                <a:extLst>
                  <a:ext uri="{FF2B5EF4-FFF2-40B4-BE49-F238E27FC236}">
                    <a16:creationId xmlns:a16="http://schemas.microsoft.com/office/drawing/2014/main" id="{FD09E45E-30B2-ABB1-50E5-34F3F3685670}"/>
                  </a:ext>
                </a:extLst>
              </p:cNvPr>
              <p:cNvSpPr txBox="1"/>
              <p:nvPr/>
            </p:nvSpPr>
            <p:spPr>
              <a:xfrm rot="18714630">
                <a:off x="10837306" y="3875911"/>
                <a:ext cx="797457" cy="369332"/>
              </a:xfrm>
              <a:prstGeom prst="rect">
                <a:avLst/>
              </a:prstGeom>
              <a:noFill/>
            </p:spPr>
            <p:txBody>
              <a:bodyPr wrap="square" rtlCol="0">
                <a:spAutoFit/>
              </a:bodyPr>
              <a:lstStyle/>
              <a:p>
                <a:pPr algn="ctr"/>
                <a:r>
                  <a:rPr lang="en-US" dirty="0"/>
                  <a:t>NRA</a:t>
                </a:r>
              </a:p>
            </p:txBody>
          </p:sp>
        </p:grpSp>
        <p:grpSp>
          <p:nvGrpSpPr>
            <p:cNvPr id="31" name="Group 30">
              <a:extLst>
                <a:ext uri="{FF2B5EF4-FFF2-40B4-BE49-F238E27FC236}">
                  <a16:creationId xmlns:a16="http://schemas.microsoft.com/office/drawing/2014/main" id="{9D59EBF2-FC9A-A96A-61A1-B5253C4FF06D}"/>
                </a:ext>
              </a:extLst>
            </p:cNvPr>
            <p:cNvGrpSpPr/>
            <p:nvPr/>
          </p:nvGrpSpPr>
          <p:grpSpPr>
            <a:xfrm>
              <a:off x="5202512" y="4787141"/>
              <a:ext cx="1717963" cy="1717963"/>
              <a:chOff x="5180948" y="4263060"/>
              <a:chExt cx="1717963" cy="1717963"/>
            </a:xfrm>
          </p:grpSpPr>
          <p:pic>
            <p:nvPicPr>
              <p:cNvPr id="13" name="Graphic 12" descr="Puzzle with solid fill">
                <a:extLst>
                  <a:ext uri="{FF2B5EF4-FFF2-40B4-BE49-F238E27FC236}">
                    <a16:creationId xmlns:a16="http://schemas.microsoft.com/office/drawing/2014/main" id="{43A06816-08B5-D297-D5FE-EFDDD462F8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779323">
                <a:off x="5180948" y="4263060"/>
                <a:ext cx="1717963" cy="1717963"/>
              </a:xfrm>
              <a:prstGeom prst="rect">
                <a:avLst/>
              </a:prstGeom>
            </p:spPr>
          </p:pic>
          <p:sp>
            <p:nvSpPr>
              <p:cNvPr id="21" name="TextBox 20">
                <a:extLst>
                  <a:ext uri="{FF2B5EF4-FFF2-40B4-BE49-F238E27FC236}">
                    <a16:creationId xmlns:a16="http://schemas.microsoft.com/office/drawing/2014/main" id="{F4A44808-25A9-85A7-7071-BE2BE291CB01}"/>
                  </a:ext>
                </a:extLst>
              </p:cNvPr>
              <p:cNvSpPr txBox="1"/>
              <p:nvPr/>
            </p:nvSpPr>
            <p:spPr>
              <a:xfrm rot="15893953">
                <a:off x="5652769" y="4863595"/>
                <a:ext cx="735799" cy="369332"/>
              </a:xfrm>
              <a:prstGeom prst="rect">
                <a:avLst/>
              </a:prstGeom>
              <a:noFill/>
            </p:spPr>
            <p:txBody>
              <a:bodyPr wrap="square" rtlCol="0">
                <a:spAutoFit/>
              </a:bodyPr>
              <a:lstStyle/>
              <a:p>
                <a:r>
                  <a:rPr lang="en-US" dirty="0">
                    <a:solidFill>
                      <a:schemeClr val="bg1"/>
                    </a:solidFill>
                  </a:rPr>
                  <a:t>GDPR</a:t>
                </a:r>
              </a:p>
            </p:txBody>
          </p:sp>
        </p:grpSp>
        <p:grpSp>
          <p:nvGrpSpPr>
            <p:cNvPr id="28" name="Group 27">
              <a:extLst>
                <a:ext uri="{FF2B5EF4-FFF2-40B4-BE49-F238E27FC236}">
                  <a16:creationId xmlns:a16="http://schemas.microsoft.com/office/drawing/2014/main" id="{27D1F631-8FE4-2F02-06DB-8C23DC08D0BF}"/>
                </a:ext>
              </a:extLst>
            </p:cNvPr>
            <p:cNvGrpSpPr/>
            <p:nvPr/>
          </p:nvGrpSpPr>
          <p:grpSpPr>
            <a:xfrm rot="2676794">
              <a:off x="5129836" y="3782750"/>
              <a:ext cx="1717963" cy="1717963"/>
              <a:chOff x="10396310" y="5049326"/>
              <a:chExt cx="1717963" cy="1717963"/>
            </a:xfrm>
          </p:grpSpPr>
          <p:pic>
            <p:nvPicPr>
              <p:cNvPr id="12" name="Graphic 11" descr="Puzzle outline">
                <a:extLst>
                  <a:ext uri="{FF2B5EF4-FFF2-40B4-BE49-F238E27FC236}">
                    <a16:creationId xmlns:a16="http://schemas.microsoft.com/office/drawing/2014/main" id="{6991D8FD-51C4-2323-3E4E-1D089DDFF4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96310" y="5049326"/>
                <a:ext cx="1717963" cy="1717963"/>
              </a:xfrm>
              <a:prstGeom prst="rect">
                <a:avLst/>
              </a:prstGeom>
            </p:spPr>
          </p:pic>
          <p:sp>
            <p:nvSpPr>
              <p:cNvPr id="22" name="TextBox 21">
                <a:extLst>
                  <a:ext uri="{FF2B5EF4-FFF2-40B4-BE49-F238E27FC236}">
                    <a16:creationId xmlns:a16="http://schemas.microsoft.com/office/drawing/2014/main" id="{B06C2936-D12E-BB93-3576-7A7C2247ADFD}"/>
                  </a:ext>
                </a:extLst>
              </p:cNvPr>
              <p:cNvSpPr txBox="1"/>
              <p:nvPr/>
            </p:nvSpPr>
            <p:spPr>
              <a:xfrm rot="18714630">
                <a:off x="10594941" y="5578929"/>
                <a:ext cx="1305553" cy="369332"/>
              </a:xfrm>
              <a:prstGeom prst="rect">
                <a:avLst/>
              </a:prstGeom>
              <a:noFill/>
            </p:spPr>
            <p:txBody>
              <a:bodyPr wrap="square" rtlCol="0">
                <a:spAutoFit/>
              </a:bodyPr>
              <a:lstStyle/>
              <a:p>
                <a:pPr algn="ctr"/>
                <a:r>
                  <a:rPr lang="en-US" dirty="0"/>
                  <a:t>VGDCDPA</a:t>
                </a:r>
              </a:p>
            </p:txBody>
          </p:sp>
        </p:grpSp>
        <p:grpSp>
          <p:nvGrpSpPr>
            <p:cNvPr id="32" name="Group 31">
              <a:extLst>
                <a:ext uri="{FF2B5EF4-FFF2-40B4-BE49-F238E27FC236}">
                  <a16:creationId xmlns:a16="http://schemas.microsoft.com/office/drawing/2014/main" id="{F57278DD-1261-219F-7720-838D546775BA}"/>
                </a:ext>
              </a:extLst>
            </p:cNvPr>
            <p:cNvGrpSpPr/>
            <p:nvPr/>
          </p:nvGrpSpPr>
          <p:grpSpPr>
            <a:xfrm rot="18850059">
              <a:off x="2225308" y="3764227"/>
              <a:ext cx="1717963" cy="1717963"/>
              <a:chOff x="8355354" y="3242568"/>
              <a:chExt cx="1717963" cy="1717963"/>
            </a:xfrm>
          </p:grpSpPr>
          <p:pic>
            <p:nvPicPr>
              <p:cNvPr id="11" name="Graphic 10" descr="Puzzle with solid fill">
                <a:extLst>
                  <a:ext uri="{FF2B5EF4-FFF2-40B4-BE49-F238E27FC236}">
                    <a16:creationId xmlns:a16="http://schemas.microsoft.com/office/drawing/2014/main" id="{77E7DC14-60A7-2EFB-B8B0-050071000C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5354" y="3242568"/>
                <a:ext cx="1717963" cy="1717963"/>
              </a:xfrm>
              <a:prstGeom prst="rect">
                <a:avLst/>
              </a:prstGeom>
            </p:spPr>
          </p:pic>
          <p:sp>
            <p:nvSpPr>
              <p:cNvPr id="30" name="TextBox 29">
                <a:extLst>
                  <a:ext uri="{FF2B5EF4-FFF2-40B4-BE49-F238E27FC236}">
                    <a16:creationId xmlns:a16="http://schemas.microsoft.com/office/drawing/2014/main" id="{1E8761DB-3AF4-BC2A-C6B0-607F51E065C9}"/>
                  </a:ext>
                </a:extLst>
              </p:cNvPr>
              <p:cNvSpPr txBox="1"/>
              <p:nvPr/>
            </p:nvSpPr>
            <p:spPr>
              <a:xfrm rot="19070738">
                <a:off x="8846436" y="3859828"/>
                <a:ext cx="735799" cy="369332"/>
              </a:xfrm>
              <a:prstGeom prst="rect">
                <a:avLst/>
              </a:prstGeom>
              <a:noFill/>
            </p:spPr>
            <p:txBody>
              <a:bodyPr wrap="square" rtlCol="0">
                <a:spAutoFit/>
              </a:bodyPr>
              <a:lstStyle/>
              <a:p>
                <a:r>
                  <a:rPr lang="en-US" dirty="0">
                    <a:solidFill>
                      <a:schemeClr val="bg1"/>
                    </a:solidFill>
                  </a:rPr>
                  <a:t>VPRA</a:t>
                </a:r>
              </a:p>
            </p:txBody>
          </p:sp>
        </p:grpSp>
      </p:grpSp>
      <p:sp>
        <p:nvSpPr>
          <p:cNvPr id="33" name="TextBox 32">
            <a:extLst>
              <a:ext uri="{FF2B5EF4-FFF2-40B4-BE49-F238E27FC236}">
                <a16:creationId xmlns:a16="http://schemas.microsoft.com/office/drawing/2014/main" id="{9B2BE0AD-F325-050D-7FCA-479BC06698DD}"/>
              </a:ext>
            </a:extLst>
          </p:cNvPr>
          <p:cNvSpPr txBox="1"/>
          <p:nvPr/>
        </p:nvSpPr>
        <p:spPr>
          <a:xfrm>
            <a:off x="7147558" y="4323984"/>
            <a:ext cx="3286179" cy="1200329"/>
          </a:xfrm>
          <a:prstGeom prst="rect">
            <a:avLst/>
          </a:prstGeom>
          <a:noFill/>
        </p:spPr>
        <p:txBody>
          <a:bodyPr wrap="square" rtlCol="0">
            <a:spAutoFit/>
          </a:bodyPr>
          <a:lstStyle/>
          <a:p>
            <a:r>
              <a:rPr lang="en-US" dirty="0"/>
              <a:t>Laws often leave gaps or even contradict, especially when each law covers only one type of data or data subject. </a:t>
            </a:r>
          </a:p>
        </p:txBody>
      </p:sp>
      <p:sp>
        <p:nvSpPr>
          <p:cNvPr id="6" name="TextBox 5">
            <a:extLst>
              <a:ext uri="{FF2B5EF4-FFF2-40B4-BE49-F238E27FC236}">
                <a16:creationId xmlns:a16="http://schemas.microsoft.com/office/drawing/2014/main" id="{34843513-10F9-69E2-465C-B6B7269E1AF9}"/>
              </a:ext>
            </a:extLst>
          </p:cNvPr>
          <p:cNvSpPr txBox="1"/>
          <p:nvPr/>
        </p:nvSpPr>
        <p:spPr>
          <a:xfrm rot="19818481">
            <a:off x="9250275" y="5397786"/>
            <a:ext cx="2563903" cy="707886"/>
          </a:xfrm>
          <a:custGeom>
            <a:avLst/>
            <a:gdLst>
              <a:gd name="connsiteX0" fmla="*/ 0 w 2563903"/>
              <a:gd name="connsiteY0" fmla="*/ 0 h 707886"/>
              <a:gd name="connsiteX1" fmla="*/ 564059 w 2563903"/>
              <a:gd name="connsiteY1" fmla="*/ 0 h 707886"/>
              <a:gd name="connsiteX2" fmla="*/ 1128117 w 2563903"/>
              <a:gd name="connsiteY2" fmla="*/ 0 h 707886"/>
              <a:gd name="connsiteX3" fmla="*/ 1563981 w 2563903"/>
              <a:gd name="connsiteY3" fmla="*/ 0 h 707886"/>
              <a:gd name="connsiteX4" fmla="*/ 2128039 w 2563903"/>
              <a:gd name="connsiteY4" fmla="*/ 0 h 707886"/>
              <a:gd name="connsiteX5" fmla="*/ 2563903 w 2563903"/>
              <a:gd name="connsiteY5" fmla="*/ 0 h 707886"/>
              <a:gd name="connsiteX6" fmla="*/ 2563903 w 2563903"/>
              <a:gd name="connsiteY6" fmla="*/ 339785 h 707886"/>
              <a:gd name="connsiteX7" fmla="*/ 2563903 w 2563903"/>
              <a:gd name="connsiteY7" fmla="*/ 707886 h 707886"/>
              <a:gd name="connsiteX8" fmla="*/ 2025483 w 2563903"/>
              <a:gd name="connsiteY8" fmla="*/ 707886 h 707886"/>
              <a:gd name="connsiteX9" fmla="*/ 1512703 w 2563903"/>
              <a:gd name="connsiteY9" fmla="*/ 707886 h 707886"/>
              <a:gd name="connsiteX10" fmla="*/ 999922 w 2563903"/>
              <a:gd name="connsiteY10" fmla="*/ 707886 h 707886"/>
              <a:gd name="connsiteX11" fmla="*/ 564059 w 2563903"/>
              <a:gd name="connsiteY11" fmla="*/ 707886 h 707886"/>
              <a:gd name="connsiteX12" fmla="*/ 0 w 2563903"/>
              <a:gd name="connsiteY12" fmla="*/ 707886 h 707886"/>
              <a:gd name="connsiteX13" fmla="*/ 0 w 2563903"/>
              <a:gd name="connsiteY13" fmla="*/ 346864 h 707886"/>
              <a:gd name="connsiteX14" fmla="*/ 0 w 2563903"/>
              <a:gd name="connsiteY14"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3903" h="707886" extrusionOk="0">
                <a:moveTo>
                  <a:pt x="0" y="0"/>
                </a:moveTo>
                <a:cubicBezTo>
                  <a:pt x="170307" y="-3984"/>
                  <a:pt x="370781" y="19311"/>
                  <a:pt x="564059" y="0"/>
                </a:cubicBezTo>
                <a:cubicBezTo>
                  <a:pt x="757337" y="-19311"/>
                  <a:pt x="948347" y="44744"/>
                  <a:pt x="1128117" y="0"/>
                </a:cubicBezTo>
                <a:cubicBezTo>
                  <a:pt x="1307887" y="-44744"/>
                  <a:pt x="1448898" y="44931"/>
                  <a:pt x="1563981" y="0"/>
                </a:cubicBezTo>
                <a:cubicBezTo>
                  <a:pt x="1679064" y="-44931"/>
                  <a:pt x="1855403" y="15097"/>
                  <a:pt x="2128039" y="0"/>
                </a:cubicBezTo>
                <a:cubicBezTo>
                  <a:pt x="2400675" y="-15097"/>
                  <a:pt x="2374072" y="47764"/>
                  <a:pt x="2563903" y="0"/>
                </a:cubicBezTo>
                <a:cubicBezTo>
                  <a:pt x="2602161" y="146477"/>
                  <a:pt x="2546855" y="211960"/>
                  <a:pt x="2563903" y="339785"/>
                </a:cubicBezTo>
                <a:cubicBezTo>
                  <a:pt x="2580951" y="467611"/>
                  <a:pt x="2563046" y="535214"/>
                  <a:pt x="2563903" y="707886"/>
                </a:cubicBezTo>
                <a:cubicBezTo>
                  <a:pt x="2420747" y="742189"/>
                  <a:pt x="2244555" y="680897"/>
                  <a:pt x="2025483" y="707886"/>
                </a:cubicBezTo>
                <a:cubicBezTo>
                  <a:pt x="1806411" y="734875"/>
                  <a:pt x="1767871" y="667949"/>
                  <a:pt x="1512703" y="707886"/>
                </a:cubicBezTo>
                <a:cubicBezTo>
                  <a:pt x="1257535" y="747823"/>
                  <a:pt x="1214358" y="704505"/>
                  <a:pt x="999922" y="707886"/>
                </a:cubicBezTo>
                <a:cubicBezTo>
                  <a:pt x="785486" y="711267"/>
                  <a:pt x="776288" y="665992"/>
                  <a:pt x="564059" y="707886"/>
                </a:cubicBezTo>
                <a:cubicBezTo>
                  <a:pt x="351830" y="749780"/>
                  <a:pt x="123538" y="641155"/>
                  <a:pt x="0" y="707886"/>
                </a:cubicBezTo>
                <a:cubicBezTo>
                  <a:pt x="-9328" y="538270"/>
                  <a:pt x="33900" y="493213"/>
                  <a:pt x="0" y="346864"/>
                </a:cubicBezTo>
                <a:cubicBezTo>
                  <a:pt x="-33900" y="200515"/>
                  <a:pt x="37178" y="78786"/>
                  <a:pt x="0" y="0"/>
                </a:cubicBezTo>
                <a:close/>
              </a:path>
            </a:pathLst>
          </a:custGeom>
          <a:noFill/>
          <a:ln w="19050">
            <a:solidFill>
              <a:srgbClr val="C00000"/>
            </a:solidFill>
            <a:extLst>
              <a:ext uri="{C807C97D-BFC1-408E-A445-0C87EB9F89A2}">
                <ask:lineSketchStyleProps xmlns:ask="http://schemas.microsoft.com/office/drawing/2018/sketchyshapes" sd="1725446443">
                  <a:prstGeom prst="rect">
                    <a:avLst/>
                  </a:prstGeom>
                  <ask:type>
                    <ask:lineSketchScribble/>
                  </ask:type>
                </ask:lineSketchStyleProps>
              </a:ext>
            </a:extLst>
          </a:ln>
        </p:spPr>
        <p:txBody>
          <a:bodyPr wrap="square" rtlCol="0">
            <a:spAutoFit/>
          </a:bodyPr>
          <a:lstStyle/>
          <a:p>
            <a:r>
              <a:rPr lang="en-US" sz="2000" dirty="0">
                <a:latin typeface="Dreaming Outloud Pro" panose="020F0502020204030204" pitchFamily="66" charset="0"/>
                <a:cs typeface="Dreaming Outloud Pro" panose="020F0502020204030204" pitchFamily="66" charset="0"/>
              </a:rPr>
              <a:t>UVA has ~85 policies relating to privacy!</a:t>
            </a:r>
          </a:p>
        </p:txBody>
      </p:sp>
    </p:spTree>
    <p:extLst>
      <p:ext uri="{BB962C8B-B14F-4D97-AF65-F5344CB8AC3E}">
        <p14:creationId xmlns:p14="http://schemas.microsoft.com/office/powerpoint/2010/main" val="3159514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024" b="10582"/>
          <a:stretch/>
        </p:blipFill>
        <p:spPr>
          <a:xfrm>
            <a:off x="1104181" y="845454"/>
            <a:ext cx="10315735" cy="5184409"/>
          </a:xfrm>
          <a:prstGeom prst="rect">
            <a:avLst/>
          </a:prstGeom>
        </p:spPr>
      </p:pic>
      <p:sp>
        <p:nvSpPr>
          <p:cNvPr id="5" name="TextBox 4"/>
          <p:cNvSpPr txBox="1"/>
          <p:nvPr/>
        </p:nvSpPr>
        <p:spPr>
          <a:xfrm>
            <a:off x="1684705" y="220545"/>
            <a:ext cx="9154686" cy="461665"/>
          </a:xfrm>
          <a:prstGeom prst="rect">
            <a:avLst/>
          </a:prstGeom>
          <a:noFill/>
        </p:spPr>
        <p:txBody>
          <a:bodyPr wrap="none" rtlCol="0">
            <a:spAutoFit/>
          </a:bodyPr>
          <a:lstStyle/>
          <a:p>
            <a:r>
              <a:rPr lang="en-US" sz="2400" b="1" dirty="0">
                <a:solidFill>
                  <a:srgbClr val="0070C0"/>
                </a:solidFill>
                <a:latin typeface="Arial" panose="020B0604020202020204" pitchFamily="34" charset="0"/>
                <a:cs typeface="Arial" panose="020B0604020202020204" pitchFamily="34" charset="0"/>
              </a:rPr>
              <a:t>Division of Surgical Sciences - Department of Surgery at UVA</a:t>
            </a:r>
          </a:p>
        </p:txBody>
      </p:sp>
    </p:spTree>
    <p:extLst>
      <p:ext uri="{BB962C8B-B14F-4D97-AF65-F5344CB8AC3E}">
        <p14:creationId xmlns:p14="http://schemas.microsoft.com/office/powerpoint/2010/main" val="719808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89672" y="1596964"/>
            <a:ext cx="4091761" cy="3234219"/>
          </a:xfrm>
          <a:prstGeom prst="rect">
            <a:avLst/>
          </a:prstGeom>
          <a:noFill/>
        </p:spPr>
        <p:txBody>
          <a:bodyPr wrap="none" rtlCol="0">
            <a:spAutoFit/>
          </a:bodyPr>
          <a:lstStyle/>
          <a:p>
            <a:r>
              <a:rPr lang="en-US" b="1" dirty="0">
                <a:solidFill>
                  <a:srgbClr val="0070C0"/>
                </a:solidFill>
                <a:latin typeface="Arial" panose="020B0604020202020204" pitchFamily="34" charset="0"/>
                <a:cs typeface="Arial" panose="020B0604020202020204" pitchFamily="34" charset="0"/>
              </a:rPr>
              <a:t>Data Science </a:t>
            </a:r>
            <a:r>
              <a:rPr lang="en-US" dirty="0">
                <a:latin typeface="Arial" panose="020B0604020202020204" pitchFamily="34" charset="0"/>
                <a:cs typeface="Arial" panose="020B0604020202020204" pitchFamily="34" charset="0"/>
              </a:rPr>
              <a:t>(Philip Bourne)</a:t>
            </a:r>
          </a:p>
          <a:p>
            <a:pPr>
              <a:spcBef>
                <a:spcPts val="300"/>
              </a:spcBef>
            </a:pPr>
            <a:r>
              <a:rPr lang="en-US" b="1" dirty="0">
                <a:solidFill>
                  <a:srgbClr val="0070C0"/>
                </a:solidFill>
                <a:latin typeface="Arial" panose="020B0604020202020204" pitchFamily="34" charset="0"/>
                <a:cs typeface="Arial" panose="020B0604020202020204" pitchFamily="34" charset="0"/>
              </a:rPr>
              <a:t>Arts and Sciences </a:t>
            </a:r>
            <a:r>
              <a:rPr lang="en-US" dirty="0">
                <a:latin typeface="Arial" panose="020B0604020202020204" pitchFamily="34" charset="0"/>
                <a:cs typeface="Arial" panose="020B0604020202020204" pitchFamily="34" charset="0"/>
              </a:rPr>
              <a:t>(George Bloom)</a:t>
            </a:r>
          </a:p>
          <a:p>
            <a:pPr>
              <a:spcBef>
                <a:spcPts val="300"/>
              </a:spcBef>
            </a:pPr>
            <a:r>
              <a:rPr lang="en-US" b="1" dirty="0">
                <a:solidFill>
                  <a:srgbClr val="0070C0"/>
                </a:solidFill>
                <a:latin typeface="Arial" panose="020B0604020202020204" pitchFamily="34" charset="0"/>
                <a:cs typeface="Arial" panose="020B0604020202020204" pitchFamily="34" charset="0"/>
              </a:rPr>
              <a:t>Chemical Engineering </a:t>
            </a:r>
            <a:r>
              <a:rPr lang="en-US" dirty="0">
                <a:latin typeface="Arial" panose="020B0604020202020204" pitchFamily="34" charset="0"/>
                <a:cs typeface="Arial" panose="020B0604020202020204" pitchFamily="34" charset="0"/>
              </a:rPr>
              <a:t>(Liheng Cai)</a:t>
            </a:r>
          </a:p>
          <a:p>
            <a:pPr>
              <a:spcBef>
                <a:spcPts val="1000"/>
              </a:spcBef>
            </a:pPr>
            <a:r>
              <a:rPr lang="en-US" b="1" dirty="0">
                <a:solidFill>
                  <a:srgbClr val="0070C0"/>
                </a:solidFill>
                <a:latin typeface="Arial" panose="020B0604020202020204" pitchFamily="34" charset="0"/>
                <a:cs typeface="Arial" panose="020B0604020202020204" pitchFamily="34" charset="0"/>
              </a:rPr>
              <a:t>Licensing &amp; Ventures Group at UVA</a:t>
            </a:r>
          </a:p>
          <a:p>
            <a:pPr>
              <a:spcBef>
                <a:spcPts val="300"/>
              </a:spcBef>
            </a:pPr>
            <a:r>
              <a:rPr lang="en-US" dirty="0">
                <a:latin typeface="Arial" panose="020B0604020202020204" pitchFamily="34" charset="0"/>
                <a:cs typeface="Arial" panose="020B0604020202020204" pitchFamily="34" charset="0"/>
              </a:rPr>
              <a:t>	Richard Chylla</a:t>
            </a:r>
          </a:p>
          <a:p>
            <a:r>
              <a:rPr lang="en-US" dirty="0">
                <a:latin typeface="Arial" panose="020B0604020202020204" pitchFamily="34" charset="0"/>
                <a:cs typeface="Arial" panose="020B0604020202020204" pitchFamily="34" charset="0"/>
              </a:rPr>
              <a:t>	Josh Mauldin</a:t>
            </a:r>
          </a:p>
          <a:p>
            <a:r>
              <a:rPr lang="en-US" dirty="0">
                <a:latin typeface="Arial" panose="020B0604020202020204" pitchFamily="34" charset="0"/>
                <a:cs typeface="Arial" panose="020B0604020202020204" pitchFamily="34" charset="0"/>
              </a:rPr>
              <a:t>	Robert </a:t>
            </a:r>
            <a:r>
              <a:rPr lang="en-US" dirty="0" err="1">
                <a:latin typeface="Arial" panose="020B0604020202020204" pitchFamily="34" charset="0"/>
                <a:cs typeface="Arial" panose="020B0604020202020204" pitchFamily="34" charset="0"/>
              </a:rPr>
              <a:t>Creeden</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Jim Powers</a:t>
            </a:r>
          </a:p>
          <a:p>
            <a:pPr>
              <a:spcBef>
                <a:spcPts val="1000"/>
              </a:spcBef>
            </a:pPr>
            <a:r>
              <a:rPr lang="en-US" b="1" dirty="0">
                <a:solidFill>
                  <a:srgbClr val="0070C0"/>
                </a:solidFill>
                <a:latin typeface="Arial" panose="020B0604020202020204" pitchFamily="34" charset="0"/>
                <a:cs typeface="Arial" panose="020B0604020202020204" pitchFamily="34" charset="0"/>
              </a:rPr>
              <a:t>HTIC, Inc. </a:t>
            </a:r>
          </a:p>
          <a:p>
            <a:r>
              <a:rPr lang="en-US" b="1" dirty="0">
                <a:solidFill>
                  <a:srgbClr val="0070C0"/>
                </a:solidFill>
                <a:latin typeface="Arial" panose="020B0604020202020204" pitchFamily="34" charset="0"/>
                <a:cs typeface="Arial" panose="020B0604020202020204" pitchFamily="34" charset="0"/>
              </a:rPr>
              <a:t>MG Therapeutics, Inc.</a:t>
            </a:r>
          </a:p>
        </p:txBody>
      </p:sp>
      <p:sp>
        <p:nvSpPr>
          <p:cNvPr id="4" name="Rectangle 3"/>
          <p:cNvSpPr/>
          <p:nvPr/>
        </p:nvSpPr>
        <p:spPr>
          <a:xfrm>
            <a:off x="1645099" y="406244"/>
            <a:ext cx="8670130" cy="584775"/>
          </a:xfrm>
          <a:prstGeom prst="rect">
            <a:avLst/>
          </a:prstGeom>
        </p:spPr>
        <p:txBody>
          <a:bodyPr wrap="none">
            <a:spAutoFit/>
          </a:bodyPr>
          <a:lstStyle/>
          <a:p>
            <a:r>
              <a:rPr lang="en-US" sz="3200" b="1" dirty="0">
                <a:solidFill>
                  <a:srgbClr val="C00000"/>
                </a:solidFill>
                <a:latin typeface="Arial" panose="020B0604020202020204" pitchFamily="34" charset="0"/>
                <a:cs typeface="Arial" panose="020B0604020202020204" pitchFamily="34" charset="0"/>
              </a:rPr>
              <a:t>Acknowledgement of Team-Science at UVA </a:t>
            </a:r>
          </a:p>
        </p:txBody>
      </p:sp>
      <p:sp>
        <p:nvSpPr>
          <p:cNvPr id="5" name="TextBox 4"/>
          <p:cNvSpPr txBox="1"/>
          <p:nvPr/>
        </p:nvSpPr>
        <p:spPr>
          <a:xfrm>
            <a:off x="2062563" y="1474166"/>
            <a:ext cx="2985113" cy="461665"/>
          </a:xfrm>
          <a:prstGeom prst="rect">
            <a:avLst/>
          </a:prstGeom>
          <a:noFill/>
        </p:spPr>
        <p:txBody>
          <a:bodyPr wrap="none" rtlCol="0">
            <a:spAutoFit/>
          </a:bodyPr>
          <a:lstStyle/>
          <a:p>
            <a:r>
              <a:rPr lang="en-US" sz="2400" b="1" dirty="0">
                <a:solidFill>
                  <a:srgbClr val="0070C0"/>
                </a:solidFill>
                <a:latin typeface="Arial" panose="020B0604020202020204" pitchFamily="34" charset="0"/>
                <a:cs typeface="Arial" panose="020B0604020202020204" pitchFamily="34" charset="0"/>
              </a:rPr>
              <a:t>School of Medicine</a:t>
            </a:r>
          </a:p>
        </p:txBody>
      </p:sp>
      <p:sp>
        <p:nvSpPr>
          <p:cNvPr id="6" name="TextBox 5"/>
          <p:cNvSpPr txBox="1"/>
          <p:nvPr/>
        </p:nvSpPr>
        <p:spPr>
          <a:xfrm>
            <a:off x="284672" y="1999726"/>
            <a:ext cx="3685624" cy="2862322"/>
          </a:xfrm>
          <a:prstGeom prst="rect">
            <a:avLst/>
          </a:prstGeom>
          <a:noFill/>
        </p:spPr>
        <p:txBody>
          <a:bodyPr wrap="none" rtlCol="0">
            <a:spAutoFit/>
          </a:bodyPr>
          <a:lstStyle/>
          <a:p>
            <a:r>
              <a:rPr lang="en-US" b="1" u="sng" dirty="0">
                <a:latin typeface="Arial" panose="020B0604020202020204" pitchFamily="34" charset="0"/>
                <a:cs typeface="Arial" panose="020B0604020202020204" pitchFamily="34" charset="0"/>
              </a:rPr>
              <a:t>Clinical Department</a:t>
            </a:r>
          </a:p>
          <a:p>
            <a:endParaRPr lang="en-US" b="1"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Plastic Surgery </a:t>
            </a:r>
            <a:r>
              <a:rPr lang="en-US" dirty="0">
                <a:latin typeface="Arial" panose="020B0604020202020204" pitchFamily="34" charset="0"/>
                <a:cs typeface="Arial" panose="020B0604020202020204" pitchFamily="34" charset="0"/>
              </a:rPr>
              <a:t>(Scott Hollenbeck)</a:t>
            </a:r>
          </a:p>
          <a:p>
            <a:r>
              <a:rPr lang="en-US" u="sng" dirty="0">
                <a:latin typeface="Arial" panose="020B0604020202020204" pitchFamily="34" charset="0"/>
                <a:cs typeface="Arial" panose="020B0604020202020204" pitchFamily="34" charset="0"/>
              </a:rPr>
              <a:t>Medicine</a:t>
            </a:r>
            <a:r>
              <a:rPr lang="en-US" dirty="0">
                <a:latin typeface="Arial" panose="020B0604020202020204" pitchFamily="34" charset="0"/>
                <a:cs typeface="Arial" panose="020B0604020202020204" pitchFamily="34" charset="0"/>
              </a:rPr>
              <a:t> (Imre North)</a:t>
            </a:r>
          </a:p>
          <a:p>
            <a:r>
              <a:rPr lang="en-US" u="sng" dirty="0">
                <a:latin typeface="Arial" panose="020B0604020202020204" pitchFamily="34" charset="0"/>
                <a:cs typeface="Arial" panose="020B0604020202020204" pitchFamily="34" charset="0"/>
              </a:rPr>
              <a:t>Ophthalmology</a:t>
            </a:r>
            <a:r>
              <a:rPr lang="en-US" dirty="0">
                <a:latin typeface="Arial" panose="020B0604020202020204" pitchFamily="34" charset="0"/>
                <a:cs typeface="Arial" panose="020B0604020202020204" pitchFamily="34" charset="0"/>
              </a:rPr>
              <a:t> (Albert Jun)</a:t>
            </a:r>
          </a:p>
          <a:p>
            <a:r>
              <a:rPr lang="en-US" u="sng" dirty="0">
                <a:latin typeface="Arial" panose="020B0604020202020204" pitchFamily="34" charset="0"/>
                <a:cs typeface="Arial" panose="020B0604020202020204" pitchFamily="34" charset="0"/>
              </a:rPr>
              <a:t>Neurology</a:t>
            </a:r>
            <a:r>
              <a:rPr lang="en-US" dirty="0">
                <a:latin typeface="Arial" panose="020B0604020202020204" pitchFamily="34" charset="0"/>
                <a:cs typeface="Arial" panose="020B0604020202020204" pitchFamily="34" charset="0"/>
              </a:rPr>
              <a:t> (Carol Manning)</a:t>
            </a:r>
          </a:p>
          <a:p>
            <a:r>
              <a:rPr lang="en-US" u="sng" dirty="0">
                <a:latin typeface="Arial" panose="020B0604020202020204" pitchFamily="34" charset="0"/>
                <a:cs typeface="Arial" panose="020B0604020202020204" pitchFamily="34" charset="0"/>
              </a:rPr>
              <a:t>Family Medicine </a:t>
            </a:r>
            <a:r>
              <a:rPr lang="en-US" dirty="0">
                <a:latin typeface="Arial" panose="020B0604020202020204" pitchFamily="34" charset="0"/>
                <a:cs typeface="Arial" panose="020B0604020202020204" pitchFamily="34" charset="0"/>
              </a:rPr>
              <a:t>(Li Li)</a:t>
            </a:r>
          </a:p>
          <a:p>
            <a:r>
              <a:rPr lang="en-US" u="sng" dirty="0">
                <a:latin typeface="Arial" panose="020B0604020202020204" pitchFamily="34" charset="0"/>
                <a:cs typeface="Arial" panose="020B0604020202020204" pitchFamily="34" charset="0"/>
              </a:rPr>
              <a:t>Anesthesiology</a:t>
            </a:r>
            <a:r>
              <a:rPr lang="en-US" dirty="0">
                <a:latin typeface="Arial" panose="020B0604020202020204" pitchFamily="34" charset="0"/>
                <a:cs typeface="Arial" panose="020B0604020202020204" pitchFamily="34" charset="0"/>
              </a:rPr>
              <a:t> (Zhiyi Zuo)</a:t>
            </a:r>
          </a:p>
          <a:p>
            <a:r>
              <a:rPr lang="en-US" u="sng" dirty="0">
                <a:latin typeface="Arial" panose="020B0604020202020204" pitchFamily="34" charset="0"/>
                <a:cs typeface="Arial" panose="020B0604020202020204" pitchFamily="34" charset="0"/>
              </a:rPr>
              <a:t>Radiology and Medical Imaging</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(Maurits Jansen, Jiang He)</a:t>
            </a:r>
          </a:p>
        </p:txBody>
      </p:sp>
      <p:sp>
        <p:nvSpPr>
          <p:cNvPr id="7" name="TextBox 6"/>
          <p:cNvSpPr txBox="1"/>
          <p:nvPr/>
        </p:nvSpPr>
        <p:spPr>
          <a:xfrm>
            <a:off x="3969888" y="2004842"/>
            <a:ext cx="4468187" cy="2862322"/>
          </a:xfrm>
          <a:prstGeom prst="rect">
            <a:avLst/>
          </a:prstGeom>
          <a:noFill/>
        </p:spPr>
        <p:txBody>
          <a:bodyPr wrap="square" rtlCol="0">
            <a:spAutoFit/>
          </a:bodyPr>
          <a:lstStyle/>
          <a:p>
            <a:r>
              <a:rPr lang="en-US" b="1" u="sng" dirty="0">
                <a:latin typeface="Arial" panose="020B0604020202020204" pitchFamily="34" charset="0"/>
                <a:cs typeface="Arial" panose="020B0604020202020204" pitchFamily="34" charset="0"/>
              </a:rPr>
              <a:t>Basic Science Department</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Neuroscience</a:t>
            </a:r>
            <a:r>
              <a:rPr lang="en-US" dirty="0">
                <a:latin typeface="Arial" panose="020B0604020202020204" pitchFamily="34" charset="0"/>
                <a:cs typeface="Arial" panose="020B0604020202020204" pitchFamily="34" charset="0"/>
              </a:rPr>
              <a:t> (Harald Sontheimer)</a:t>
            </a:r>
          </a:p>
          <a:p>
            <a:r>
              <a:rPr lang="en-US" u="sng" dirty="0">
                <a:latin typeface="Arial" panose="020B0604020202020204" pitchFamily="34" charset="0"/>
                <a:cs typeface="Arial" panose="020B0604020202020204" pitchFamily="34" charset="0"/>
              </a:rPr>
              <a:t>Physiology and Biophysics </a:t>
            </a:r>
            <a:r>
              <a:rPr lang="en-US" dirty="0">
                <a:latin typeface="Arial" panose="020B0604020202020204" pitchFamily="34" charset="0"/>
                <a:cs typeface="Arial" panose="020B0604020202020204" pitchFamily="34" charset="0"/>
              </a:rPr>
              <a:t>(Ling Qi) </a:t>
            </a:r>
            <a:r>
              <a:rPr lang="en-US" u="sng" dirty="0">
                <a:latin typeface="Arial" panose="020B0604020202020204" pitchFamily="34" charset="0"/>
                <a:cs typeface="Arial" panose="020B0604020202020204" pitchFamily="34" charset="0"/>
              </a:rPr>
              <a:t>Biochemistry</a:t>
            </a:r>
            <a:r>
              <a:rPr lang="en-US" dirty="0">
                <a:latin typeface="Arial" panose="020B0604020202020204" pitchFamily="34" charset="0"/>
                <a:cs typeface="Arial" panose="020B0604020202020204" pitchFamily="34" charset="0"/>
              </a:rPr>
              <a:t> (Tian Zhang)</a:t>
            </a:r>
          </a:p>
          <a:p>
            <a:r>
              <a:rPr lang="en-US" u="sng" dirty="0">
                <a:latin typeface="Arial" panose="020B0604020202020204" pitchFamily="34" charset="0"/>
                <a:cs typeface="Arial" panose="020B0604020202020204" pitchFamily="34" charset="0"/>
              </a:rPr>
              <a:t>Genome Sciences </a:t>
            </a:r>
            <a:r>
              <a:rPr lang="en-US" dirty="0">
                <a:latin typeface="Arial" panose="020B0604020202020204" pitchFamily="34" charset="0"/>
                <a:cs typeface="Arial" panose="020B0604020202020204" pitchFamily="34" charset="0"/>
              </a:rPr>
              <a:t>(Chongzhi Zang)</a:t>
            </a:r>
          </a:p>
          <a:p>
            <a:r>
              <a:rPr lang="en-US" u="sng" dirty="0">
                <a:latin typeface="Arial" panose="020B0604020202020204" pitchFamily="34" charset="0"/>
                <a:cs typeface="Arial" panose="020B0604020202020204" pitchFamily="34" charset="0"/>
              </a:rPr>
              <a:t>Microbiology and Immunology </a:t>
            </a:r>
          </a:p>
          <a:p>
            <a:r>
              <a:rPr lang="en-US" dirty="0">
                <a:latin typeface="Arial" panose="020B0604020202020204" pitchFamily="34" charset="0"/>
                <a:cs typeface="Arial" panose="020B0604020202020204" pitchFamily="34" charset="0"/>
              </a:rPr>
              <a:t>        (Qiwei Wang)</a:t>
            </a:r>
          </a:p>
          <a:p>
            <a:r>
              <a:rPr lang="en-US" u="sng" dirty="0">
                <a:latin typeface="Arial" panose="020B0604020202020204" pitchFamily="34" charset="0"/>
                <a:cs typeface="Arial" panose="020B0604020202020204" pitchFamily="34" charset="0"/>
              </a:rPr>
              <a:t>Biomedical Engineering </a:t>
            </a:r>
          </a:p>
          <a:p>
            <a:r>
              <a:rPr lang="en-US" dirty="0">
                <a:latin typeface="Arial" panose="020B0604020202020204" pitchFamily="34" charset="0"/>
                <a:cs typeface="Arial" panose="020B0604020202020204" pitchFamily="34" charset="0"/>
              </a:rPr>
              <a:t>        (Shayn Peirce-Cottler)</a:t>
            </a:r>
          </a:p>
        </p:txBody>
      </p:sp>
      <p:sp>
        <p:nvSpPr>
          <p:cNvPr id="8" name="TextBox 7"/>
          <p:cNvSpPr txBox="1"/>
          <p:nvPr/>
        </p:nvSpPr>
        <p:spPr>
          <a:xfrm>
            <a:off x="935038" y="5445529"/>
            <a:ext cx="10525061" cy="369332"/>
          </a:xfrm>
          <a:prstGeom prst="rect">
            <a:avLst/>
          </a:prstGeom>
          <a:noFill/>
        </p:spPr>
        <p:txBody>
          <a:bodyPr wrap="none" rtlCol="0">
            <a:spAutoFit/>
          </a:bodyPr>
          <a:lstStyle/>
          <a:p>
            <a:r>
              <a:rPr lang="en-US" b="1" dirty="0">
                <a:solidFill>
                  <a:srgbClr val="00B050"/>
                </a:solidFill>
                <a:latin typeface="Arial" panose="020B0604020202020204" pitchFamily="34" charset="0"/>
                <a:cs typeface="Arial" panose="020B0604020202020204" pitchFamily="34" charset="0"/>
              </a:rPr>
              <a:t>Supported by NIA, NHLBI, NEI, NINDS, STTR, VIPC, VA-Catalyst, UVA-</a:t>
            </a:r>
            <a:r>
              <a:rPr lang="en-US" b="1" dirty="0" err="1">
                <a:solidFill>
                  <a:srgbClr val="00B050"/>
                </a:solidFill>
                <a:latin typeface="Arial" panose="020B0604020202020204" pitchFamily="34" charset="0"/>
                <a:cs typeface="Arial" panose="020B0604020202020204" pitchFamily="34" charset="0"/>
              </a:rPr>
              <a:t>LaunchPad</a:t>
            </a:r>
            <a:r>
              <a:rPr lang="en-US" b="1" dirty="0">
                <a:solidFill>
                  <a:srgbClr val="00B050"/>
                </a:solidFill>
                <a:latin typeface="Arial" panose="020B0604020202020204" pitchFamily="34" charset="0"/>
                <a:cs typeface="Arial" panose="020B0604020202020204" pitchFamily="34" charset="0"/>
              </a:rPr>
              <a:t>, PBM Capital</a:t>
            </a:r>
          </a:p>
        </p:txBody>
      </p:sp>
    </p:spTree>
    <p:extLst>
      <p:ext uri="{BB962C8B-B14F-4D97-AF65-F5344CB8AC3E}">
        <p14:creationId xmlns:p14="http://schemas.microsoft.com/office/powerpoint/2010/main" val="3253193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7" name="Title Placeholder 1" descr="BOV Audit, Compliance, and Risk Committee September 2019 Title Slide"/>
          <p:cNvSpPr txBox="1">
            <a:spLocks/>
          </p:cNvSpPr>
          <p:nvPr/>
        </p:nvSpPr>
        <p:spPr>
          <a:xfrm>
            <a:off x="89210" y="3890368"/>
            <a:ext cx="12192000"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200" dirty="0">
                <a:solidFill>
                  <a:srgbClr val="232D4B"/>
                </a:solidFill>
                <a:latin typeface="Franklin Gothic Demi" panose="020B0703020102020204" pitchFamily="34" charset="0"/>
              </a:rPr>
              <a:t>Next Up: Addressing Obesogenic Behaviors and Bridging the Digital Divide within Rural Communities</a:t>
            </a:r>
          </a:p>
          <a:p>
            <a:pPr algn="ctr"/>
            <a:endParaRPr lang="en-US" sz="4200" dirty="0">
              <a:solidFill>
                <a:srgbClr val="232D4B"/>
              </a:solidFill>
              <a:latin typeface="Franklin Gothic Demi" panose="020B0703020102020204" pitchFamily="34" charset="0"/>
            </a:endParaRPr>
          </a:p>
          <a:p>
            <a:pPr algn="ctr"/>
            <a:r>
              <a:rPr lang="en-US" sz="3000" dirty="0">
                <a:solidFill>
                  <a:srgbClr val="232D4B"/>
                </a:solidFill>
                <a:latin typeface="Franklin Gothic Demi" panose="020B0703020102020204" pitchFamily="34" charset="0"/>
              </a:rPr>
              <a:t>Dr. Jamie Zoellner, Professor of Public Health Sciences and </a:t>
            </a:r>
          </a:p>
          <a:p>
            <a:pPr algn="ctr"/>
            <a:r>
              <a:rPr lang="en-US" sz="3000" dirty="0">
                <a:solidFill>
                  <a:srgbClr val="232D4B"/>
                </a:solidFill>
                <a:latin typeface="Franklin Gothic Demi" panose="020B0703020102020204" pitchFamily="34" charset="0"/>
              </a:rPr>
              <a:t>Registered Dietician</a:t>
            </a:r>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7DF317CF-E5E4-79C5-0F30-4D7196CD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599" y="1165035"/>
            <a:ext cx="3221223" cy="2023153"/>
          </a:xfrm>
          <a:prstGeom prst="rect">
            <a:avLst/>
          </a:prstGeom>
          <a:solidFill>
            <a:srgbClr val="002060"/>
          </a:solidFill>
        </p:spPr>
      </p:pic>
    </p:spTree>
    <p:extLst>
      <p:ext uri="{BB962C8B-B14F-4D97-AF65-F5344CB8AC3E}">
        <p14:creationId xmlns:p14="http://schemas.microsoft.com/office/powerpoint/2010/main" val="2487292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214580" y="1857190"/>
            <a:ext cx="7601973" cy="3294647"/>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733" b="0" dirty="0">
                <a:latin typeface="+mj-lt"/>
                <a:ea typeface="Roboto Condensed" panose="02000000000000000000" pitchFamily="2" charset="0"/>
              </a:rPr>
              <a:t>Addressing Obesogenic Behaviors and Bridging the Digital Divide within Rural Communities</a:t>
            </a:r>
            <a:endParaRPr sz="3733" b="0" i="1" dirty="0">
              <a:latin typeface="+mj-lt"/>
              <a:ea typeface="Roboto Condensed" panose="02000000000000000000" pitchFamily="2" charset="0"/>
            </a:endParaRPr>
          </a:p>
        </p:txBody>
      </p:sp>
      <p:sp>
        <p:nvSpPr>
          <p:cNvPr id="2" name="Rectangle 1">
            <a:extLst>
              <a:ext uri="{FF2B5EF4-FFF2-40B4-BE49-F238E27FC236}">
                <a16:creationId xmlns:a16="http://schemas.microsoft.com/office/drawing/2014/main" id="{DD9905FE-9B04-BC4D-AEB1-CB02A2F24C1B}"/>
              </a:ext>
            </a:extLst>
          </p:cNvPr>
          <p:cNvSpPr/>
          <p:nvPr/>
        </p:nvSpPr>
        <p:spPr>
          <a:xfrm>
            <a:off x="5036322" y="5666264"/>
            <a:ext cx="6882215" cy="162448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2667" dirty="0">
                <a:solidFill>
                  <a:schemeClr val="accent1"/>
                </a:solidFill>
                <a:latin typeface="Roboto Condensed" panose="02000000000000000000" pitchFamily="2" charset="0"/>
                <a:ea typeface="Roboto Condensed" panose="02000000000000000000" pitchFamily="2" charset="0"/>
              </a:rPr>
              <a:t>Jamie Zoellner, PhD, RDN </a:t>
            </a:r>
          </a:p>
          <a:p>
            <a:pPr algn="r"/>
            <a:r>
              <a:rPr lang="en-US" sz="1600" dirty="0">
                <a:solidFill>
                  <a:schemeClr val="accent1"/>
                </a:solidFill>
                <a:latin typeface="Roboto Condensed" panose="02000000000000000000" pitchFamily="2" charset="0"/>
                <a:ea typeface="Roboto Condensed" panose="02000000000000000000" pitchFamily="2" charset="0"/>
              </a:rPr>
              <a:t>Professor, Public Health Sciences, UVA</a:t>
            </a:r>
          </a:p>
          <a:p>
            <a:pPr algn="r"/>
            <a:r>
              <a:rPr lang="en-US" sz="1600" dirty="0">
                <a:solidFill>
                  <a:schemeClr val="accent1"/>
                </a:solidFill>
                <a:latin typeface="Roboto Condensed" panose="02000000000000000000" pitchFamily="2" charset="0"/>
                <a:ea typeface="Roboto Condensed" panose="02000000000000000000" pitchFamily="2" charset="0"/>
              </a:rPr>
              <a:t>Co-Lead, UVA Cancer Center, Cancer Prevention &amp; Population Health Program</a:t>
            </a:r>
          </a:p>
          <a:p>
            <a:pPr algn="r"/>
            <a:r>
              <a:rPr lang="en-US" sz="1600" dirty="0">
                <a:solidFill>
                  <a:schemeClr val="accent1"/>
                </a:solidFill>
                <a:latin typeface="Roboto Condensed" panose="02000000000000000000" pitchFamily="2" charset="0"/>
                <a:ea typeface="Roboto Condensed" panose="02000000000000000000" pitchFamily="2" charset="0"/>
              </a:rPr>
              <a:t>Co-Director, Community Based Health Equity Program</a:t>
            </a:r>
          </a:p>
          <a:p>
            <a:pPr algn="r"/>
            <a:endParaRPr lang="en-US" sz="2489" dirty="0">
              <a:solidFill>
                <a:schemeClr val="accent1"/>
              </a:solidFill>
              <a:latin typeface="Roboto Condensed" panose="02000000000000000000" pitchFamily="2" charset="0"/>
              <a:ea typeface="Roboto Condensed" panose="02000000000000000000" pitchFamily="2" charset="0"/>
            </a:endParaRPr>
          </a:p>
        </p:txBody>
      </p:sp>
      <p:pic>
        <p:nvPicPr>
          <p:cNvPr id="3" name="Picture 2" descr="Logo&#10;&#10;Description automatically generated">
            <a:extLst>
              <a:ext uri="{FF2B5EF4-FFF2-40B4-BE49-F238E27FC236}">
                <a16:creationId xmlns:a16="http://schemas.microsoft.com/office/drawing/2014/main" id="{83288AF0-0DF2-205F-C1BB-CA67970CF8E0}"/>
              </a:ext>
            </a:extLst>
          </p:cNvPr>
          <p:cNvPicPr>
            <a:picLocks noChangeAspect="1"/>
          </p:cNvPicPr>
          <p:nvPr/>
        </p:nvPicPr>
        <p:blipFill>
          <a:blip r:embed="rId3"/>
          <a:stretch>
            <a:fillRect/>
          </a:stretch>
        </p:blipFill>
        <p:spPr>
          <a:xfrm>
            <a:off x="8894468" y="4340924"/>
            <a:ext cx="3184371" cy="1325339"/>
          </a:xfrm>
          <a:prstGeom prst="rect">
            <a:avLst/>
          </a:prstGeom>
        </p:spPr>
      </p:pic>
    </p:spTree>
    <p:extLst>
      <p:ext uri="{BB962C8B-B14F-4D97-AF65-F5344CB8AC3E}">
        <p14:creationId xmlns:p14="http://schemas.microsoft.com/office/powerpoint/2010/main" val="1620428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799" y="527701"/>
            <a:ext cx="8863928" cy="1021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Community-Based Health Equity (CBHE) Center</a:t>
            </a:r>
          </a:p>
        </p:txBody>
      </p:sp>
      <p:graphicFrame>
        <p:nvGraphicFramePr>
          <p:cNvPr id="4" name="Content Placeholder 3"/>
          <p:cNvGraphicFramePr>
            <a:graphicFrameLocks noGrp="1"/>
          </p:cNvGraphicFramePr>
          <p:nvPr>
            <p:ph idx="4294967295"/>
          </p:nvPr>
        </p:nvGraphicFramePr>
        <p:xfrm>
          <a:off x="4634763" y="1370265"/>
          <a:ext cx="9094573" cy="5133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98057" y="2660187"/>
            <a:ext cx="3404937" cy="2553703"/>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31158" y="5362190"/>
            <a:ext cx="5313869" cy="863108"/>
          </a:xfrm>
          <a:prstGeom prst="rect">
            <a:avLst/>
          </a:prstGeom>
        </p:spPr>
      </p:pic>
      <p:sp>
        <p:nvSpPr>
          <p:cNvPr id="7" name="TextBox 6"/>
          <p:cNvSpPr txBox="1"/>
          <p:nvPr/>
        </p:nvSpPr>
        <p:spPr>
          <a:xfrm>
            <a:off x="-130834" y="2162536"/>
            <a:ext cx="7062716" cy="47538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chemeClr val="accent6"/>
                </a:solidFill>
                <a:latin typeface="Calibri" panose="020F0502020204030204" pitchFamily="34" charset="0"/>
              </a:rPr>
              <a:t>16 East Main St, Christiansburg, VA 24073</a:t>
            </a:r>
          </a:p>
        </p:txBody>
      </p:sp>
    </p:spTree>
    <p:extLst>
      <p:ext uri="{BB962C8B-B14F-4D97-AF65-F5344CB8AC3E}">
        <p14:creationId xmlns:p14="http://schemas.microsoft.com/office/powerpoint/2010/main" val="3353788338"/>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c/c1/Virginia-Density.svg/1920px-Virginia-Densit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453" y="2589572"/>
            <a:ext cx="7874696" cy="342057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133005" y="150313"/>
            <a:ext cx="11925992" cy="1967224"/>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01597" indent="0">
              <a:buNone/>
            </a:pPr>
            <a:r>
              <a:rPr lang="en-US" dirty="0">
                <a:solidFill>
                  <a:srgbClr val="4A5363"/>
                </a:solidFill>
              </a:rPr>
              <a:t>My research efforts are largely focused on Southwest and Southside Virginia and in </a:t>
            </a:r>
            <a:r>
              <a:rPr lang="en-US" b="1" dirty="0">
                <a:solidFill>
                  <a:srgbClr val="4A5363"/>
                </a:solidFill>
              </a:rPr>
              <a:t>partnership</a:t>
            </a:r>
            <a:r>
              <a:rPr lang="en-US" dirty="0">
                <a:solidFill>
                  <a:srgbClr val="4A5363"/>
                </a:solidFill>
              </a:rPr>
              <a:t> with numerous organizations:</a:t>
            </a:r>
          </a:p>
          <a:p>
            <a:endParaRPr lang="en-US" dirty="0">
              <a:solidFill>
                <a:srgbClr val="4A5363"/>
              </a:solidFill>
            </a:endParaRPr>
          </a:p>
        </p:txBody>
      </p:sp>
      <p:sp>
        <p:nvSpPr>
          <p:cNvPr id="4" name="Oval 3"/>
          <p:cNvSpPr/>
          <p:nvPr/>
        </p:nvSpPr>
        <p:spPr>
          <a:xfrm>
            <a:off x="485685" y="4872026"/>
            <a:ext cx="5249708" cy="13854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8" name="Content Placeholder 2"/>
          <p:cNvSpPr txBox="1">
            <a:spLocks/>
          </p:cNvSpPr>
          <p:nvPr/>
        </p:nvSpPr>
        <p:spPr>
          <a:xfrm>
            <a:off x="7550069" y="2370059"/>
            <a:ext cx="4641932" cy="4194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1"/>
            <a:r>
              <a:rPr lang="en-US" sz="2400" dirty="0"/>
              <a:t>Federally Qualified Health Centers (FQHCs) </a:t>
            </a:r>
          </a:p>
          <a:p>
            <a:pPr lvl="1"/>
            <a:r>
              <a:rPr lang="en-US" sz="2400" dirty="0"/>
              <a:t>Virginia Department of Health districts </a:t>
            </a:r>
          </a:p>
          <a:p>
            <a:pPr lvl="1"/>
            <a:r>
              <a:rPr lang="en-US" sz="2400" dirty="0"/>
              <a:t>Middle schools and Head Starts</a:t>
            </a:r>
          </a:p>
          <a:p>
            <a:pPr lvl="1"/>
            <a:r>
              <a:rPr lang="en-US" sz="2400" dirty="0"/>
              <a:t>Parks and Recreation Departments</a:t>
            </a:r>
          </a:p>
          <a:p>
            <a:pPr lvl="1"/>
            <a:endParaRPr lang="en-US" sz="2667" dirty="0"/>
          </a:p>
        </p:txBody>
      </p:sp>
    </p:spTree>
    <p:extLst>
      <p:ext uri="{BB962C8B-B14F-4D97-AF65-F5344CB8AC3E}">
        <p14:creationId xmlns:p14="http://schemas.microsoft.com/office/powerpoint/2010/main" val="29609661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ncer mortality map">
            <a:extLst>
              <a:ext uri="{FF2B5EF4-FFF2-40B4-BE49-F238E27FC236}">
                <a16:creationId xmlns:a16="http://schemas.microsoft.com/office/drawing/2014/main" id="{0CF29771-54B7-E775-0EF5-BD5FDDEA6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784" y="1"/>
            <a:ext cx="1027043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2959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3D62-A5C0-68D1-9DB9-EAF361400AAF}"/>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Community-Based Health Equity Research Focus</a:t>
            </a:r>
          </a:p>
        </p:txBody>
      </p:sp>
      <p:graphicFrame>
        <p:nvGraphicFramePr>
          <p:cNvPr id="6" name="Table 6">
            <a:extLst>
              <a:ext uri="{FF2B5EF4-FFF2-40B4-BE49-F238E27FC236}">
                <a16:creationId xmlns:a16="http://schemas.microsoft.com/office/drawing/2014/main" id="{99B13BD7-D6E3-56A4-0CA4-30F0863DCED0}"/>
              </a:ext>
            </a:extLst>
          </p:cNvPr>
          <p:cNvGraphicFramePr>
            <a:graphicFrameLocks noGrp="1"/>
          </p:cNvGraphicFramePr>
          <p:nvPr/>
        </p:nvGraphicFramePr>
        <p:xfrm>
          <a:off x="617912" y="1579649"/>
          <a:ext cx="10828712" cy="5080000"/>
        </p:xfrm>
        <a:graphic>
          <a:graphicData uri="http://schemas.openxmlformats.org/drawingml/2006/table">
            <a:tbl>
              <a:tblPr firstRow="1" bandRow="1"/>
              <a:tblGrid>
                <a:gridCol w="5585595">
                  <a:extLst>
                    <a:ext uri="{9D8B030D-6E8A-4147-A177-3AD203B41FA5}">
                      <a16:colId xmlns:a16="http://schemas.microsoft.com/office/drawing/2014/main" val="2469136913"/>
                    </a:ext>
                  </a:extLst>
                </a:gridCol>
                <a:gridCol w="5243117">
                  <a:extLst>
                    <a:ext uri="{9D8B030D-6E8A-4147-A177-3AD203B41FA5}">
                      <a16:colId xmlns:a16="http://schemas.microsoft.com/office/drawing/2014/main" val="917155223"/>
                    </a:ext>
                  </a:extLst>
                </a:gridCol>
              </a:tblGrid>
              <a:tr h="2804160">
                <a:tc>
                  <a:txBody>
                    <a:bodyPr/>
                    <a:lstStyle/>
                    <a:p>
                      <a:r>
                        <a:rPr lang="en-US" sz="2100" b="1" dirty="0"/>
                        <a:t>Sugar-sweetened beverages (SSB) reduction interventions across the lifespan</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NIH-NCI, 2011-2017)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(R21, NIH-NCI, 2016-2018)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NIH-NIMHD, 2018-2024)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NIH-NIMHD, 2019-2024)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(R56, NIH-NINR, 2020-2023)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(UVACC, 2023-2024)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NIH-NCI, 2024-2029)</a:t>
                      </a:r>
                    </a:p>
                  </a:txBody>
                  <a:tcPr marL="121920" marR="121920" marT="60960" marB="60960">
                    <a:solidFill>
                      <a:schemeClr val="accent5">
                        <a:lumMod val="60000"/>
                        <a:lumOff val="40000"/>
                      </a:schemeClr>
                    </a:solidFill>
                  </a:tcPr>
                </a:tc>
                <a:tc>
                  <a:txBody>
                    <a:bodyPr/>
                    <a:lstStyle/>
                    <a:p>
                      <a:r>
                        <a:rPr lang="en-US" sz="2100" b="1" dirty="0"/>
                        <a:t>Family-based childhood obesity treatment</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(R24, </a:t>
                      </a:r>
                      <a:r>
                        <a:rPr lang="en-US" sz="1300" b="0" i="0" u="none" strike="noStrike" cap="none" dirty="0">
                          <a:solidFill>
                            <a:srgbClr val="000000"/>
                          </a:solidFill>
                          <a:latin typeface="Arial"/>
                          <a:cs typeface="Arial"/>
                          <a:sym typeface="Arial"/>
                        </a:rPr>
                        <a:t>NIH-NIMHD, 2013-2016)</a:t>
                      </a: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2017-2021)</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solidFill>
                      <a:schemeClr val="accent5">
                        <a:lumMod val="20000"/>
                        <a:lumOff val="80000"/>
                      </a:schemeClr>
                    </a:solidFill>
                  </a:tcPr>
                </a:tc>
                <a:extLst>
                  <a:ext uri="{0D108BD9-81ED-4DB2-BD59-A6C34878D82A}">
                    <a16:rowId xmlns:a16="http://schemas.microsoft.com/office/drawing/2014/main" val="763374502"/>
                  </a:ext>
                </a:extLst>
              </a:tr>
              <a:tr h="2275840">
                <a:tc>
                  <a:txBody>
                    <a:bodyPr/>
                    <a:lstStyle/>
                    <a:p>
                      <a:r>
                        <a:rPr lang="en-US" sz="2100" b="1" dirty="0"/>
                        <a:t>Colorectal cancer screening in FQHCs</a:t>
                      </a:r>
                    </a:p>
                    <a:p>
                      <a:endParaRPr lang="en-US" sz="1900" dirty="0"/>
                    </a:p>
                    <a:p>
                      <a:endParaRPr lang="en-US" sz="1900" dirty="0"/>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(P30, NIH-NCI, 2018-2020)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(iTHRIV, 2019-2020)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(Jeffress Trust, 2022-2025)</a:t>
                      </a:r>
                    </a:p>
                  </a:txBody>
                  <a:tcPr marL="121920" marR="121920" marT="60960" marB="60960">
                    <a:solidFill>
                      <a:schemeClr val="accent5">
                        <a:lumMod val="20000"/>
                        <a:lumOff val="80000"/>
                      </a:schemeClr>
                    </a:solidFill>
                  </a:tcPr>
                </a:tc>
                <a:tc>
                  <a:txBody>
                    <a:bodyPr/>
                    <a:lstStyle/>
                    <a:p>
                      <a:r>
                        <a:rPr lang="en-US" sz="2100" b="1" dirty="0"/>
                        <a:t>Capacity building and community engagement among rural and medically-under served communities</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2018-2021)</a:t>
                      </a:r>
                      <a:endParaRPr lang="en-US" sz="13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2024-2025)</a:t>
                      </a:r>
                      <a:endParaRPr lang="en-US" sz="13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(UVACC, ongoing)</a:t>
                      </a:r>
                      <a:endParaRPr lang="en-US" sz="1300" dirty="0"/>
                    </a:p>
                    <a:p>
                      <a:endParaRPr lang="en-US" sz="1900" dirty="0"/>
                    </a:p>
                  </a:txBody>
                  <a:tcPr marL="121920" marR="121920" marT="60960" marB="60960">
                    <a:solidFill>
                      <a:schemeClr val="accent5">
                        <a:lumMod val="20000"/>
                        <a:lumOff val="80000"/>
                      </a:schemeClr>
                    </a:solidFill>
                  </a:tcPr>
                </a:tc>
                <a:extLst>
                  <a:ext uri="{0D108BD9-81ED-4DB2-BD59-A6C34878D82A}">
                    <a16:rowId xmlns:a16="http://schemas.microsoft.com/office/drawing/2014/main" val="3969059149"/>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DA877533-EB88-61C5-5D42-6F5B350A0935}"/>
              </a:ext>
            </a:extLst>
          </p:cNvPr>
          <p:cNvPicPr>
            <a:picLocks noChangeAspect="1"/>
          </p:cNvPicPr>
          <p:nvPr/>
        </p:nvPicPr>
        <p:blipFill>
          <a:blip r:embed="rId3"/>
          <a:stretch>
            <a:fillRect/>
          </a:stretch>
        </p:blipFill>
        <p:spPr>
          <a:xfrm>
            <a:off x="4136967" y="2697711"/>
            <a:ext cx="1462579" cy="1462579"/>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01543AA8-5C3F-E685-29C4-39781E70F455}"/>
              </a:ext>
            </a:extLst>
          </p:cNvPr>
          <p:cNvPicPr>
            <a:picLocks noChangeAspect="1"/>
          </p:cNvPicPr>
          <p:nvPr/>
        </p:nvPicPr>
        <p:blipFill>
          <a:blip r:embed="rId4"/>
          <a:stretch>
            <a:fillRect/>
          </a:stretch>
        </p:blipFill>
        <p:spPr>
          <a:xfrm>
            <a:off x="3888740" y="4953673"/>
            <a:ext cx="1959033" cy="195903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689F3F44-42CE-4530-CB47-E9DDCE3C8727}"/>
              </a:ext>
            </a:extLst>
          </p:cNvPr>
          <p:cNvPicPr>
            <a:picLocks noChangeAspect="1"/>
          </p:cNvPicPr>
          <p:nvPr/>
        </p:nvPicPr>
        <p:blipFill>
          <a:blip r:embed="rId5"/>
          <a:stretch>
            <a:fillRect/>
          </a:stretch>
        </p:blipFill>
        <p:spPr>
          <a:xfrm>
            <a:off x="9573489" y="5387803"/>
            <a:ext cx="1295399" cy="1295399"/>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2F11674B-B619-9E53-35D4-E47FBFC6D723}"/>
              </a:ext>
            </a:extLst>
          </p:cNvPr>
          <p:cNvPicPr>
            <a:picLocks noChangeAspect="1"/>
          </p:cNvPicPr>
          <p:nvPr/>
        </p:nvPicPr>
        <p:blipFill>
          <a:blip r:embed="rId6"/>
          <a:stretch>
            <a:fillRect/>
          </a:stretch>
        </p:blipFill>
        <p:spPr>
          <a:xfrm>
            <a:off x="9064333" y="2387368"/>
            <a:ext cx="2313707" cy="2313707"/>
          </a:xfrm>
          <a:prstGeom prst="rect">
            <a:avLst/>
          </a:prstGeom>
        </p:spPr>
      </p:pic>
    </p:spTree>
    <p:extLst>
      <p:ext uri="{BB962C8B-B14F-4D97-AF65-F5344CB8AC3E}">
        <p14:creationId xmlns:p14="http://schemas.microsoft.com/office/powerpoint/2010/main" val="687356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A12E-1208-5C32-2CAD-2173210CEF9E}"/>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a:p>
        </p:txBody>
      </p:sp>
      <p:sp>
        <p:nvSpPr>
          <p:cNvPr id="3" name="Text Placeholder 2">
            <a:extLst>
              <a:ext uri="{FF2B5EF4-FFF2-40B4-BE49-F238E27FC236}">
                <a16:creationId xmlns:a16="http://schemas.microsoft.com/office/drawing/2014/main" id="{0ADD6B0F-CCA1-2349-729C-8C1F0A42C50B}"/>
              </a:ext>
            </a:extLst>
          </p:cNvPr>
          <p:cNvSpPr>
            <a:spLocks noGrp="1"/>
          </p:cNvSpPr>
          <p:nvPr>
            <p:ph type="body"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a:p>
        </p:txBody>
      </p:sp>
      <p:sp>
        <p:nvSpPr>
          <p:cNvPr id="4" name="Text Placeholder 3">
            <a:extLst>
              <a:ext uri="{FF2B5EF4-FFF2-40B4-BE49-F238E27FC236}">
                <a16:creationId xmlns:a16="http://schemas.microsoft.com/office/drawing/2014/main" id="{B7B3A948-F46A-57BE-A2CD-5E40A0ABD8EE}"/>
              </a:ext>
            </a:extLst>
          </p:cNvPr>
          <p:cNvSpPr>
            <a:spLocks noGrp="1"/>
          </p:cNvSpPr>
          <p:nvPr>
            <p:ph type="body"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a:p>
        </p:txBody>
      </p:sp>
      <p:sp>
        <p:nvSpPr>
          <p:cNvPr id="5" name="Text Placeholder 4">
            <a:extLst>
              <a:ext uri="{FF2B5EF4-FFF2-40B4-BE49-F238E27FC236}">
                <a16:creationId xmlns:a16="http://schemas.microsoft.com/office/drawing/2014/main" id="{2D109451-5492-E539-64A1-AD47B696789E}"/>
              </a:ext>
            </a:extLst>
          </p:cNvPr>
          <p:cNvSpPr>
            <a:spLocks noGrp="1"/>
          </p:cNvSpPr>
          <p:nvPr>
            <p:ph type="body" idx="3"/>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a:p>
        </p:txBody>
      </p:sp>
      <p:pic>
        <p:nvPicPr>
          <p:cNvPr id="7" name="Picture 6" descr="A picture containing diagram&#10;&#10;Description automatically generated">
            <a:extLst>
              <a:ext uri="{FF2B5EF4-FFF2-40B4-BE49-F238E27FC236}">
                <a16:creationId xmlns:a16="http://schemas.microsoft.com/office/drawing/2014/main" id="{A35B9804-D735-F212-7929-A535C76F4C27}"/>
              </a:ext>
            </a:extLst>
          </p:cNvPr>
          <p:cNvPicPr>
            <a:picLocks noChangeAspect="1"/>
          </p:cNvPicPr>
          <p:nvPr/>
        </p:nvPicPr>
        <p:blipFill>
          <a:blip r:embed="rId3"/>
          <a:stretch>
            <a:fillRect/>
          </a:stretch>
        </p:blipFill>
        <p:spPr>
          <a:xfrm>
            <a:off x="419420" y="0"/>
            <a:ext cx="11165483" cy="6858000"/>
          </a:xfrm>
          <a:prstGeom prst="rect">
            <a:avLst/>
          </a:prstGeom>
        </p:spPr>
      </p:pic>
    </p:spTree>
    <p:extLst>
      <p:ext uri="{BB962C8B-B14F-4D97-AF65-F5344CB8AC3E}">
        <p14:creationId xmlns:p14="http://schemas.microsoft.com/office/powerpoint/2010/main" val="2270172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25718-F72F-5D9A-74DE-53ED210C290B}"/>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Sugar-Sweetened Beverages (SSB)</a:t>
            </a:r>
          </a:p>
        </p:txBody>
      </p:sp>
      <p:sp>
        <p:nvSpPr>
          <p:cNvPr id="3" name="Text Placeholder 2">
            <a:extLst>
              <a:ext uri="{FF2B5EF4-FFF2-40B4-BE49-F238E27FC236}">
                <a16:creationId xmlns:a16="http://schemas.microsoft.com/office/drawing/2014/main" id="{E3E32244-B99F-081F-B3E9-C7991870E50B}"/>
              </a:ext>
            </a:extLst>
          </p:cNvPr>
          <p:cNvSpPr>
            <a:spLocks noGrp="1"/>
          </p:cNvSpPr>
          <p:nvPr>
            <p:ph type="body" idx="1"/>
          </p:nvPr>
        </p:nvSpPr>
        <p:spPr>
          <a:xfrm>
            <a:off x="802496" y="1505258"/>
            <a:ext cx="5457245" cy="376168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effectLst/>
                <a:latin typeface="Arial" panose="020B0604020202020204" pitchFamily="34" charset="0"/>
                <a:ea typeface="Calibri" panose="020F0502020204030204" pitchFamily="34" charset="0"/>
              </a:rPr>
              <a:t>SSB are the largest single source of calories in the US diet</a:t>
            </a:r>
          </a:p>
          <a:p>
            <a:pPr lvl="1"/>
            <a:r>
              <a:rPr lang="en-US" sz="2400" dirty="0">
                <a:latin typeface="Roboto Condensed Light" panose="02000000000000000000" pitchFamily="2" charset="0"/>
                <a:ea typeface="Roboto Condensed Light" panose="02000000000000000000" pitchFamily="2" charset="0"/>
                <a:sym typeface="Arial"/>
              </a:rPr>
              <a:t>soda/pop, sweet tea and coffees, sports and energy drinks, fruit drinks</a:t>
            </a:r>
          </a:p>
          <a:p>
            <a:pPr marL="101597" indent="0">
              <a:buNone/>
            </a:pPr>
            <a:endParaRPr lang="en-US" sz="2400" dirty="0">
              <a:effectLst/>
              <a:latin typeface="Arial" panose="020B0604020202020204" pitchFamily="34" charset="0"/>
              <a:ea typeface="Calibri" panose="020F0502020204030204" pitchFamily="34" charset="0"/>
            </a:endParaRPr>
          </a:p>
          <a:p>
            <a:r>
              <a:rPr lang="en-US" sz="2400" dirty="0">
                <a:latin typeface="Arial" panose="020B0604020202020204" pitchFamily="34" charset="0"/>
                <a:ea typeface="Calibri" panose="020F0502020204030204" pitchFamily="34" charset="0"/>
              </a:rPr>
              <a:t>Proportion of total </a:t>
            </a:r>
            <a:r>
              <a:rPr lang="en-US" sz="2400" dirty="0">
                <a:effectLst/>
                <a:latin typeface="Arial" panose="020B0604020202020204" pitchFamily="34" charset="0"/>
                <a:ea typeface="Calibri" panose="020F0502020204030204" pitchFamily="34" charset="0"/>
              </a:rPr>
              <a:t>energy intake:</a:t>
            </a:r>
            <a:endParaRPr lang="en-US" dirty="0"/>
          </a:p>
        </p:txBody>
      </p:sp>
      <p:sp>
        <p:nvSpPr>
          <p:cNvPr id="4" name="TextBox 3">
            <a:extLst>
              <a:ext uri="{FF2B5EF4-FFF2-40B4-BE49-F238E27FC236}">
                <a16:creationId xmlns:a16="http://schemas.microsoft.com/office/drawing/2014/main" id="{6A7CB61F-9149-B633-49C9-C352E3641A24}"/>
              </a:ext>
            </a:extLst>
          </p:cNvPr>
          <p:cNvSpPr txBox="1"/>
          <p:nvPr/>
        </p:nvSpPr>
        <p:spPr>
          <a:xfrm>
            <a:off x="6490156" y="4095276"/>
            <a:ext cx="2838901" cy="2092880"/>
          </a:xfrm>
          <a:prstGeom prst="rect">
            <a:avLst/>
          </a:prstGeom>
          <a:solidFill>
            <a:schemeClr val="accent1">
              <a:lumMod val="20000"/>
              <a:lumOff val="80000"/>
            </a:schemeClr>
          </a:solidFill>
          <a:ln w="66675">
            <a:solidFill>
              <a:schemeClr val="accent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00" dirty="0">
              <a:solidFill>
                <a:schemeClr val="bg1"/>
              </a:solidFill>
              <a:latin typeface="+mn-lt"/>
            </a:endParaRPr>
          </a:p>
          <a:p>
            <a:pPr algn="ctr"/>
            <a:r>
              <a:rPr lang="en-US" sz="2667" dirty="0">
                <a:solidFill>
                  <a:schemeClr val="tx1"/>
                </a:solidFill>
                <a:latin typeface="+mn-lt"/>
              </a:rPr>
              <a:t>Adults = </a:t>
            </a:r>
            <a:r>
              <a:rPr lang="en-US" sz="2667" dirty="0">
                <a:solidFill>
                  <a:srgbClr val="FF0000"/>
                </a:solidFill>
                <a:latin typeface="+mn-lt"/>
              </a:rPr>
              <a:t>8%</a:t>
            </a:r>
          </a:p>
          <a:p>
            <a:pPr algn="ctr"/>
            <a:endParaRPr lang="en-US" sz="2667" dirty="0">
              <a:solidFill>
                <a:schemeClr val="tx1"/>
              </a:solidFill>
              <a:latin typeface="+mn-lt"/>
            </a:endParaRPr>
          </a:p>
          <a:p>
            <a:pPr algn="ctr"/>
            <a:r>
              <a:rPr lang="en-US" sz="2667" dirty="0">
                <a:solidFill>
                  <a:schemeClr val="tx1"/>
                </a:solidFill>
                <a:latin typeface="+mn-lt"/>
              </a:rPr>
              <a:t>Youth = </a:t>
            </a:r>
            <a:r>
              <a:rPr lang="en-US" sz="2667" dirty="0">
                <a:solidFill>
                  <a:srgbClr val="FF0000"/>
                </a:solidFill>
                <a:latin typeface="+mn-lt"/>
              </a:rPr>
              <a:t>7%</a:t>
            </a:r>
            <a:endParaRPr lang="en-US" sz="2667" dirty="0">
              <a:solidFill>
                <a:schemeClr val="tx1"/>
              </a:solidFill>
              <a:latin typeface="+mn-lt"/>
            </a:endParaRPr>
          </a:p>
          <a:p>
            <a:endParaRPr lang="en-US" sz="2400" dirty="0">
              <a:solidFill>
                <a:schemeClr val="tx1"/>
              </a:solidFill>
              <a:latin typeface="+mn-lt"/>
            </a:endParaRPr>
          </a:p>
        </p:txBody>
      </p:sp>
      <p:sp>
        <p:nvSpPr>
          <p:cNvPr id="5" name="TextBox 4">
            <a:extLst>
              <a:ext uri="{FF2B5EF4-FFF2-40B4-BE49-F238E27FC236}">
                <a16:creationId xmlns:a16="http://schemas.microsoft.com/office/drawing/2014/main" id="{B67C0A99-EAC8-D91F-087E-519FF2534014}"/>
              </a:ext>
            </a:extLst>
          </p:cNvPr>
          <p:cNvSpPr txBox="1"/>
          <p:nvPr/>
        </p:nvSpPr>
        <p:spPr>
          <a:xfrm>
            <a:off x="1" y="6317297"/>
            <a:ext cx="9329057" cy="8447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86262" lvl="0">
              <a:buSzPts val="1400"/>
              <a:defRPr/>
            </a:pPr>
            <a:r>
              <a:rPr lang="en-US" sz="1200" dirty="0">
                <a:solidFill>
                  <a:schemeClr val="bg1">
                    <a:lumMod val="50000"/>
                  </a:schemeClr>
                </a:solidFill>
              </a:rPr>
              <a:t>Kit BK, </a:t>
            </a:r>
            <a:r>
              <a:rPr lang="en-US" sz="1200" dirty="0" err="1">
                <a:solidFill>
                  <a:schemeClr val="bg1">
                    <a:lumMod val="50000"/>
                  </a:schemeClr>
                </a:solidFill>
              </a:rPr>
              <a:t>Fakhouri</a:t>
            </a:r>
            <a:r>
              <a:rPr lang="en-US" sz="1200" dirty="0">
                <a:solidFill>
                  <a:schemeClr val="bg1">
                    <a:lumMod val="50000"/>
                  </a:schemeClr>
                </a:solidFill>
              </a:rPr>
              <a:t> THI, Park S, Nielsen SJ, Ogden CL. Trends in sugar-sweetened beverage consumption among youth and adults in the United States: 1999–2010. Am J Clin </a:t>
            </a:r>
            <a:r>
              <a:rPr lang="en-US" sz="1200" dirty="0" err="1">
                <a:solidFill>
                  <a:schemeClr val="bg1">
                    <a:lumMod val="50000"/>
                  </a:schemeClr>
                </a:solidFill>
              </a:rPr>
              <a:t>Nutr</a:t>
            </a:r>
            <a:r>
              <a:rPr lang="en-US" sz="1200" dirty="0">
                <a:solidFill>
                  <a:schemeClr val="bg1">
                    <a:lumMod val="50000"/>
                  </a:schemeClr>
                </a:solidFill>
              </a:rPr>
              <a:t>. 2013;98(1):180-188</a:t>
            </a:r>
          </a:p>
          <a:p>
            <a:endParaRPr lang="en-US" sz="2489" dirty="0">
              <a:solidFill>
                <a:schemeClr val="bg1">
                  <a:lumMod val="50000"/>
                </a:schemeClr>
              </a:solidFill>
            </a:endParaRPr>
          </a:p>
        </p:txBody>
      </p:sp>
      <p:pic>
        <p:nvPicPr>
          <p:cNvPr id="6" name="Picture 5">
            <a:extLst>
              <a:ext uri="{FF2B5EF4-FFF2-40B4-BE49-F238E27FC236}">
                <a16:creationId xmlns:a16="http://schemas.microsoft.com/office/drawing/2014/main" id="{0DEB45B5-B4A0-30B9-FE12-E8AD45759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460" y="1767849"/>
            <a:ext cx="1343157" cy="2014736"/>
          </a:xfrm>
          <a:prstGeom prst="rect">
            <a:avLst/>
          </a:prstGeom>
        </p:spPr>
      </p:pic>
    </p:spTree>
    <p:extLst>
      <p:ext uri="{BB962C8B-B14F-4D97-AF65-F5344CB8AC3E}">
        <p14:creationId xmlns:p14="http://schemas.microsoft.com/office/powerpoint/2010/main" val="4292409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0B52F-E0E7-909B-F36F-34393FB2F4B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D55B101-E1F5-4DB2-0DDD-DF9760C59824}"/>
              </a:ext>
            </a:extLst>
          </p:cNvPr>
          <p:cNvPicPr>
            <a:picLocks noChangeAspect="1"/>
          </p:cNvPicPr>
          <p:nvPr/>
        </p:nvPicPr>
        <p:blipFill>
          <a:blip r:embed="rId3">
            <a:alphaModFix amt="9000"/>
            <a:extLst>
              <a:ext uri="{BEBA8EAE-BF5A-486C-A8C5-ECC9F3942E4B}">
                <a14:imgProps xmlns:a14="http://schemas.microsoft.com/office/drawing/2010/main">
                  <a14:imgLayer r:embed="rId4">
                    <a14:imgEffect>
                      <a14:saturation sat="24000"/>
                    </a14:imgEffect>
                  </a14:imgLayer>
                </a14:imgProps>
              </a:ext>
            </a:extLst>
          </a:blip>
          <a:stretch>
            <a:fillRect/>
          </a:stretch>
        </p:blipFill>
        <p:spPr>
          <a:xfrm>
            <a:off x="1490034" y="-6968"/>
            <a:ext cx="10701966" cy="6911345"/>
          </a:xfrm>
          <a:prstGeom prst="rect">
            <a:avLst/>
          </a:prstGeom>
        </p:spPr>
      </p:pic>
      <p:sp>
        <p:nvSpPr>
          <p:cNvPr id="4" name="Rectangle 3">
            <a:extLst>
              <a:ext uri="{FF2B5EF4-FFF2-40B4-BE49-F238E27FC236}">
                <a16:creationId xmlns:a16="http://schemas.microsoft.com/office/drawing/2014/main" id="{2574D679-D1A2-1C7E-3431-CB53411628F5}"/>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330ACB3-8B0E-00B8-D1F0-E4EEE9CC5FB8}"/>
              </a:ext>
            </a:extLst>
          </p:cNvPr>
          <p:cNvSpPr>
            <a:spLocks noGrp="1"/>
          </p:cNvSpPr>
          <p:nvPr>
            <p:ph type="title"/>
          </p:nvPr>
        </p:nvSpPr>
        <p:spPr>
          <a:xfrm>
            <a:off x="1490033" y="0"/>
            <a:ext cx="10515600" cy="1033513"/>
          </a:xfrm>
        </p:spPr>
        <p:txBody>
          <a:bodyPr>
            <a:normAutofit/>
          </a:bodyPr>
          <a:lstStyle/>
          <a:p>
            <a:pPr algn="ctr"/>
            <a:r>
              <a:rPr lang="en-US" b="1" dirty="0">
                <a:solidFill>
                  <a:srgbClr val="232D4B"/>
                </a:solidFill>
                <a:effectLst>
                  <a:outerShdw blurRad="38100" dist="38100" dir="2700000" algn="tl">
                    <a:srgbClr val="000000">
                      <a:alpha val="43137"/>
                    </a:srgbClr>
                  </a:outerShdw>
                </a:effectLst>
                <a:latin typeface="Candara" panose="020E0502030303020204" pitchFamily="34" charset="0"/>
              </a:rPr>
              <a:t>Privacy</a:t>
            </a:r>
          </a:p>
        </p:txBody>
      </p:sp>
      <p:sp>
        <p:nvSpPr>
          <p:cNvPr id="29" name="TextBox 28">
            <a:extLst>
              <a:ext uri="{FF2B5EF4-FFF2-40B4-BE49-F238E27FC236}">
                <a16:creationId xmlns:a16="http://schemas.microsoft.com/office/drawing/2014/main" id="{293A6192-D9A2-4DF0-5707-B752A2268D6C}"/>
              </a:ext>
            </a:extLst>
          </p:cNvPr>
          <p:cNvSpPr txBox="1"/>
          <p:nvPr/>
        </p:nvSpPr>
        <p:spPr>
          <a:xfrm>
            <a:off x="3717332" y="1288713"/>
            <a:ext cx="6247369" cy="461665"/>
          </a:xfrm>
          <a:prstGeom prst="rect">
            <a:avLst/>
          </a:prstGeom>
          <a:noFill/>
        </p:spPr>
        <p:txBody>
          <a:bodyPr wrap="square" rtlCol="0">
            <a:spAutoFit/>
          </a:bodyPr>
          <a:lstStyle/>
          <a:p>
            <a:r>
              <a:rPr lang="en-US" sz="2400" b="1" u="sng" dirty="0"/>
              <a:t>Privacy Management Accountability Framework</a:t>
            </a:r>
          </a:p>
        </p:txBody>
      </p:sp>
      <p:sp>
        <p:nvSpPr>
          <p:cNvPr id="34" name="TextBox 33">
            <a:extLst>
              <a:ext uri="{FF2B5EF4-FFF2-40B4-BE49-F238E27FC236}">
                <a16:creationId xmlns:a16="http://schemas.microsoft.com/office/drawing/2014/main" id="{A4107DA4-8F9D-BCCE-4BB6-FB7B1B0BC1BB}"/>
              </a:ext>
            </a:extLst>
          </p:cNvPr>
          <p:cNvSpPr txBox="1"/>
          <p:nvPr/>
        </p:nvSpPr>
        <p:spPr>
          <a:xfrm>
            <a:off x="1766454" y="2334361"/>
            <a:ext cx="10239179" cy="3017520"/>
          </a:xfrm>
          <a:prstGeom prst="rect">
            <a:avLst/>
          </a:prstGeom>
          <a:noFill/>
        </p:spPr>
        <p:txBody>
          <a:bodyPr wrap="square" numCol="2" rtlCol="0">
            <a:spAutoFit/>
          </a:bodyPr>
          <a:lstStyle/>
          <a:p>
            <a:pPr marL="342900" indent="-342900">
              <a:spcAft>
                <a:spcPts val="600"/>
              </a:spcAft>
              <a:buFont typeface="+mj-lt"/>
              <a:buAutoNum type="arabicPeriod"/>
            </a:pPr>
            <a:r>
              <a:rPr lang="en-US" sz="2000" dirty="0"/>
              <a:t>Maintain a Governance Structure</a:t>
            </a:r>
          </a:p>
          <a:p>
            <a:pPr marL="342900" indent="-342900">
              <a:spcAft>
                <a:spcPts val="600"/>
              </a:spcAft>
              <a:buFont typeface="+mj-lt"/>
              <a:buAutoNum type="arabicPeriod"/>
            </a:pPr>
            <a:r>
              <a:rPr lang="en-US" sz="2000" dirty="0">
                <a:solidFill>
                  <a:srgbClr val="E57200"/>
                </a:solidFill>
              </a:rPr>
              <a:t>Maintain Personal Data Inventory </a:t>
            </a:r>
            <a:r>
              <a:rPr lang="en-US" sz="2000" dirty="0"/>
              <a:t>and Data Transfer Mechanisms</a:t>
            </a:r>
          </a:p>
          <a:p>
            <a:pPr marL="342900" indent="-342900">
              <a:spcAft>
                <a:spcPts val="600"/>
              </a:spcAft>
              <a:buFont typeface="+mj-lt"/>
              <a:buAutoNum type="arabicPeriod"/>
            </a:pPr>
            <a:r>
              <a:rPr lang="en-US" sz="2000" dirty="0"/>
              <a:t>Maintain Internal Data Privacy Policy</a:t>
            </a:r>
          </a:p>
          <a:p>
            <a:pPr marL="342900" indent="-342900">
              <a:spcAft>
                <a:spcPts val="600"/>
              </a:spcAft>
              <a:buFont typeface="+mj-lt"/>
              <a:buAutoNum type="arabicPeriod"/>
            </a:pPr>
            <a:r>
              <a:rPr lang="en-US" sz="2000" dirty="0"/>
              <a:t>Embed Data Privacy Into Operations</a:t>
            </a:r>
          </a:p>
          <a:p>
            <a:pPr marL="342900" indent="-342900">
              <a:spcAft>
                <a:spcPts val="600"/>
              </a:spcAft>
              <a:buFont typeface="+mj-lt"/>
              <a:buAutoNum type="arabicPeriod"/>
            </a:pPr>
            <a:r>
              <a:rPr lang="en-US" sz="2000" dirty="0"/>
              <a:t>Maintain Training and Awareness Program</a:t>
            </a:r>
          </a:p>
          <a:p>
            <a:pPr marL="342900" indent="-342900">
              <a:spcAft>
                <a:spcPts val="600"/>
              </a:spcAft>
              <a:buFont typeface="+mj-lt"/>
              <a:buAutoNum type="arabicPeriod"/>
            </a:pPr>
            <a:r>
              <a:rPr lang="en-US" sz="2000" dirty="0">
                <a:solidFill>
                  <a:srgbClr val="E57200"/>
                </a:solidFill>
              </a:rPr>
              <a:t>Manage Information Security Risk</a:t>
            </a:r>
          </a:p>
          <a:p>
            <a:pPr marL="342900" indent="-342900">
              <a:spcAft>
                <a:spcPts val="600"/>
              </a:spcAft>
              <a:buFont typeface="+mj-lt"/>
              <a:buAutoNum type="arabicPeriod"/>
            </a:pPr>
            <a:r>
              <a:rPr lang="en-US" sz="2000" dirty="0">
                <a:solidFill>
                  <a:srgbClr val="E57200"/>
                </a:solidFill>
              </a:rPr>
              <a:t>Manage Third Party Risk</a:t>
            </a:r>
          </a:p>
          <a:p>
            <a:pPr marL="342900" indent="-342900">
              <a:spcAft>
                <a:spcPts val="600"/>
              </a:spcAft>
              <a:buFont typeface="+mj-lt"/>
              <a:buAutoNum type="arabicPeriod"/>
            </a:pPr>
            <a:r>
              <a:rPr lang="en-US" sz="2000" dirty="0"/>
              <a:t>Maintain Notices</a:t>
            </a:r>
          </a:p>
          <a:p>
            <a:pPr marL="342900" indent="-342900">
              <a:spcAft>
                <a:spcPts val="600"/>
              </a:spcAft>
              <a:buFont typeface="+mj-lt"/>
              <a:buAutoNum type="arabicPeriod"/>
            </a:pPr>
            <a:r>
              <a:rPr lang="en-US" sz="2000" dirty="0">
                <a:solidFill>
                  <a:srgbClr val="E57200"/>
                </a:solidFill>
              </a:rPr>
              <a:t>Respond to Requests and Complaints from Individuals</a:t>
            </a:r>
          </a:p>
          <a:p>
            <a:pPr marL="342900" indent="-342900">
              <a:spcAft>
                <a:spcPts val="600"/>
              </a:spcAft>
              <a:buFont typeface="+mj-lt"/>
              <a:buAutoNum type="arabicPeriod"/>
            </a:pPr>
            <a:r>
              <a:rPr lang="en-US" sz="2000" dirty="0">
                <a:solidFill>
                  <a:srgbClr val="E57200"/>
                </a:solidFill>
              </a:rPr>
              <a:t>Monitor for New Operational Practices</a:t>
            </a:r>
          </a:p>
          <a:p>
            <a:pPr marL="342900" indent="-342900">
              <a:spcAft>
                <a:spcPts val="600"/>
              </a:spcAft>
              <a:buFont typeface="+mj-lt"/>
              <a:buAutoNum type="arabicPeriod"/>
            </a:pPr>
            <a:r>
              <a:rPr lang="en-US" sz="2000" dirty="0"/>
              <a:t>Maintain Data Privacy Breach Management Program</a:t>
            </a:r>
          </a:p>
          <a:p>
            <a:pPr marL="342900" indent="-342900">
              <a:spcAft>
                <a:spcPts val="600"/>
              </a:spcAft>
              <a:buFont typeface="+mj-lt"/>
              <a:buAutoNum type="arabicPeriod"/>
            </a:pPr>
            <a:r>
              <a:rPr lang="en-US" sz="2000" dirty="0">
                <a:solidFill>
                  <a:srgbClr val="E57200"/>
                </a:solidFill>
              </a:rPr>
              <a:t>Monitor Data Handling Practices</a:t>
            </a:r>
          </a:p>
          <a:p>
            <a:pPr marL="342900" indent="-342900">
              <a:spcAft>
                <a:spcPts val="600"/>
              </a:spcAft>
              <a:buFont typeface="+mj-lt"/>
              <a:buAutoNum type="arabicPeriod"/>
            </a:pPr>
            <a:r>
              <a:rPr lang="en-US" sz="2000" dirty="0"/>
              <a:t>Track External Criteria</a:t>
            </a:r>
          </a:p>
        </p:txBody>
      </p:sp>
    </p:spTree>
    <p:extLst>
      <p:ext uri="{BB962C8B-B14F-4D97-AF65-F5344CB8AC3E}">
        <p14:creationId xmlns:p14="http://schemas.microsoft.com/office/powerpoint/2010/main" val="2702244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ardrop 13">
            <a:extLst>
              <a:ext uri="{FF2B5EF4-FFF2-40B4-BE49-F238E27FC236}">
                <a16:creationId xmlns:a16="http://schemas.microsoft.com/office/drawing/2014/main" id="{C7B28923-0243-6147-E379-A04CF7750C8F}"/>
              </a:ext>
            </a:extLst>
          </p:cNvPr>
          <p:cNvSpPr/>
          <p:nvPr/>
        </p:nvSpPr>
        <p:spPr>
          <a:xfrm rot="8158611">
            <a:off x="1461833" y="1354605"/>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5" name="Picture 4" descr="A logo with a symbol and a globe&#10;&#10;Description automatically generated">
            <a:extLst>
              <a:ext uri="{FF2B5EF4-FFF2-40B4-BE49-F238E27FC236}">
                <a16:creationId xmlns:a16="http://schemas.microsoft.com/office/drawing/2014/main" id="{862C95C7-079F-A055-2106-8CAC7D8DC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81" y="1425846"/>
            <a:ext cx="805409" cy="819457"/>
          </a:xfrm>
          <a:prstGeom prst="rect">
            <a:avLst/>
          </a:prstGeom>
        </p:spPr>
      </p:pic>
      <p:sp>
        <p:nvSpPr>
          <p:cNvPr id="38" name="Rectangle: Rounded Corners 37">
            <a:extLst>
              <a:ext uri="{FF2B5EF4-FFF2-40B4-BE49-F238E27FC236}">
                <a16:creationId xmlns:a16="http://schemas.microsoft.com/office/drawing/2014/main" id="{A16F5B61-E804-901D-B040-26487B5B5E29}"/>
              </a:ext>
            </a:extLst>
          </p:cNvPr>
          <p:cNvSpPr/>
          <p:nvPr/>
        </p:nvSpPr>
        <p:spPr>
          <a:xfrm>
            <a:off x="10213954" y="2642666"/>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2" name="Right Triangle 1">
            <a:extLst>
              <a:ext uri="{FF2B5EF4-FFF2-40B4-BE49-F238E27FC236}">
                <a16:creationId xmlns:a16="http://schemas.microsoft.com/office/drawing/2014/main" id="{DDB71994-E41F-2BD8-C7C0-5564A26231FB}"/>
              </a:ext>
            </a:extLst>
          </p:cNvPr>
          <p:cNvSpPr/>
          <p:nvPr/>
        </p:nvSpPr>
        <p:spPr>
          <a:xfrm rot="18909441">
            <a:off x="1801879" y="2126475"/>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23" name="Teardrop 22">
            <a:extLst>
              <a:ext uri="{FF2B5EF4-FFF2-40B4-BE49-F238E27FC236}">
                <a16:creationId xmlns:a16="http://schemas.microsoft.com/office/drawing/2014/main" id="{5C0FFF10-3599-10D9-EBB3-6D5E70B30501}"/>
              </a:ext>
            </a:extLst>
          </p:cNvPr>
          <p:cNvSpPr/>
          <p:nvPr/>
        </p:nvSpPr>
        <p:spPr>
          <a:xfrm rot="8158611">
            <a:off x="4394342" y="1347055"/>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22" name="Picture 21" descr="A blue and white logo&#10;&#10;Description automatically generated">
            <a:extLst>
              <a:ext uri="{FF2B5EF4-FFF2-40B4-BE49-F238E27FC236}">
                <a16:creationId xmlns:a16="http://schemas.microsoft.com/office/drawing/2014/main" id="{D29FDA60-F6FB-9C5B-881E-AFEAE0B351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79" t="21036" r="30036" b="20821"/>
          <a:stretch/>
        </p:blipFill>
        <p:spPr>
          <a:xfrm>
            <a:off x="4575757" y="1610251"/>
            <a:ext cx="772624" cy="564557"/>
          </a:xfrm>
          <a:prstGeom prst="rect">
            <a:avLst/>
          </a:prstGeom>
        </p:spPr>
      </p:pic>
      <p:sp>
        <p:nvSpPr>
          <p:cNvPr id="26" name="Right Triangle 25">
            <a:extLst>
              <a:ext uri="{FF2B5EF4-FFF2-40B4-BE49-F238E27FC236}">
                <a16:creationId xmlns:a16="http://schemas.microsoft.com/office/drawing/2014/main" id="{A62944DB-C9C4-F1E1-459E-C2E0338B812A}"/>
              </a:ext>
            </a:extLst>
          </p:cNvPr>
          <p:cNvSpPr/>
          <p:nvPr/>
        </p:nvSpPr>
        <p:spPr>
          <a:xfrm rot="18909441">
            <a:off x="4734389" y="2118925"/>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48" name="Teardrop 47">
            <a:extLst>
              <a:ext uri="{FF2B5EF4-FFF2-40B4-BE49-F238E27FC236}">
                <a16:creationId xmlns:a16="http://schemas.microsoft.com/office/drawing/2014/main" id="{60B0FC1C-D493-0D10-91E6-0158166EC04C}"/>
              </a:ext>
            </a:extLst>
          </p:cNvPr>
          <p:cNvSpPr/>
          <p:nvPr/>
        </p:nvSpPr>
        <p:spPr>
          <a:xfrm rot="8158611">
            <a:off x="7331369" y="1272873"/>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49" name="Right Triangle 48">
            <a:extLst>
              <a:ext uri="{FF2B5EF4-FFF2-40B4-BE49-F238E27FC236}">
                <a16:creationId xmlns:a16="http://schemas.microsoft.com/office/drawing/2014/main" id="{0B014C4C-09B5-3232-D251-91055C74B6B9}"/>
              </a:ext>
            </a:extLst>
          </p:cNvPr>
          <p:cNvSpPr/>
          <p:nvPr/>
        </p:nvSpPr>
        <p:spPr>
          <a:xfrm rot="18909441">
            <a:off x="7671415" y="2044743"/>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11" name="Picture 10" descr="A logo for a cancer society&#10;&#10;Description automatically generated">
            <a:extLst>
              <a:ext uri="{FF2B5EF4-FFF2-40B4-BE49-F238E27FC236}">
                <a16:creationId xmlns:a16="http://schemas.microsoft.com/office/drawing/2014/main" id="{51F48C5B-2B7B-4514-6840-25960F77A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906" t="17825" r="7786" b="19786"/>
          <a:stretch/>
        </p:blipFill>
        <p:spPr>
          <a:xfrm>
            <a:off x="7458857" y="1557219"/>
            <a:ext cx="843327" cy="445300"/>
          </a:xfrm>
          <a:prstGeom prst="rect">
            <a:avLst/>
          </a:prstGeom>
        </p:spPr>
      </p:pic>
      <p:sp>
        <p:nvSpPr>
          <p:cNvPr id="66" name="Teardrop 65">
            <a:extLst>
              <a:ext uri="{FF2B5EF4-FFF2-40B4-BE49-F238E27FC236}">
                <a16:creationId xmlns:a16="http://schemas.microsoft.com/office/drawing/2014/main" id="{0CF96481-EF08-0DFA-58FD-6CC4B73D657D}"/>
              </a:ext>
            </a:extLst>
          </p:cNvPr>
          <p:cNvSpPr/>
          <p:nvPr/>
        </p:nvSpPr>
        <p:spPr>
          <a:xfrm rot="8158611">
            <a:off x="8817182" y="1273633"/>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67" name="Right Triangle 66">
            <a:extLst>
              <a:ext uri="{FF2B5EF4-FFF2-40B4-BE49-F238E27FC236}">
                <a16:creationId xmlns:a16="http://schemas.microsoft.com/office/drawing/2014/main" id="{F673E75F-BC7C-00ED-FB75-0AA38A42FE3E}"/>
              </a:ext>
            </a:extLst>
          </p:cNvPr>
          <p:cNvSpPr/>
          <p:nvPr/>
        </p:nvSpPr>
        <p:spPr>
          <a:xfrm rot="18909441">
            <a:off x="9157230" y="2045503"/>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72" name="TextBox 71">
            <a:extLst>
              <a:ext uri="{FF2B5EF4-FFF2-40B4-BE49-F238E27FC236}">
                <a16:creationId xmlns:a16="http://schemas.microsoft.com/office/drawing/2014/main" id="{63E6556C-41E6-6557-C6BC-A7211CC782EE}"/>
              </a:ext>
            </a:extLst>
          </p:cNvPr>
          <p:cNvSpPr txBox="1"/>
          <p:nvPr/>
        </p:nvSpPr>
        <p:spPr>
          <a:xfrm>
            <a:off x="10163350" y="3145268"/>
            <a:ext cx="1394044"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6% of calories per day*</a:t>
            </a:r>
          </a:p>
        </p:txBody>
      </p:sp>
      <p:pic>
        <p:nvPicPr>
          <p:cNvPr id="74" name="Picture 73" descr="A red and black logo&#10;&#10;Description automatically generated">
            <a:extLst>
              <a:ext uri="{FF2B5EF4-FFF2-40B4-BE49-F238E27FC236}">
                <a16:creationId xmlns:a16="http://schemas.microsoft.com/office/drawing/2014/main" id="{A7719AB9-8173-6AEE-C7BA-FE28A89736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301" t="23469" r="4480" b="22007"/>
          <a:stretch/>
        </p:blipFill>
        <p:spPr>
          <a:xfrm>
            <a:off x="8900503" y="1624439"/>
            <a:ext cx="945016" cy="325000"/>
          </a:xfrm>
          <a:prstGeom prst="rect">
            <a:avLst/>
          </a:prstGeom>
        </p:spPr>
      </p:pic>
      <p:sp>
        <p:nvSpPr>
          <p:cNvPr id="79" name="Rectangle 78">
            <a:extLst>
              <a:ext uri="{FF2B5EF4-FFF2-40B4-BE49-F238E27FC236}">
                <a16:creationId xmlns:a16="http://schemas.microsoft.com/office/drawing/2014/main" id="{B583DB49-B9F8-4CC8-2133-21D84F321F75}"/>
              </a:ext>
            </a:extLst>
          </p:cNvPr>
          <p:cNvSpPr/>
          <p:nvPr/>
        </p:nvSpPr>
        <p:spPr>
          <a:xfrm>
            <a:off x="210121" y="200025"/>
            <a:ext cx="11678715" cy="790576"/>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2800" b="1" kern="1200" dirty="0">
                <a:solidFill>
                  <a:srgbClr val="0070C0"/>
                </a:solidFill>
                <a:latin typeface="Calibri" panose="020F0502020204030204"/>
              </a:rPr>
              <a:t>Added Sugars </a:t>
            </a:r>
            <a:r>
              <a:rPr lang="en-US" sz="2800" kern="1200" dirty="0">
                <a:solidFill>
                  <a:prstClr val="black"/>
                </a:solidFill>
                <a:latin typeface="Calibri" panose="020F0502020204030204"/>
              </a:rPr>
              <a:t>and </a:t>
            </a:r>
            <a:r>
              <a:rPr lang="en-US" sz="2800" b="1" kern="1200" dirty="0">
                <a:solidFill>
                  <a:srgbClr val="ED7D31">
                    <a:lumMod val="75000"/>
                  </a:srgbClr>
                </a:solidFill>
                <a:latin typeface="Calibri" panose="020F0502020204030204"/>
              </a:rPr>
              <a:t>Sugar Sweetened Beverage (SSB) </a:t>
            </a:r>
            <a:r>
              <a:rPr lang="en-US" sz="2800" kern="1200" dirty="0">
                <a:solidFill>
                  <a:prstClr val="black"/>
                </a:solidFill>
                <a:latin typeface="Calibri" panose="020F0502020204030204"/>
              </a:rPr>
              <a:t>Recommendations</a:t>
            </a:r>
          </a:p>
        </p:txBody>
      </p:sp>
      <p:sp>
        <p:nvSpPr>
          <p:cNvPr id="6" name="Teardrop 5">
            <a:extLst>
              <a:ext uri="{FF2B5EF4-FFF2-40B4-BE49-F238E27FC236}">
                <a16:creationId xmlns:a16="http://schemas.microsoft.com/office/drawing/2014/main" id="{D7DE9659-FBB2-4B79-55CD-4F33AC189592}"/>
              </a:ext>
            </a:extLst>
          </p:cNvPr>
          <p:cNvSpPr/>
          <p:nvPr/>
        </p:nvSpPr>
        <p:spPr>
          <a:xfrm rot="8158611">
            <a:off x="2916058" y="1354476"/>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10" name="Right Triangle 9">
            <a:extLst>
              <a:ext uri="{FF2B5EF4-FFF2-40B4-BE49-F238E27FC236}">
                <a16:creationId xmlns:a16="http://schemas.microsoft.com/office/drawing/2014/main" id="{72E96F99-C6AA-2074-1E1B-77B2682B1C82}"/>
              </a:ext>
            </a:extLst>
          </p:cNvPr>
          <p:cNvSpPr/>
          <p:nvPr/>
        </p:nvSpPr>
        <p:spPr>
          <a:xfrm rot="18909441">
            <a:off x="3256106" y="2126346"/>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15" name="Picture 14">
            <a:extLst>
              <a:ext uri="{FF2B5EF4-FFF2-40B4-BE49-F238E27FC236}">
                <a16:creationId xmlns:a16="http://schemas.microsoft.com/office/drawing/2014/main" id="{2CB20EFB-B048-6A97-4216-EA0B3D8363A4}"/>
              </a:ext>
            </a:extLst>
          </p:cNvPr>
          <p:cNvPicPr>
            <a:picLocks noChangeAspect="1"/>
          </p:cNvPicPr>
          <p:nvPr/>
        </p:nvPicPr>
        <p:blipFill>
          <a:blip r:embed="rId7"/>
          <a:stretch>
            <a:fillRect/>
          </a:stretch>
        </p:blipFill>
        <p:spPr>
          <a:xfrm>
            <a:off x="3053213" y="1593053"/>
            <a:ext cx="841321" cy="585267"/>
          </a:xfrm>
          <a:prstGeom prst="rect">
            <a:avLst/>
          </a:prstGeom>
        </p:spPr>
      </p:pic>
      <p:sp>
        <p:nvSpPr>
          <p:cNvPr id="32" name="Teardrop 31">
            <a:extLst>
              <a:ext uri="{FF2B5EF4-FFF2-40B4-BE49-F238E27FC236}">
                <a16:creationId xmlns:a16="http://schemas.microsoft.com/office/drawing/2014/main" id="{D16A2D3A-829E-4FE2-304B-27C90A425BC3}"/>
              </a:ext>
            </a:extLst>
          </p:cNvPr>
          <p:cNvSpPr/>
          <p:nvPr/>
        </p:nvSpPr>
        <p:spPr>
          <a:xfrm rot="8158611">
            <a:off x="5844570" y="1316575"/>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40" name="Right Triangle 39">
            <a:extLst>
              <a:ext uri="{FF2B5EF4-FFF2-40B4-BE49-F238E27FC236}">
                <a16:creationId xmlns:a16="http://schemas.microsoft.com/office/drawing/2014/main" id="{F2E44C86-F7D9-FC84-F69A-A81081555895}"/>
              </a:ext>
            </a:extLst>
          </p:cNvPr>
          <p:cNvSpPr/>
          <p:nvPr/>
        </p:nvSpPr>
        <p:spPr>
          <a:xfrm rot="18909441">
            <a:off x="6184617" y="2088445"/>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41" name="Picture 40" descr="A logo for a cancer research company&#10;&#10;Description automatically generated">
            <a:extLst>
              <a:ext uri="{FF2B5EF4-FFF2-40B4-BE49-F238E27FC236}">
                <a16:creationId xmlns:a16="http://schemas.microsoft.com/office/drawing/2014/main" id="{7EF30ACB-FD93-855B-A91D-A170D1E815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4183" b="26625"/>
          <a:stretch/>
        </p:blipFill>
        <p:spPr>
          <a:xfrm>
            <a:off x="5932594" y="1639941"/>
            <a:ext cx="901407" cy="443425"/>
          </a:xfrm>
          <a:prstGeom prst="rect">
            <a:avLst/>
          </a:prstGeom>
        </p:spPr>
      </p:pic>
      <p:sp>
        <p:nvSpPr>
          <p:cNvPr id="80" name="Teardrop 79">
            <a:extLst>
              <a:ext uri="{FF2B5EF4-FFF2-40B4-BE49-F238E27FC236}">
                <a16:creationId xmlns:a16="http://schemas.microsoft.com/office/drawing/2014/main" id="{78F3E56D-774D-1726-6671-5FC8E9435FFE}"/>
              </a:ext>
            </a:extLst>
          </p:cNvPr>
          <p:cNvSpPr/>
          <p:nvPr/>
        </p:nvSpPr>
        <p:spPr>
          <a:xfrm rot="8158611">
            <a:off x="10254815" y="1263625"/>
            <a:ext cx="1118559" cy="1107227"/>
          </a:xfrm>
          <a:prstGeom prst="teardrop">
            <a:avLst>
              <a:gd name="adj" fmla="val 89303"/>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81" name="Right Triangle 80">
            <a:extLst>
              <a:ext uri="{FF2B5EF4-FFF2-40B4-BE49-F238E27FC236}">
                <a16:creationId xmlns:a16="http://schemas.microsoft.com/office/drawing/2014/main" id="{DD75010E-0A3C-EAC7-11B6-E11E6D71B782}"/>
              </a:ext>
            </a:extLst>
          </p:cNvPr>
          <p:cNvSpPr/>
          <p:nvPr/>
        </p:nvSpPr>
        <p:spPr>
          <a:xfrm rot="18909441">
            <a:off x="10594862" y="2035495"/>
            <a:ext cx="445983" cy="420564"/>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pic>
        <p:nvPicPr>
          <p:cNvPr id="83" name="Picture 82">
            <a:extLst>
              <a:ext uri="{FF2B5EF4-FFF2-40B4-BE49-F238E27FC236}">
                <a16:creationId xmlns:a16="http://schemas.microsoft.com/office/drawing/2014/main" id="{EEB83969-E8C7-C293-A58E-C6B48AF7A587}"/>
              </a:ext>
            </a:extLst>
          </p:cNvPr>
          <p:cNvPicPr>
            <a:picLocks noChangeAspect="1"/>
          </p:cNvPicPr>
          <p:nvPr/>
        </p:nvPicPr>
        <p:blipFill>
          <a:blip r:embed="rId9"/>
          <a:stretch>
            <a:fillRect/>
          </a:stretch>
        </p:blipFill>
        <p:spPr>
          <a:xfrm>
            <a:off x="10327171" y="1652668"/>
            <a:ext cx="926672" cy="317019"/>
          </a:xfrm>
          <a:prstGeom prst="rect">
            <a:avLst/>
          </a:prstGeom>
        </p:spPr>
      </p:pic>
      <p:sp>
        <p:nvSpPr>
          <p:cNvPr id="3" name="TextBox 2">
            <a:extLst>
              <a:ext uri="{FF2B5EF4-FFF2-40B4-BE49-F238E27FC236}">
                <a16:creationId xmlns:a16="http://schemas.microsoft.com/office/drawing/2014/main" id="{E9280B7A-D47D-C18B-5D1E-6DC86D8368DA}"/>
              </a:ext>
            </a:extLst>
          </p:cNvPr>
          <p:cNvSpPr txBox="1"/>
          <p:nvPr/>
        </p:nvSpPr>
        <p:spPr>
          <a:xfrm>
            <a:off x="108227" y="2769878"/>
            <a:ext cx="1078651" cy="646331"/>
          </a:xfrm>
          <a:prstGeom prst="rect">
            <a:avLst/>
          </a:prstGeom>
          <a:noFill/>
          <a:ln w="28575">
            <a:solidFill>
              <a:schemeClr val="accent5">
                <a:lumMod val="40000"/>
                <a:lumOff val="60000"/>
              </a:schemeClr>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800" b="1" kern="1200" dirty="0">
                <a:solidFill>
                  <a:prstClr val="black"/>
                </a:solidFill>
                <a:latin typeface="Calibri" panose="020F0502020204030204"/>
                <a:ea typeface="+mn-ea"/>
                <a:cs typeface="+mn-cs"/>
              </a:rPr>
              <a:t>Added </a:t>
            </a:r>
          </a:p>
          <a:p>
            <a:pPr algn="ctr" defTabSz="914377">
              <a:buClrTx/>
            </a:pPr>
            <a:r>
              <a:rPr lang="en-US" sz="1800" b="1" kern="1200" dirty="0">
                <a:solidFill>
                  <a:prstClr val="black"/>
                </a:solidFill>
                <a:latin typeface="Calibri" panose="020F0502020204030204"/>
                <a:ea typeface="+mn-ea"/>
                <a:cs typeface="+mn-cs"/>
              </a:rPr>
              <a:t>Sugars</a:t>
            </a:r>
          </a:p>
        </p:txBody>
      </p:sp>
      <p:sp>
        <p:nvSpPr>
          <p:cNvPr id="4" name="TextBox 3">
            <a:extLst>
              <a:ext uri="{FF2B5EF4-FFF2-40B4-BE49-F238E27FC236}">
                <a16:creationId xmlns:a16="http://schemas.microsoft.com/office/drawing/2014/main" id="{B77162AC-077C-99ED-2F7D-AF3A1C678ABB}"/>
              </a:ext>
            </a:extLst>
          </p:cNvPr>
          <p:cNvSpPr txBox="1"/>
          <p:nvPr/>
        </p:nvSpPr>
        <p:spPr>
          <a:xfrm>
            <a:off x="165560" y="4799377"/>
            <a:ext cx="1388333" cy="954108"/>
          </a:xfrm>
          <a:prstGeom prst="rect">
            <a:avLst/>
          </a:prstGeom>
          <a:noFill/>
          <a:ln w="28575">
            <a:solidFill>
              <a:schemeClr val="accent2">
                <a:lumMod val="60000"/>
                <a:lumOff val="40000"/>
              </a:schemeClr>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800" b="1" kern="1200" dirty="0">
                <a:solidFill>
                  <a:prstClr val="black"/>
                </a:solidFill>
                <a:latin typeface="Calibri" panose="020F0502020204030204"/>
                <a:ea typeface="+mn-ea"/>
                <a:cs typeface="+mn-cs"/>
              </a:rPr>
              <a:t>Sugar Sweetened Beverages</a:t>
            </a:r>
          </a:p>
        </p:txBody>
      </p:sp>
      <p:sp>
        <p:nvSpPr>
          <p:cNvPr id="7" name="Rectangle: Rounded Corners 6">
            <a:extLst>
              <a:ext uri="{FF2B5EF4-FFF2-40B4-BE49-F238E27FC236}">
                <a16:creationId xmlns:a16="http://schemas.microsoft.com/office/drawing/2014/main" id="{810304E8-79A2-2759-A542-866D277E7B16}"/>
              </a:ext>
            </a:extLst>
          </p:cNvPr>
          <p:cNvSpPr/>
          <p:nvPr/>
        </p:nvSpPr>
        <p:spPr>
          <a:xfrm>
            <a:off x="10211345" y="4767806"/>
            <a:ext cx="1259759" cy="1880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73" name="TextBox 72">
            <a:extLst>
              <a:ext uri="{FF2B5EF4-FFF2-40B4-BE49-F238E27FC236}">
                <a16:creationId xmlns:a16="http://schemas.microsoft.com/office/drawing/2014/main" id="{63229133-4680-7C70-FCDC-7819D18200B7}"/>
              </a:ext>
            </a:extLst>
          </p:cNvPr>
          <p:cNvSpPr txBox="1"/>
          <p:nvPr/>
        </p:nvSpPr>
        <p:spPr>
          <a:xfrm>
            <a:off x="10154706" y="5244524"/>
            <a:ext cx="1329167"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No more than 36 ounces of SSB per week</a:t>
            </a:r>
          </a:p>
        </p:txBody>
      </p:sp>
      <p:sp>
        <p:nvSpPr>
          <p:cNvPr id="8" name="Rectangle: Rounded Corners 7">
            <a:extLst>
              <a:ext uri="{FF2B5EF4-FFF2-40B4-BE49-F238E27FC236}">
                <a16:creationId xmlns:a16="http://schemas.microsoft.com/office/drawing/2014/main" id="{8AA054E6-B0AE-EA59-2C47-E1C9D9D021D1}"/>
              </a:ext>
            </a:extLst>
          </p:cNvPr>
          <p:cNvSpPr/>
          <p:nvPr/>
        </p:nvSpPr>
        <p:spPr>
          <a:xfrm>
            <a:off x="8756313" y="2642666"/>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78" name="TextBox 77">
            <a:extLst>
              <a:ext uri="{FF2B5EF4-FFF2-40B4-BE49-F238E27FC236}">
                <a16:creationId xmlns:a16="http://schemas.microsoft.com/office/drawing/2014/main" id="{7A8110C8-1505-A494-789C-70642F29991C}"/>
              </a:ext>
            </a:extLst>
          </p:cNvPr>
          <p:cNvSpPr txBox="1"/>
          <p:nvPr/>
        </p:nvSpPr>
        <p:spPr>
          <a:xfrm>
            <a:off x="8771999" y="3117358"/>
            <a:ext cx="125975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10% of calories per day</a:t>
            </a:r>
          </a:p>
        </p:txBody>
      </p:sp>
      <p:sp>
        <p:nvSpPr>
          <p:cNvPr id="9" name="Rectangle: Rounded Corners 8">
            <a:extLst>
              <a:ext uri="{FF2B5EF4-FFF2-40B4-BE49-F238E27FC236}">
                <a16:creationId xmlns:a16="http://schemas.microsoft.com/office/drawing/2014/main" id="{30E16F8E-97B5-F153-3890-5DE8B7EE3FC7}"/>
              </a:ext>
            </a:extLst>
          </p:cNvPr>
          <p:cNvSpPr/>
          <p:nvPr/>
        </p:nvSpPr>
        <p:spPr>
          <a:xfrm>
            <a:off x="8778322" y="4767806"/>
            <a:ext cx="1259759" cy="1880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77" name="TextBox 76">
            <a:extLst>
              <a:ext uri="{FF2B5EF4-FFF2-40B4-BE49-F238E27FC236}">
                <a16:creationId xmlns:a16="http://schemas.microsoft.com/office/drawing/2014/main" id="{D60143EF-A5CF-22D9-25E4-834FB922311C}"/>
              </a:ext>
            </a:extLst>
          </p:cNvPr>
          <p:cNvSpPr txBox="1"/>
          <p:nvPr/>
        </p:nvSpPr>
        <p:spPr>
          <a:xfrm>
            <a:off x="8741386" y="4856497"/>
            <a:ext cx="1355007" cy="16312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Avoid SSB which contain sucrose, high-fructose corn syrup, and fruit juice concentrates*</a:t>
            </a:r>
          </a:p>
        </p:txBody>
      </p:sp>
      <p:sp>
        <p:nvSpPr>
          <p:cNvPr id="24" name="Rectangle: Rounded Corners 23">
            <a:extLst>
              <a:ext uri="{FF2B5EF4-FFF2-40B4-BE49-F238E27FC236}">
                <a16:creationId xmlns:a16="http://schemas.microsoft.com/office/drawing/2014/main" id="{D0250140-0E61-C396-177E-B0A8384EE986}"/>
              </a:ext>
            </a:extLst>
          </p:cNvPr>
          <p:cNvSpPr/>
          <p:nvPr/>
        </p:nvSpPr>
        <p:spPr>
          <a:xfrm>
            <a:off x="7244974" y="2656146"/>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33" name="TextBox 32">
            <a:extLst>
              <a:ext uri="{FF2B5EF4-FFF2-40B4-BE49-F238E27FC236}">
                <a16:creationId xmlns:a16="http://schemas.microsoft.com/office/drawing/2014/main" id="{62EC9778-C406-29DB-C3A4-BA13AEF74017}"/>
              </a:ext>
            </a:extLst>
          </p:cNvPr>
          <p:cNvSpPr txBox="1"/>
          <p:nvPr/>
        </p:nvSpPr>
        <p:spPr>
          <a:xfrm>
            <a:off x="7272905" y="3073148"/>
            <a:ext cx="125975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10% of calories per day</a:t>
            </a:r>
          </a:p>
        </p:txBody>
      </p:sp>
      <p:sp>
        <p:nvSpPr>
          <p:cNvPr id="36" name="Rectangle: Rounded Corners 35">
            <a:extLst>
              <a:ext uri="{FF2B5EF4-FFF2-40B4-BE49-F238E27FC236}">
                <a16:creationId xmlns:a16="http://schemas.microsoft.com/office/drawing/2014/main" id="{A7FF15FE-86BB-E98A-D3AA-C1196883B511}"/>
              </a:ext>
            </a:extLst>
          </p:cNvPr>
          <p:cNvSpPr/>
          <p:nvPr/>
        </p:nvSpPr>
        <p:spPr>
          <a:xfrm>
            <a:off x="7272905" y="4793742"/>
            <a:ext cx="1259759" cy="1880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39" name="TextBox 38">
            <a:extLst>
              <a:ext uri="{FF2B5EF4-FFF2-40B4-BE49-F238E27FC236}">
                <a16:creationId xmlns:a16="http://schemas.microsoft.com/office/drawing/2014/main" id="{3DDFA0BA-567B-0610-47BD-F0D75B617825}"/>
              </a:ext>
            </a:extLst>
          </p:cNvPr>
          <p:cNvSpPr txBox="1"/>
          <p:nvPr/>
        </p:nvSpPr>
        <p:spPr>
          <a:xfrm>
            <a:off x="7255834" y="5205613"/>
            <a:ext cx="1355007"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Limit SSB consumption as part of healthy diet goal</a:t>
            </a:r>
          </a:p>
        </p:txBody>
      </p:sp>
      <p:sp>
        <p:nvSpPr>
          <p:cNvPr id="42" name="Rectangle: Rounded Corners 41">
            <a:extLst>
              <a:ext uri="{FF2B5EF4-FFF2-40B4-BE49-F238E27FC236}">
                <a16:creationId xmlns:a16="http://schemas.microsoft.com/office/drawing/2014/main" id="{25212A8A-5B2F-2510-71D1-888E67EF3A5A}"/>
              </a:ext>
            </a:extLst>
          </p:cNvPr>
          <p:cNvSpPr/>
          <p:nvPr/>
        </p:nvSpPr>
        <p:spPr>
          <a:xfrm>
            <a:off x="5752562" y="2676040"/>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50" name="TextBox 49">
            <a:extLst>
              <a:ext uri="{FF2B5EF4-FFF2-40B4-BE49-F238E27FC236}">
                <a16:creationId xmlns:a16="http://schemas.microsoft.com/office/drawing/2014/main" id="{39ADFD3F-5597-EB83-DD29-7641C8EB25FB}"/>
              </a:ext>
            </a:extLst>
          </p:cNvPr>
          <p:cNvSpPr txBox="1"/>
          <p:nvPr/>
        </p:nvSpPr>
        <p:spPr>
          <a:xfrm>
            <a:off x="5780493" y="3093043"/>
            <a:ext cx="1259759"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Limit foods and beverages with added sugars</a:t>
            </a:r>
          </a:p>
        </p:txBody>
      </p:sp>
      <p:sp>
        <p:nvSpPr>
          <p:cNvPr id="51" name="Rectangle: Rounded Corners 50">
            <a:extLst>
              <a:ext uri="{FF2B5EF4-FFF2-40B4-BE49-F238E27FC236}">
                <a16:creationId xmlns:a16="http://schemas.microsoft.com/office/drawing/2014/main" id="{1343E329-BDD2-7CC4-D25A-32A4146D7787}"/>
              </a:ext>
            </a:extLst>
          </p:cNvPr>
          <p:cNvSpPr/>
          <p:nvPr/>
        </p:nvSpPr>
        <p:spPr>
          <a:xfrm>
            <a:off x="5780493" y="4813637"/>
            <a:ext cx="1259759" cy="1880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52" name="TextBox 51">
            <a:extLst>
              <a:ext uri="{FF2B5EF4-FFF2-40B4-BE49-F238E27FC236}">
                <a16:creationId xmlns:a16="http://schemas.microsoft.com/office/drawing/2014/main" id="{20EAD94C-D472-AABE-037F-062E0DE3A718}"/>
              </a:ext>
            </a:extLst>
          </p:cNvPr>
          <p:cNvSpPr txBox="1"/>
          <p:nvPr/>
        </p:nvSpPr>
        <p:spPr>
          <a:xfrm>
            <a:off x="5743222" y="4994568"/>
            <a:ext cx="1355007" cy="13849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Limit consumption of SSB and do not consumer fruit juice in large quantities</a:t>
            </a:r>
          </a:p>
        </p:txBody>
      </p:sp>
      <p:sp>
        <p:nvSpPr>
          <p:cNvPr id="57" name="Rectangle: Rounded Corners 56">
            <a:extLst>
              <a:ext uri="{FF2B5EF4-FFF2-40B4-BE49-F238E27FC236}">
                <a16:creationId xmlns:a16="http://schemas.microsoft.com/office/drawing/2014/main" id="{DF8E7C5A-BFDD-CD8B-CC93-41425F13D6CE}"/>
              </a:ext>
            </a:extLst>
          </p:cNvPr>
          <p:cNvSpPr/>
          <p:nvPr/>
        </p:nvSpPr>
        <p:spPr>
          <a:xfrm>
            <a:off x="4301438" y="2693376"/>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58" name="TextBox 57">
            <a:extLst>
              <a:ext uri="{FF2B5EF4-FFF2-40B4-BE49-F238E27FC236}">
                <a16:creationId xmlns:a16="http://schemas.microsoft.com/office/drawing/2014/main" id="{ED6444BC-879A-F107-A906-EBC467121730}"/>
              </a:ext>
            </a:extLst>
          </p:cNvPr>
          <p:cNvSpPr txBox="1"/>
          <p:nvPr/>
        </p:nvSpPr>
        <p:spPr>
          <a:xfrm>
            <a:off x="4329370" y="3110378"/>
            <a:ext cx="125975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10% of calories per day</a:t>
            </a:r>
          </a:p>
        </p:txBody>
      </p:sp>
      <p:sp>
        <p:nvSpPr>
          <p:cNvPr id="61" name="Rectangle: Rounded Corners 60">
            <a:extLst>
              <a:ext uri="{FF2B5EF4-FFF2-40B4-BE49-F238E27FC236}">
                <a16:creationId xmlns:a16="http://schemas.microsoft.com/office/drawing/2014/main" id="{60B70978-BCC3-360C-5B09-2B6B4510F52C}"/>
              </a:ext>
            </a:extLst>
          </p:cNvPr>
          <p:cNvSpPr/>
          <p:nvPr/>
        </p:nvSpPr>
        <p:spPr>
          <a:xfrm>
            <a:off x="2818030" y="2717900"/>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62" name="TextBox 61">
            <a:extLst>
              <a:ext uri="{FF2B5EF4-FFF2-40B4-BE49-F238E27FC236}">
                <a16:creationId xmlns:a16="http://schemas.microsoft.com/office/drawing/2014/main" id="{163404EC-B8D0-870E-346C-397944EB42D9}"/>
              </a:ext>
            </a:extLst>
          </p:cNvPr>
          <p:cNvSpPr txBox="1"/>
          <p:nvPr/>
        </p:nvSpPr>
        <p:spPr>
          <a:xfrm>
            <a:off x="2845962" y="3134902"/>
            <a:ext cx="125975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10% of calories per day</a:t>
            </a:r>
          </a:p>
        </p:txBody>
      </p:sp>
      <p:sp>
        <p:nvSpPr>
          <p:cNvPr id="63" name="Rectangle: Rounded Corners 62">
            <a:extLst>
              <a:ext uri="{FF2B5EF4-FFF2-40B4-BE49-F238E27FC236}">
                <a16:creationId xmlns:a16="http://schemas.microsoft.com/office/drawing/2014/main" id="{29F20F9B-9E53-800B-910E-BBF7CE4FB804}"/>
              </a:ext>
            </a:extLst>
          </p:cNvPr>
          <p:cNvSpPr/>
          <p:nvPr/>
        </p:nvSpPr>
        <p:spPr>
          <a:xfrm>
            <a:off x="4267882" y="4824222"/>
            <a:ext cx="1259759" cy="1880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64" name="TextBox 63">
            <a:extLst>
              <a:ext uri="{FF2B5EF4-FFF2-40B4-BE49-F238E27FC236}">
                <a16:creationId xmlns:a16="http://schemas.microsoft.com/office/drawing/2014/main" id="{66483FA6-16DA-E0C9-2F98-D728552FCFCB}"/>
              </a:ext>
            </a:extLst>
          </p:cNvPr>
          <p:cNvSpPr txBox="1"/>
          <p:nvPr/>
        </p:nvSpPr>
        <p:spPr>
          <a:xfrm>
            <a:off x="4210624" y="4882435"/>
            <a:ext cx="1388333" cy="163121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Limit to small amounts and often replace with beverage options with no added sugars, such as water</a:t>
            </a:r>
          </a:p>
        </p:txBody>
      </p:sp>
      <p:sp>
        <p:nvSpPr>
          <p:cNvPr id="65" name="Rectangle: Rounded Corners 64">
            <a:extLst>
              <a:ext uri="{FF2B5EF4-FFF2-40B4-BE49-F238E27FC236}">
                <a16:creationId xmlns:a16="http://schemas.microsoft.com/office/drawing/2014/main" id="{252C3C59-D38C-2296-6279-D4E3C840C261}"/>
              </a:ext>
            </a:extLst>
          </p:cNvPr>
          <p:cNvSpPr/>
          <p:nvPr/>
        </p:nvSpPr>
        <p:spPr>
          <a:xfrm>
            <a:off x="1384761" y="2694840"/>
            <a:ext cx="1259759" cy="179682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endParaRPr lang="en-US" sz="1800" kern="1200">
              <a:solidFill>
                <a:prstClr val="white"/>
              </a:solidFill>
              <a:latin typeface="Calibri" panose="020F0502020204030204"/>
            </a:endParaRPr>
          </a:p>
        </p:txBody>
      </p:sp>
      <p:sp>
        <p:nvSpPr>
          <p:cNvPr id="68" name="TextBox 67">
            <a:extLst>
              <a:ext uri="{FF2B5EF4-FFF2-40B4-BE49-F238E27FC236}">
                <a16:creationId xmlns:a16="http://schemas.microsoft.com/office/drawing/2014/main" id="{EB2B06EC-93DC-7B0D-FE90-50F810BF8AF7}"/>
              </a:ext>
            </a:extLst>
          </p:cNvPr>
          <p:cNvSpPr txBox="1"/>
          <p:nvPr/>
        </p:nvSpPr>
        <p:spPr>
          <a:xfrm>
            <a:off x="1412691" y="3111844"/>
            <a:ext cx="1259759"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defTabSz="914377">
              <a:buClrTx/>
            </a:pPr>
            <a:r>
              <a:rPr lang="en-US" sz="1400" kern="1200" dirty="0">
                <a:solidFill>
                  <a:prstClr val="black"/>
                </a:solidFill>
                <a:latin typeface="Calibri" panose="020F0502020204030204"/>
                <a:ea typeface="+mn-ea"/>
                <a:cs typeface="+mn-cs"/>
              </a:rPr>
              <a:t>Less than 10% of total energy intake*</a:t>
            </a:r>
          </a:p>
        </p:txBody>
      </p:sp>
      <p:cxnSp>
        <p:nvCxnSpPr>
          <p:cNvPr id="70" name="Straight Connector 69">
            <a:extLst>
              <a:ext uri="{FF2B5EF4-FFF2-40B4-BE49-F238E27FC236}">
                <a16:creationId xmlns:a16="http://schemas.microsoft.com/office/drawing/2014/main" id="{2C4D03DF-E96B-A36D-395D-C84CC7751655}"/>
              </a:ext>
            </a:extLst>
          </p:cNvPr>
          <p:cNvCxnSpPr>
            <a:cxnSpLocks/>
          </p:cNvCxnSpPr>
          <p:nvPr/>
        </p:nvCxnSpPr>
        <p:spPr>
          <a:xfrm flipV="1">
            <a:off x="111760" y="4601664"/>
            <a:ext cx="11978640" cy="31296"/>
          </a:xfrm>
          <a:prstGeom prst="line">
            <a:avLst/>
          </a:prstGeom>
          <a:ln w="31750">
            <a:prstDash val="sysDash"/>
          </a:ln>
        </p:spPr>
        <p:style>
          <a:lnRef idx="1">
            <a:schemeClr val="dk1"/>
          </a:lnRef>
          <a:fillRef idx="0">
            <a:schemeClr val="dk1"/>
          </a:fillRef>
          <a:effectRef idx="0">
            <a:schemeClr val="dk1"/>
          </a:effectRef>
          <a:fontRef idx="minor">
            <a:schemeClr val="tx1"/>
          </a:fontRef>
        </p:style>
      </p:cxnSp>
      <p:pic>
        <p:nvPicPr>
          <p:cNvPr id="84" name="Picture 83" descr="A black background with a black square&#10;&#10;Description automatically generated with medium confidence">
            <a:extLst>
              <a:ext uri="{FF2B5EF4-FFF2-40B4-BE49-F238E27FC236}">
                <a16:creationId xmlns:a16="http://schemas.microsoft.com/office/drawing/2014/main" id="{748AA749-D84B-DBD9-8E49-2531F6EF7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5389" y="3473062"/>
            <a:ext cx="896719" cy="896719"/>
          </a:xfrm>
          <a:prstGeom prst="rect">
            <a:avLst/>
          </a:prstGeom>
        </p:spPr>
      </p:pic>
      <p:pic>
        <p:nvPicPr>
          <p:cNvPr id="86" name="Picture 85" descr="A black and white can&#10;&#10;Description automatically generated">
            <a:extLst>
              <a:ext uri="{FF2B5EF4-FFF2-40B4-BE49-F238E27FC236}">
                <a16:creationId xmlns:a16="http://schemas.microsoft.com/office/drawing/2014/main" id="{C1CE3F71-0A11-E37F-34A1-178B9F88B44C}"/>
              </a:ext>
            </a:extLst>
          </p:cNvPr>
          <p:cNvPicPr>
            <a:picLocks noChangeAspect="1"/>
          </p:cNvPicPr>
          <p:nvPr/>
        </p:nvPicPr>
        <p:blipFill rotWithShape="1">
          <a:blip r:embed="rId11">
            <a:extLst>
              <a:ext uri="{28A0092B-C50C-407E-A947-70E740481C1C}">
                <a14:useLocalDpi xmlns:a14="http://schemas.microsoft.com/office/drawing/2010/main" val="0"/>
              </a:ext>
            </a:extLst>
          </a:blip>
          <a:srcRect l="26007" t="8356" r="29009" b="7983"/>
          <a:stretch/>
        </p:blipFill>
        <p:spPr>
          <a:xfrm>
            <a:off x="510967" y="5819577"/>
            <a:ext cx="487655" cy="906935"/>
          </a:xfrm>
          <a:prstGeom prst="rect">
            <a:avLst/>
          </a:prstGeom>
        </p:spPr>
      </p:pic>
    </p:spTree>
    <p:extLst>
      <p:ext uri="{BB962C8B-B14F-4D97-AF65-F5344CB8AC3E}">
        <p14:creationId xmlns:p14="http://schemas.microsoft.com/office/powerpoint/2010/main" val="3380032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01597">
              <a:spcBef>
                <a:spcPts val="800"/>
              </a:spcBef>
              <a:buClr>
                <a:schemeClr val="accent4"/>
              </a:buClr>
              <a:buSzPts val="2400"/>
            </a:pPr>
            <a:r>
              <a:rPr lang="en-US" sz="3200" dirty="0">
                <a:sym typeface="Roboto Condensed Light"/>
              </a:rPr>
              <a:t>SSB Trends &amp; Disparities</a:t>
            </a:r>
          </a:p>
        </p:txBody>
      </p:sp>
      <p:sp>
        <p:nvSpPr>
          <p:cNvPr id="2" name="TextBox 1"/>
          <p:cNvSpPr txBox="1"/>
          <p:nvPr/>
        </p:nvSpPr>
        <p:spPr>
          <a:xfrm>
            <a:off x="3766332" y="1888300"/>
            <a:ext cx="4504721" cy="3816429"/>
          </a:xfrm>
          <a:prstGeom prst="rect">
            <a:avLst/>
          </a:prstGeom>
          <a:solidFill>
            <a:schemeClr val="accent1">
              <a:lumMod val="20000"/>
              <a:lumOff val="80000"/>
            </a:schemeClr>
          </a:solidFill>
          <a:ln w="66675">
            <a:solidFill>
              <a:schemeClr val="accent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dirty="0">
                <a:solidFill>
                  <a:schemeClr val="tx1"/>
                </a:solidFill>
                <a:latin typeface="+mn-lt"/>
              </a:rPr>
              <a:t>Relative to their counterparts, </a:t>
            </a:r>
          </a:p>
          <a:p>
            <a:r>
              <a:rPr lang="en-US" sz="2667" dirty="0">
                <a:solidFill>
                  <a:schemeClr val="tx1"/>
                </a:solidFill>
                <a:latin typeface="+mn-lt"/>
              </a:rPr>
              <a:t>SSB is higher among:</a:t>
            </a:r>
          </a:p>
          <a:p>
            <a:pPr marL="457189" lvl="1" indent="-457189">
              <a:buFont typeface="Arial" panose="020B0604020202020204" pitchFamily="34" charset="0"/>
              <a:buChar char="•"/>
            </a:pPr>
            <a:r>
              <a:rPr lang="en-US" sz="2667" dirty="0">
                <a:solidFill>
                  <a:srgbClr val="FF0000"/>
                </a:solidFill>
                <a:latin typeface="+mn-lt"/>
              </a:rPr>
              <a:t>racial &amp; ethnic minorities</a:t>
            </a:r>
          </a:p>
          <a:p>
            <a:pPr marL="457189" lvl="1" indent="-457189">
              <a:buFont typeface="Arial" panose="020B0604020202020204" pitchFamily="34" charset="0"/>
              <a:buChar char="•"/>
            </a:pPr>
            <a:r>
              <a:rPr lang="en-US" sz="2667" dirty="0">
                <a:solidFill>
                  <a:srgbClr val="FF0000"/>
                </a:solidFill>
                <a:latin typeface="+mn-lt"/>
              </a:rPr>
              <a:t>low SES</a:t>
            </a:r>
          </a:p>
          <a:p>
            <a:pPr marL="457189" lvl="1" indent="-457189">
              <a:buFont typeface="Arial" panose="020B0604020202020204" pitchFamily="34" charset="0"/>
              <a:buChar char="•"/>
            </a:pPr>
            <a:r>
              <a:rPr lang="en-US" sz="2667" dirty="0">
                <a:solidFill>
                  <a:srgbClr val="FF0000"/>
                </a:solidFill>
                <a:latin typeface="+mn-lt"/>
              </a:rPr>
              <a:t>low health literate</a:t>
            </a:r>
          </a:p>
          <a:p>
            <a:pPr marL="457189" lvl="1" indent="-457189">
              <a:buFont typeface="Arial" panose="020B0604020202020204" pitchFamily="34" charset="0"/>
              <a:buChar char="•"/>
            </a:pPr>
            <a:r>
              <a:rPr lang="en-US" sz="2667" dirty="0">
                <a:solidFill>
                  <a:srgbClr val="FF0000"/>
                </a:solidFill>
                <a:latin typeface="+mn-lt"/>
              </a:rPr>
              <a:t>Ages 12-19 &amp; 19-34</a:t>
            </a:r>
          </a:p>
          <a:p>
            <a:pPr marL="457189" lvl="1" indent="-457189">
              <a:buFont typeface="Arial" panose="020B0604020202020204" pitchFamily="34" charset="0"/>
              <a:buChar char="•"/>
            </a:pPr>
            <a:r>
              <a:rPr lang="en-US" sz="2667" dirty="0">
                <a:solidFill>
                  <a:srgbClr val="FF0000"/>
                </a:solidFill>
                <a:latin typeface="+mn-lt"/>
              </a:rPr>
              <a:t>Men</a:t>
            </a:r>
          </a:p>
          <a:p>
            <a:pPr marL="457189" lvl="1" indent="-457189">
              <a:buFont typeface="Arial" panose="020B0604020202020204" pitchFamily="34" charset="0"/>
              <a:buChar char="•"/>
            </a:pPr>
            <a:r>
              <a:rPr lang="en-US" sz="2667" dirty="0">
                <a:solidFill>
                  <a:srgbClr val="FF0000"/>
                </a:solidFill>
                <a:latin typeface="+mn-lt"/>
              </a:rPr>
              <a:t>Rural regions</a:t>
            </a:r>
          </a:p>
        </p:txBody>
      </p:sp>
      <p:sp>
        <p:nvSpPr>
          <p:cNvPr id="7" name="Content Placeholder 2"/>
          <p:cNvSpPr txBox="1">
            <a:spLocks/>
          </p:cNvSpPr>
          <p:nvPr/>
        </p:nvSpPr>
        <p:spPr>
          <a:xfrm>
            <a:off x="134422" y="5889201"/>
            <a:ext cx="11679383" cy="562736"/>
          </a:xfrm>
          <a:prstGeom prst="rect">
            <a:avLst/>
          </a:prstGeom>
        </p:spPr>
        <p:txBody>
          <a:bodyPr vert="horz" lIns="121920" tIns="60960" rIns="121920" bIns="6096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endParaRPr lang="en-US" sz="1467" dirty="0">
              <a:solidFill>
                <a:schemeClr val="bg1">
                  <a:lumMod val="50000"/>
                </a:schemeClr>
              </a:solidFill>
            </a:endParaRPr>
          </a:p>
        </p:txBody>
      </p:sp>
      <p:sp>
        <p:nvSpPr>
          <p:cNvPr id="8" name="TextBox 7"/>
          <p:cNvSpPr txBox="1"/>
          <p:nvPr/>
        </p:nvSpPr>
        <p:spPr>
          <a:xfrm>
            <a:off x="8544154" y="1890250"/>
            <a:ext cx="3466423" cy="3447097"/>
          </a:xfrm>
          <a:prstGeom prst="rect">
            <a:avLst/>
          </a:prstGeom>
          <a:solidFill>
            <a:schemeClr val="accent1">
              <a:lumMod val="20000"/>
              <a:lumOff val="80000"/>
            </a:schemeClr>
          </a:solidFill>
          <a:ln w="66675">
            <a:solidFill>
              <a:schemeClr val="accent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00" dirty="0">
              <a:solidFill>
                <a:schemeClr val="bg1"/>
              </a:solidFill>
              <a:latin typeface="+mn-lt"/>
            </a:endParaRPr>
          </a:p>
          <a:p>
            <a:pPr algn="ctr"/>
            <a:r>
              <a:rPr lang="en-US" sz="2400" dirty="0">
                <a:solidFill>
                  <a:schemeClr val="tx1"/>
                </a:solidFill>
                <a:latin typeface="+mn-lt"/>
              </a:rPr>
              <a:t>Relative to metro counties, </a:t>
            </a:r>
          </a:p>
          <a:p>
            <a:pPr algn="ctr"/>
            <a:r>
              <a:rPr lang="en-US" sz="2400" dirty="0">
                <a:solidFill>
                  <a:schemeClr val="tx1"/>
                </a:solidFill>
                <a:latin typeface="+mn-lt"/>
              </a:rPr>
              <a:t>prevalence of SSB is</a:t>
            </a:r>
          </a:p>
          <a:p>
            <a:pPr algn="ctr"/>
            <a:r>
              <a:rPr lang="en-US" sz="7200" dirty="0">
                <a:solidFill>
                  <a:srgbClr val="FF0000"/>
                </a:solidFill>
                <a:latin typeface="+mn-lt"/>
              </a:rPr>
              <a:t>↑30%</a:t>
            </a:r>
            <a:r>
              <a:rPr lang="en-US" sz="2400" dirty="0">
                <a:solidFill>
                  <a:schemeClr val="tx1"/>
                </a:solidFill>
                <a:latin typeface="+mn-lt"/>
              </a:rPr>
              <a:t> </a:t>
            </a:r>
          </a:p>
          <a:p>
            <a:pPr algn="ctr"/>
            <a:r>
              <a:rPr lang="en-US" sz="2400" dirty="0">
                <a:solidFill>
                  <a:srgbClr val="FF0000"/>
                </a:solidFill>
                <a:latin typeface="+mn-lt"/>
              </a:rPr>
              <a:t>in rural counties</a:t>
            </a:r>
          </a:p>
          <a:p>
            <a:endParaRPr lang="en-US" sz="2400" dirty="0">
              <a:solidFill>
                <a:schemeClr val="tx1"/>
              </a:solidFill>
              <a:latin typeface="+mn-lt"/>
            </a:endParaRPr>
          </a:p>
        </p:txBody>
      </p:sp>
      <p:sp>
        <p:nvSpPr>
          <p:cNvPr id="6" name="TextBox 5">
            <a:extLst>
              <a:ext uri="{FF2B5EF4-FFF2-40B4-BE49-F238E27FC236}">
                <a16:creationId xmlns:a16="http://schemas.microsoft.com/office/drawing/2014/main" id="{7360274D-7A51-96F3-C044-5BD6CC930ECB}"/>
              </a:ext>
            </a:extLst>
          </p:cNvPr>
          <p:cNvSpPr txBox="1"/>
          <p:nvPr/>
        </p:nvSpPr>
        <p:spPr>
          <a:xfrm>
            <a:off x="-78029" y="6076634"/>
            <a:ext cx="10072540" cy="646331"/>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1400"/>
              <a:defRPr/>
            </a:pPr>
            <a:r>
              <a:rPr lang="en-US" sz="1200" dirty="0">
                <a:solidFill>
                  <a:schemeClr val="bg1">
                    <a:lumMod val="50000"/>
                  </a:schemeClr>
                </a:solidFill>
              </a:rPr>
              <a:t>Bleich S, Vercammen K, </a:t>
            </a:r>
            <a:r>
              <a:rPr lang="en-US" sz="1200" dirty="0" err="1">
                <a:solidFill>
                  <a:schemeClr val="bg1">
                    <a:lumMod val="50000"/>
                  </a:schemeClr>
                </a:solidFill>
              </a:rPr>
              <a:t>Koma</a:t>
            </a:r>
            <a:r>
              <a:rPr lang="en-US" sz="1200" dirty="0">
                <a:solidFill>
                  <a:schemeClr val="bg1">
                    <a:lumMod val="50000"/>
                  </a:schemeClr>
                </a:solidFill>
              </a:rPr>
              <a:t> J, Li Z. Trends in Beverage Consumption Among Children and Adults, 2003-2014. Obesity. 2018;26(2):432-441. </a:t>
            </a:r>
          </a:p>
          <a:p>
            <a:pPr>
              <a:buSzPts val="1400"/>
              <a:defRPr/>
            </a:pPr>
            <a:r>
              <a:rPr lang="en-US" sz="1200" dirty="0" err="1">
                <a:solidFill>
                  <a:schemeClr val="bg1">
                    <a:lumMod val="50000"/>
                  </a:schemeClr>
                </a:solidFill>
              </a:rPr>
              <a:t>Imoisili</a:t>
            </a:r>
            <a:r>
              <a:rPr lang="en-US" sz="1200" dirty="0">
                <a:solidFill>
                  <a:schemeClr val="bg1">
                    <a:lumMod val="50000"/>
                  </a:schemeClr>
                </a:solidFill>
              </a:rPr>
              <a:t> O, Park S, Lundeen EA, et al. Sugar-Sweetened Beverage Intake Among Adults, by Residence in Metropolitan and Nonmetropolitan Counties in 12 States and the District of Columbia, 2017. Preventing Chronic Disease. 2020;17:E07. </a:t>
            </a:r>
          </a:p>
        </p:txBody>
      </p:sp>
      <p:sp>
        <p:nvSpPr>
          <p:cNvPr id="4" name="TextBox 3">
            <a:extLst>
              <a:ext uri="{FF2B5EF4-FFF2-40B4-BE49-F238E27FC236}">
                <a16:creationId xmlns:a16="http://schemas.microsoft.com/office/drawing/2014/main" id="{F28FEB31-5522-2AC9-9606-2B93710973F6}"/>
              </a:ext>
            </a:extLst>
          </p:cNvPr>
          <p:cNvSpPr txBox="1"/>
          <p:nvPr/>
        </p:nvSpPr>
        <p:spPr>
          <a:xfrm>
            <a:off x="253594" y="1928147"/>
            <a:ext cx="3239636" cy="3323987"/>
          </a:xfrm>
          <a:prstGeom prst="rect">
            <a:avLst/>
          </a:prstGeom>
          <a:solidFill>
            <a:schemeClr val="accent1">
              <a:lumMod val="20000"/>
              <a:lumOff val="80000"/>
            </a:schemeClr>
          </a:solidFill>
          <a:ln w="66675">
            <a:solidFill>
              <a:schemeClr val="accent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00" dirty="0">
              <a:solidFill>
                <a:schemeClr val="bg1"/>
              </a:solidFill>
              <a:latin typeface="+mn-lt"/>
            </a:endParaRPr>
          </a:p>
          <a:p>
            <a:r>
              <a:rPr lang="en-US" sz="2667" dirty="0">
                <a:solidFill>
                  <a:schemeClr val="tx1"/>
                </a:solidFill>
                <a:latin typeface="+mn-lt"/>
              </a:rPr>
              <a:t>Some evidence that </a:t>
            </a:r>
            <a:r>
              <a:rPr lang="en-US" sz="2667" dirty="0">
                <a:solidFill>
                  <a:srgbClr val="009051"/>
                </a:solidFill>
                <a:latin typeface="+mn-lt"/>
              </a:rPr>
              <a:t>SSB is decreasing </a:t>
            </a:r>
            <a:r>
              <a:rPr lang="en-US" sz="2667" dirty="0">
                <a:solidFill>
                  <a:schemeClr val="tx1"/>
                </a:solidFill>
                <a:latin typeface="+mn-lt"/>
              </a:rPr>
              <a:t>in the United States</a:t>
            </a:r>
          </a:p>
          <a:p>
            <a:endParaRPr lang="en-US" sz="2667" dirty="0">
              <a:solidFill>
                <a:schemeClr val="tx1"/>
              </a:solidFill>
              <a:latin typeface="+mn-lt"/>
            </a:endParaRPr>
          </a:p>
          <a:p>
            <a:endParaRPr lang="en-US" sz="2667" dirty="0">
              <a:solidFill>
                <a:schemeClr val="tx1"/>
              </a:solidFill>
              <a:latin typeface="+mn-lt"/>
            </a:endParaRPr>
          </a:p>
          <a:p>
            <a:endParaRPr lang="en-US" sz="2667" dirty="0">
              <a:solidFill>
                <a:schemeClr val="tx1"/>
              </a:solidFill>
              <a:latin typeface="+mn-lt"/>
            </a:endParaRPr>
          </a:p>
          <a:p>
            <a:endParaRPr lang="en-US" sz="2400" dirty="0">
              <a:solidFill>
                <a:schemeClr val="tx1"/>
              </a:solidFill>
              <a:latin typeface="+mn-lt"/>
            </a:endParaRPr>
          </a:p>
        </p:txBody>
      </p:sp>
      <p:pic>
        <p:nvPicPr>
          <p:cNvPr id="5" name="Picture 4">
            <a:extLst>
              <a:ext uri="{FF2B5EF4-FFF2-40B4-BE49-F238E27FC236}">
                <a16:creationId xmlns:a16="http://schemas.microsoft.com/office/drawing/2014/main" id="{71D57962-886F-5060-92FD-0647A06FE6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8417" y="3769366"/>
            <a:ext cx="2129987" cy="2105025"/>
          </a:xfrm>
          <a:prstGeom prst="rect">
            <a:avLst/>
          </a:prstGeom>
        </p:spPr>
      </p:pic>
    </p:spTree>
    <p:extLst>
      <p:ext uri="{BB962C8B-B14F-4D97-AF65-F5344CB8AC3E}">
        <p14:creationId xmlns:p14="http://schemas.microsoft.com/office/powerpoint/2010/main" val="7851723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28650" y="1012165"/>
            <a:ext cx="9330159" cy="542889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267" dirty="0">
                <a:solidFill>
                  <a:srgbClr val="C00000"/>
                </a:solidFill>
                <a:latin typeface="Arial"/>
                <a:ea typeface="Arial"/>
                <a:cs typeface="Arial"/>
                <a:sym typeface="Arial"/>
              </a:rPr>
              <a:t>In rural regions, provider shortages and physical barriers to healthcare access remain relatively static</a:t>
            </a:r>
          </a:p>
          <a:p>
            <a:endParaRPr lang="en-US" sz="4267" dirty="0">
              <a:solidFill>
                <a:srgbClr val="000000"/>
              </a:solidFill>
              <a:latin typeface="Arial"/>
              <a:cs typeface="Arial"/>
              <a:sym typeface="Arial"/>
            </a:endParaRPr>
          </a:p>
          <a:p>
            <a:r>
              <a:rPr lang="en-US" sz="4267" dirty="0">
                <a:solidFill>
                  <a:srgbClr val="14502A"/>
                </a:solidFill>
                <a:latin typeface="Arial"/>
                <a:ea typeface="Arial"/>
                <a:cs typeface="Arial"/>
                <a:sym typeface="Arial"/>
              </a:rPr>
              <a:t>Growing infrastructure of Internet services and a surge in ownership of Internet-supported devices</a:t>
            </a:r>
            <a:endParaRPr lang="en-US" sz="4267" dirty="0">
              <a:solidFill>
                <a:srgbClr val="14502A"/>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689" y="4364149"/>
            <a:ext cx="1326497" cy="13264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209" y="4364148"/>
            <a:ext cx="1365936" cy="13659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8680" y="1618616"/>
            <a:ext cx="1364157" cy="136415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2213" y="1464527"/>
            <a:ext cx="1495243" cy="1495243"/>
          </a:xfrm>
          <a:prstGeom prst="rect">
            <a:avLst/>
          </a:prstGeom>
        </p:spPr>
      </p:pic>
    </p:spTree>
    <p:extLst>
      <p:ext uri="{BB962C8B-B14F-4D97-AF65-F5344CB8AC3E}">
        <p14:creationId xmlns:p14="http://schemas.microsoft.com/office/powerpoint/2010/main" val="16702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392209" y="462816"/>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dirty="0"/>
              <a:t>Health Consequences of SSB</a:t>
            </a:r>
            <a:endParaRPr sz="3200" dirty="0"/>
          </a:p>
        </p:txBody>
      </p:sp>
      <p:pic>
        <p:nvPicPr>
          <p:cNvPr id="11" name="Picture 10"/>
          <p:cNvPicPr/>
          <p:nvPr/>
        </p:nvPicPr>
        <p:blipFill>
          <a:blip r:embed="rId3"/>
          <a:stretch>
            <a:fillRect/>
          </a:stretch>
        </p:blipFill>
        <p:spPr>
          <a:xfrm>
            <a:off x="4949677" y="2002177"/>
            <a:ext cx="4356100" cy="4671060"/>
          </a:xfrm>
          <a:prstGeom prst="rect">
            <a:avLst/>
          </a:prstGeom>
        </p:spPr>
      </p:pic>
      <p:sp>
        <p:nvSpPr>
          <p:cNvPr id="3" name="TextBox 2"/>
          <p:cNvSpPr txBox="1"/>
          <p:nvPr/>
        </p:nvSpPr>
        <p:spPr>
          <a:xfrm>
            <a:off x="228323" y="2002177"/>
            <a:ext cx="4081919" cy="23220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indent="-457189">
              <a:buClr>
                <a:schemeClr val="accent4"/>
              </a:buClr>
              <a:buSzPts val="1800"/>
              <a:buFont typeface="Roboto Condensed Light"/>
            </a:pPr>
            <a:endParaRPr lang="en-US" sz="2400" b="1" dirty="0">
              <a:solidFill>
                <a:schemeClr val="dk1"/>
              </a:solidFill>
              <a:latin typeface="Roboto Condensed Light"/>
              <a:ea typeface="Roboto Condensed Light"/>
              <a:cs typeface="Roboto Condensed Light"/>
              <a:sym typeface="Roboto Condensed Light"/>
            </a:endParaRPr>
          </a:p>
          <a:p>
            <a:pPr indent="-457189">
              <a:buClr>
                <a:schemeClr val="accent4"/>
              </a:buClr>
              <a:buSzPts val="1800"/>
              <a:buFont typeface="Roboto Condensed Light"/>
            </a:pPr>
            <a:r>
              <a:rPr lang="en-US" sz="2400" dirty="0">
                <a:solidFill>
                  <a:schemeClr val="dk1"/>
                </a:solidFill>
                <a:latin typeface="Arial" panose="020B0604020202020204" pitchFamily="34" charset="0"/>
                <a:ea typeface="Calibri" panose="020F0502020204030204" pitchFamily="34" charset="0"/>
                <a:cs typeface="Roboto Condensed Light"/>
                <a:sym typeface="Roboto Condensed Light"/>
              </a:rPr>
              <a:t>There are </a:t>
            </a:r>
            <a:r>
              <a:rPr lang="en-US" sz="4800" dirty="0">
                <a:solidFill>
                  <a:schemeClr val="accent6"/>
                </a:solidFill>
                <a:latin typeface="Arial" panose="020B0604020202020204" pitchFamily="34" charset="0"/>
                <a:ea typeface="Calibri" panose="020F0502020204030204" pitchFamily="34" charset="0"/>
                <a:cs typeface="Roboto Condensed Light"/>
                <a:sym typeface="Roboto Condensed Light"/>
              </a:rPr>
              <a:t>9</a:t>
            </a:r>
            <a:r>
              <a:rPr lang="en-US" sz="2400" dirty="0">
                <a:solidFill>
                  <a:schemeClr val="dk1"/>
                </a:solidFill>
                <a:latin typeface="Arial" panose="020B0604020202020204" pitchFamily="34" charset="0"/>
                <a:ea typeface="Calibri" panose="020F0502020204030204" pitchFamily="34" charset="0"/>
                <a:cs typeface="Roboto Condensed Light"/>
                <a:sym typeface="Roboto Condensed Light"/>
              </a:rPr>
              <a:t> major health problems related to drinking too many sugary drinks: </a:t>
            </a:r>
          </a:p>
          <a:p>
            <a:endParaRPr lang="en-US" sz="2489" dirty="0"/>
          </a:p>
        </p:txBody>
      </p:sp>
    </p:spTree>
    <p:extLst>
      <p:ext uri="{BB962C8B-B14F-4D97-AF65-F5344CB8AC3E}">
        <p14:creationId xmlns:p14="http://schemas.microsoft.com/office/powerpoint/2010/main" val="2233132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425" y="928422"/>
            <a:ext cx="2970587" cy="1145124"/>
          </a:xfrm>
          <a:prstGeom prst="rect">
            <a:avLst/>
          </a:prstGeom>
        </p:spPr>
      </p:pic>
      <p:sp>
        <p:nvSpPr>
          <p:cNvPr id="7" name="Down Arrow 6"/>
          <p:cNvSpPr/>
          <p:nvPr/>
        </p:nvSpPr>
        <p:spPr bwMode="auto">
          <a:xfrm>
            <a:off x="745603" y="2158335"/>
            <a:ext cx="457200" cy="2201636"/>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fontAlgn="base">
              <a:spcBef>
                <a:spcPct val="0"/>
              </a:spcBef>
              <a:spcAft>
                <a:spcPct val="0"/>
              </a:spcAft>
              <a:buClrTx/>
            </a:pPr>
            <a:endParaRPr lang="en-US" sz="1800">
              <a:solidFill>
                <a:schemeClr val="accent1">
                  <a:lumMod val="40000"/>
                  <a:lumOff val="60000"/>
                </a:schemeClr>
              </a:solidFill>
              <a:latin typeface="Garamond" pitchFamily="18" charset="0"/>
            </a:endParaRPr>
          </a:p>
        </p:txBody>
      </p:sp>
      <p:sp>
        <p:nvSpPr>
          <p:cNvPr id="3" name="TextBox 2"/>
          <p:cNvSpPr txBox="1"/>
          <p:nvPr/>
        </p:nvSpPr>
        <p:spPr>
          <a:xfrm>
            <a:off x="1630990" y="1953439"/>
            <a:ext cx="4381583" cy="1569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dirty="0">
                <a:solidFill>
                  <a:srgbClr val="FF0000"/>
                </a:solidFill>
                <a:latin typeface="Arial" panose="020B0604020202020204" pitchFamily="34" charset="0"/>
                <a:cs typeface="Arial" panose="020B0604020202020204" pitchFamily="34" charset="0"/>
              </a:rPr>
              <a:t>R01 NIH/NCI</a:t>
            </a:r>
          </a:p>
          <a:p>
            <a:r>
              <a:rPr lang="en-US" sz="1600" dirty="0">
                <a:latin typeface="Arial" panose="020B0604020202020204" pitchFamily="34" charset="0"/>
                <a:cs typeface="Arial" panose="020B0604020202020204" pitchFamily="34" charset="0"/>
              </a:rPr>
              <a:t>2011-2017</a:t>
            </a:r>
          </a:p>
          <a:p>
            <a:r>
              <a:rPr lang="en-US" sz="1600" dirty="0">
                <a:latin typeface="Arial" panose="020B0604020202020204" pitchFamily="34" charset="0"/>
                <a:cs typeface="Arial" panose="020B0604020202020204" pitchFamily="34" charset="0"/>
              </a:rPr>
              <a:t>SIPsmartER: A nutrition literacy approach to reducing sugar-sweetened beverages</a:t>
            </a:r>
          </a:p>
          <a:p>
            <a:r>
              <a:rPr lang="en-US" sz="1600" b="1" dirty="0">
                <a:solidFill>
                  <a:srgbClr val="00B050"/>
                </a:solidFill>
                <a:latin typeface="Arial" panose="020B0604020202020204" pitchFamily="34" charset="0"/>
                <a:cs typeface="Arial" panose="020B0604020202020204" pitchFamily="34" charset="0"/>
              </a:rPr>
              <a:t>RCT effectiveness trial w/ adults</a:t>
            </a:r>
          </a:p>
          <a:p>
            <a:endParaRPr lang="en-US" sz="1400" dirty="0"/>
          </a:p>
        </p:txBody>
      </p:sp>
      <p:sp>
        <p:nvSpPr>
          <p:cNvPr id="20" name="TextBox 19"/>
          <p:cNvSpPr txBox="1"/>
          <p:nvPr/>
        </p:nvSpPr>
        <p:spPr>
          <a:xfrm>
            <a:off x="1202804" y="5470006"/>
            <a:ext cx="4809768" cy="15696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dirty="0">
                <a:solidFill>
                  <a:srgbClr val="FF0000"/>
                </a:solidFill>
                <a:latin typeface="Arial" panose="020B0604020202020204" pitchFamily="34" charset="0"/>
                <a:cs typeface="Arial" panose="020B0604020202020204" pitchFamily="34" charset="0"/>
              </a:rPr>
              <a:t>R01 NIH (NIH/NIMHD)</a:t>
            </a:r>
          </a:p>
          <a:p>
            <a:r>
              <a:rPr lang="en-US" sz="1600" dirty="0">
                <a:latin typeface="Arial" panose="020B0604020202020204" pitchFamily="34" charset="0"/>
                <a:cs typeface="Arial" panose="020B0604020202020204" pitchFamily="34" charset="0"/>
              </a:rPr>
              <a:t>2019-2024</a:t>
            </a:r>
          </a:p>
          <a:p>
            <a:r>
              <a:rPr lang="en-US" sz="1600" dirty="0">
                <a:latin typeface="Arial" panose="020B0604020202020204" pitchFamily="34" charset="0"/>
                <a:cs typeface="Arial" panose="020B0604020202020204" pitchFamily="34" charset="0"/>
              </a:rPr>
              <a:t>iSIPsmarter:</a:t>
            </a:r>
          </a:p>
          <a:p>
            <a:r>
              <a:rPr lang="en-US" sz="1600" b="1" dirty="0">
                <a:solidFill>
                  <a:srgbClr val="00B050"/>
                </a:solidFill>
                <a:latin typeface="Arial" panose="020B0604020202020204" pitchFamily="34" charset="0"/>
                <a:cs typeface="Arial" panose="020B0604020202020204" pitchFamily="34" charset="0"/>
              </a:rPr>
              <a:t>RCT efficacy trial w/ adults (transition to internet and SMS based modality)</a:t>
            </a:r>
          </a:p>
          <a:p>
            <a:endParaRPr lang="en-US" sz="1400" dirty="0">
              <a:latin typeface="+mn-l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85" y="4615695"/>
            <a:ext cx="2639003" cy="854311"/>
          </a:xfrm>
          <a:prstGeom prst="rect">
            <a:avLst/>
          </a:prstGeom>
        </p:spPr>
      </p:pic>
      <p:sp>
        <p:nvSpPr>
          <p:cNvPr id="18" name="Down Arrow 17"/>
          <p:cNvSpPr/>
          <p:nvPr/>
        </p:nvSpPr>
        <p:spPr bwMode="auto">
          <a:xfrm rot="16200000">
            <a:off x="5975992" y="-905659"/>
            <a:ext cx="513121" cy="4603696"/>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fontAlgn="base">
              <a:spcBef>
                <a:spcPct val="0"/>
              </a:spcBef>
              <a:spcAft>
                <a:spcPct val="0"/>
              </a:spcAft>
              <a:buClrTx/>
            </a:pPr>
            <a:endParaRPr lang="en-US" sz="1800">
              <a:solidFill>
                <a:schemeClr val="accent1">
                  <a:lumMod val="40000"/>
                  <a:lumOff val="60000"/>
                </a:schemeClr>
              </a:solidFill>
              <a:latin typeface="Garamond" pitchFamily="18" charset="0"/>
            </a:endParaRPr>
          </a:p>
        </p:txBody>
      </p:sp>
      <p:sp>
        <p:nvSpPr>
          <p:cNvPr id="19" name="TextBox 18"/>
          <p:cNvSpPr txBox="1"/>
          <p:nvPr/>
        </p:nvSpPr>
        <p:spPr>
          <a:xfrm>
            <a:off x="8846442" y="2073545"/>
            <a:ext cx="3166809" cy="28315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dirty="0">
                <a:solidFill>
                  <a:srgbClr val="FF0000"/>
                </a:solidFill>
                <a:latin typeface="+mn-lt"/>
                <a:cs typeface="Arial" panose="020B0604020202020204" pitchFamily="34" charset="0"/>
              </a:rPr>
              <a:t>R01 NIH/NIMHD</a:t>
            </a:r>
          </a:p>
          <a:p>
            <a:r>
              <a:rPr lang="en-US" sz="1600" dirty="0">
                <a:latin typeface="+mn-lt"/>
                <a:cs typeface="Arial" panose="020B0604020202020204" pitchFamily="34" charset="0"/>
              </a:rPr>
              <a:t>2018-2024</a:t>
            </a:r>
          </a:p>
          <a:p>
            <a:r>
              <a:rPr lang="en-US" sz="1600" dirty="0">
                <a:latin typeface="+mn-lt"/>
              </a:rPr>
              <a:t>Kids </a:t>
            </a:r>
            <a:r>
              <a:rPr lang="en-US" sz="1600" dirty="0" err="1">
                <a:latin typeface="+mn-lt"/>
              </a:rPr>
              <a:t>SipSmartER</a:t>
            </a:r>
            <a:r>
              <a:rPr lang="en-US" sz="1600" dirty="0">
                <a:latin typeface="+mn-lt"/>
              </a:rPr>
              <a:t>: A multi-level behavioral and health literacy intervention to reduce sugar-sweetened beverages among Appalachian middle-school students</a:t>
            </a:r>
          </a:p>
          <a:p>
            <a:r>
              <a:rPr lang="en-US" sz="1600" b="1" dirty="0">
                <a:solidFill>
                  <a:srgbClr val="00B050"/>
                </a:solidFill>
                <a:latin typeface="+mn-lt"/>
                <a:cs typeface="Arial" panose="020B0604020202020204" pitchFamily="34" charset="0"/>
              </a:rPr>
              <a:t>Hybrid effectiveness/</a:t>
            </a:r>
          </a:p>
          <a:p>
            <a:r>
              <a:rPr lang="en-US" sz="1600" b="1" dirty="0">
                <a:solidFill>
                  <a:srgbClr val="00B050"/>
                </a:solidFill>
                <a:latin typeface="+mn-lt"/>
                <a:cs typeface="Arial" panose="020B0604020202020204" pitchFamily="34" charset="0"/>
              </a:rPr>
              <a:t>implementation trial w/ students and caregivers</a:t>
            </a:r>
            <a:endParaRPr lang="en-US" sz="1600" dirty="0">
              <a:latin typeface="+mn-lt"/>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405" y="895637"/>
            <a:ext cx="2709455" cy="862976"/>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6576" y="5159116"/>
            <a:ext cx="932083" cy="932083"/>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082" y="90957"/>
            <a:ext cx="1177236" cy="117723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1123" y="207406"/>
            <a:ext cx="944335" cy="944335"/>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9887" y="5225424"/>
            <a:ext cx="790653" cy="790653"/>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5029" y="5084729"/>
            <a:ext cx="1092145" cy="1092145"/>
          </a:xfrm>
          <a:prstGeom prst="rect">
            <a:avLst/>
          </a:prstGeom>
        </p:spPr>
      </p:pic>
      <p:sp>
        <p:nvSpPr>
          <p:cNvPr id="24" name="TextBox 23"/>
          <p:cNvSpPr txBox="1"/>
          <p:nvPr/>
        </p:nvSpPr>
        <p:spPr>
          <a:xfrm>
            <a:off x="2333097" y="3259152"/>
            <a:ext cx="6244233" cy="144654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rgbClr val="FF0000"/>
                </a:solidFill>
                <a:latin typeface="+mn-lt"/>
                <a:cs typeface="Arial" panose="020B0604020202020204" pitchFamily="34" charset="0"/>
              </a:rPr>
              <a:t>R21 NIH/NCI</a:t>
            </a:r>
          </a:p>
          <a:p>
            <a:r>
              <a:rPr lang="en-US" sz="1200" dirty="0">
                <a:latin typeface="+mn-lt"/>
                <a:cs typeface="Arial" panose="020B0604020202020204" pitchFamily="34" charset="0"/>
              </a:rPr>
              <a:t>2016-2018</a:t>
            </a:r>
          </a:p>
          <a:p>
            <a:r>
              <a:rPr lang="en-US" sz="1200" dirty="0">
                <a:latin typeface="+mn-lt"/>
              </a:rPr>
              <a:t>SIPsmartER Southwest Virginia: A systems-based approach to disseminate and implement an effective sugar-sweetened beverage reduction intervention</a:t>
            </a:r>
          </a:p>
          <a:p>
            <a:r>
              <a:rPr lang="en-US" sz="1200" b="1" dirty="0">
                <a:solidFill>
                  <a:srgbClr val="00B050"/>
                </a:solidFill>
                <a:latin typeface="+mn-lt"/>
                <a:cs typeface="Arial" panose="020B0604020202020204" pitchFamily="34" charset="0"/>
              </a:rPr>
              <a:t>Pilot dissemination and implementation trial </a:t>
            </a:r>
          </a:p>
          <a:p>
            <a:r>
              <a:rPr lang="en-US" sz="1200" b="1" dirty="0">
                <a:solidFill>
                  <a:srgbClr val="00B050"/>
                </a:solidFill>
                <a:latin typeface="+mn-lt"/>
                <a:cs typeface="Arial" panose="020B0604020202020204" pitchFamily="34" charset="0"/>
              </a:rPr>
              <a:t>(with Virginia Department of Health)  </a:t>
            </a:r>
          </a:p>
          <a:p>
            <a:endParaRPr lang="en-US" sz="1400" dirty="0">
              <a:latin typeface="+mn-lt"/>
            </a:endParaRPr>
          </a:p>
        </p:txBody>
      </p:sp>
      <p:pic>
        <p:nvPicPr>
          <p:cNvPr id="25" name="Picture 2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872972" y="4081589"/>
            <a:ext cx="1213629" cy="491924"/>
          </a:xfrm>
          <a:prstGeom prst="rect">
            <a:avLst/>
          </a:prstGeom>
        </p:spPr>
      </p:pic>
      <p:pic>
        <p:nvPicPr>
          <p:cNvPr id="5" name="Picture 4">
            <a:extLst>
              <a:ext uri="{FF2B5EF4-FFF2-40B4-BE49-F238E27FC236}">
                <a16:creationId xmlns:a16="http://schemas.microsoft.com/office/drawing/2014/main" id="{F60E7AD4-6873-B3FE-F1BE-F5EC4748087C}"/>
              </a:ext>
            </a:extLst>
          </p:cNvPr>
          <p:cNvPicPr>
            <a:picLocks noChangeAspect="1"/>
          </p:cNvPicPr>
          <p:nvPr/>
        </p:nvPicPr>
        <p:blipFill>
          <a:blip r:embed="rId12"/>
          <a:stretch>
            <a:fillRect/>
          </a:stretch>
        </p:blipFill>
        <p:spPr>
          <a:xfrm>
            <a:off x="8888013" y="5189007"/>
            <a:ext cx="1357465" cy="1015427"/>
          </a:xfrm>
          <a:prstGeom prst="rect">
            <a:avLst/>
          </a:prstGeom>
        </p:spPr>
      </p:pic>
      <p:pic>
        <p:nvPicPr>
          <p:cNvPr id="6" name="Picture 5">
            <a:extLst>
              <a:ext uri="{FF2B5EF4-FFF2-40B4-BE49-F238E27FC236}">
                <a16:creationId xmlns:a16="http://schemas.microsoft.com/office/drawing/2014/main" id="{6DDDEB3F-ACBF-AB35-7030-C5C73C37E7F0}"/>
              </a:ext>
            </a:extLst>
          </p:cNvPr>
          <p:cNvPicPr>
            <a:picLocks noChangeAspect="1"/>
          </p:cNvPicPr>
          <p:nvPr/>
        </p:nvPicPr>
        <p:blipFill>
          <a:blip r:embed="rId13"/>
          <a:stretch>
            <a:fillRect/>
          </a:stretch>
        </p:blipFill>
        <p:spPr>
          <a:xfrm>
            <a:off x="7119686" y="5350360"/>
            <a:ext cx="1457644" cy="560880"/>
          </a:xfrm>
          <a:prstGeom prst="rect">
            <a:avLst/>
          </a:prstGeom>
        </p:spPr>
      </p:pic>
    </p:spTree>
    <p:extLst>
      <p:ext uri="{BB962C8B-B14F-4D97-AF65-F5344CB8AC3E}">
        <p14:creationId xmlns:p14="http://schemas.microsoft.com/office/powerpoint/2010/main" val="3342968598"/>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1376" y="5063376"/>
            <a:ext cx="6746669" cy="1732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5" name="Content Placeholder 2"/>
          <p:cNvSpPr txBox="1">
            <a:spLocks/>
          </p:cNvSpPr>
          <p:nvPr/>
        </p:nvSpPr>
        <p:spPr>
          <a:xfrm>
            <a:off x="6262679" y="5374591"/>
            <a:ext cx="5865963" cy="1900863"/>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1284" indent="-151284" eaLnBrk="0" fontAlgn="base" hangingPunct="0">
              <a:spcBef>
                <a:spcPct val="20000"/>
              </a:spcBef>
              <a:spcAft>
                <a:spcPct val="0"/>
              </a:spcAft>
              <a:buClr>
                <a:schemeClr val="accent1"/>
              </a:buClr>
              <a:buFont typeface="Arial" panose="020B0604020202020204" pitchFamily="34" charset="0"/>
              <a:buChar char="•"/>
            </a:pPr>
            <a:r>
              <a:rPr lang="en-US" sz="1333" dirty="0">
                <a:solidFill>
                  <a:schemeClr val="bg2"/>
                </a:solidFill>
                <a:latin typeface="+mn-lt"/>
                <a:ea typeface="ＭＳ Ｐゴシック" pitchFamily="-65" charset="-128"/>
                <a:cs typeface="ＭＳ Ｐゴシック" pitchFamily="-65" charset="-128"/>
              </a:rPr>
              <a:t>Zoellner J, et al. The reach and effectiveness of SIPsmartER when implemented by rural public health departments: A pilot dissemination and implementation trial to reduce sugary beverages. (In Press, </a:t>
            </a:r>
            <a:r>
              <a:rPr lang="en-US" sz="1333" i="1" dirty="0">
                <a:solidFill>
                  <a:schemeClr val="bg2"/>
                </a:solidFill>
                <a:latin typeface="+mn-lt"/>
                <a:ea typeface="ＭＳ Ｐゴシック" pitchFamily="-65" charset="-128"/>
                <a:cs typeface="ＭＳ Ｐゴシック" pitchFamily="-65" charset="-128"/>
              </a:rPr>
              <a:t>Translational Behavioral Medicine</a:t>
            </a:r>
            <a:r>
              <a:rPr lang="en-US" sz="1333" dirty="0">
                <a:solidFill>
                  <a:schemeClr val="bg2"/>
                </a:solidFill>
                <a:latin typeface="+mn-lt"/>
                <a:ea typeface="ＭＳ Ｐゴシック" pitchFamily="-65" charset="-128"/>
                <a:cs typeface="ＭＳ Ｐゴシック" pitchFamily="-65" charset="-128"/>
              </a:rPr>
              <a:t>, accepted January 2019).</a:t>
            </a:r>
          </a:p>
          <a:p>
            <a:pPr marL="151284" indent="-151284" eaLnBrk="0" fontAlgn="base" hangingPunct="0">
              <a:spcBef>
                <a:spcPct val="20000"/>
              </a:spcBef>
              <a:spcAft>
                <a:spcPct val="0"/>
              </a:spcAft>
              <a:buClr>
                <a:schemeClr val="accent1"/>
              </a:buClr>
              <a:buFont typeface="Arial" panose="020B0604020202020204" pitchFamily="34" charset="0"/>
              <a:buChar char="•"/>
            </a:pPr>
            <a:r>
              <a:rPr lang="en-US" sz="1333" dirty="0">
                <a:solidFill>
                  <a:schemeClr val="bg2"/>
                </a:solidFill>
                <a:latin typeface="+mn-lt"/>
                <a:ea typeface="ＭＳ Ｐゴシック" pitchFamily="-65" charset="-128"/>
                <a:cs typeface="ＭＳ Ｐゴシック" pitchFamily="-65" charset="-128"/>
              </a:rPr>
              <a:t>Porter KP, Zoellner J*, et al. SIPsmartER delivered through rural, local health districts: Adoption and implementation outcomes. </a:t>
            </a:r>
            <a:r>
              <a:rPr lang="en-US" sz="1333" i="1" dirty="0">
                <a:solidFill>
                  <a:schemeClr val="bg2"/>
                </a:solidFill>
                <a:latin typeface="+mn-lt"/>
                <a:ea typeface="ＭＳ Ｐゴシック" pitchFamily="-65" charset="-128"/>
                <a:cs typeface="ＭＳ Ｐゴシック" pitchFamily="-65" charset="-128"/>
              </a:rPr>
              <a:t>BMC Public Health</a:t>
            </a:r>
            <a:r>
              <a:rPr lang="en-US" sz="1333" dirty="0">
                <a:solidFill>
                  <a:schemeClr val="bg2"/>
                </a:solidFill>
                <a:latin typeface="+mn-lt"/>
                <a:ea typeface="ＭＳ Ｐゴシック" pitchFamily="-65" charset="-128"/>
                <a:cs typeface="ＭＳ Ｐゴシック" pitchFamily="-65" charset="-128"/>
              </a:rPr>
              <a:t>, 12:1273, 2019</a:t>
            </a:r>
          </a:p>
          <a:p>
            <a:pPr eaLnBrk="0" fontAlgn="base" hangingPunct="0">
              <a:spcBef>
                <a:spcPct val="20000"/>
              </a:spcBef>
              <a:spcAft>
                <a:spcPct val="0"/>
              </a:spcAft>
              <a:buClr>
                <a:schemeClr val="accent1"/>
              </a:buClr>
            </a:pPr>
            <a:endParaRPr lang="en-US" sz="971" dirty="0">
              <a:solidFill>
                <a:schemeClr val="tx1"/>
              </a:solidFill>
              <a:latin typeface="+mn-lt"/>
              <a:ea typeface="ＭＳ Ｐゴシック" pitchFamily="-65" charset="-128"/>
              <a:cs typeface="ＭＳ Ｐゴシック" pitchFamily="-65" charset="-128"/>
            </a:endParaRPr>
          </a:p>
          <a:p>
            <a:pPr defTabSz="806846"/>
            <a:endParaRPr lang="en-US" sz="1588" dirty="0"/>
          </a:p>
        </p:txBody>
      </p:sp>
      <p:sp>
        <p:nvSpPr>
          <p:cNvPr id="7" name="Content Placeholder 2"/>
          <p:cNvSpPr txBox="1">
            <a:spLocks/>
          </p:cNvSpPr>
          <p:nvPr/>
        </p:nvSpPr>
        <p:spPr>
          <a:xfrm>
            <a:off x="131961" y="5405538"/>
            <a:ext cx="5558420" cy="1292661"/>
          </a:xfrm>
          <a:prstGeom prst="rect">
            <a:avLst/>
          </a:prstGeom>
        </p:spPr>
        <p:txBody>
          <a:bodyPr wrap="square" lIns="0" tIns="0" rIns="0" bIns="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1284" indent="-151284" eaLnBrk="0" fontAlgn="base" hangingPunct="0">
              <a:spcBef>
                <a:spcPct val="20000"/>
              </a:spcBef>
              <a:spcAft>
                <a:spcPct val="0"/>
              </a:spcAft>
              <a:buClr>
                <a:schemeClr val="accent1"/>
              </a:buClr>
              <a:buFont typeface="Arial" panose="020B0604020202020204" pitchFamily="34" charset="0"/>
              <a:buChar char="•"/>
            </a:pPr>
            <a:r>
              <a:rPr lang="en-US" sz="1333" dirty="0">
                <a:solidFill>
                  <a:schemeClr val="bg2"/>
                </a:solidFill>
                <a:latin typeface="+mn-lt"/>
                <a:ea typeface="ＭＳ Ｐゴシック" pitchFamily="-65" charset="-128"/>
                <a:cs typeface="ＭＳ Ｐゴシック" pitchFamily="-65" charset="-128"/>
              </a:rPr>
              <a:t>Zoellner J, et al. Effects of a behavioral and health literacy intervention to reduce sugar-sweetened beverages: a randomized trial. </a:t>
            </a:r>
            <a:r>
              <a:rPr lang="en-US" sz="1333" i="1" dirty="0">
                <a:solidFill>
                  <a:schemeClr val="bg2"/>
                </a:solidFill>
                <a:latin typeface="+mn-lt"/>
                <a:ea typeface="ＭＳ Ｐゴシック" pitchFamily="-65" charset="-128"/>
                <a:cs typeface="ＭＳ Ｐゴシック" pitchFamily="-65" charset="-128"/>
              </a:rPr>
              <a:t>International Journal of Behavioral Nutrition and Physical Activity</a:t>
            </a:r>
            <a:r>
              <a:rPr lang="en-US" sz="1333" dirty="0">
                <a:solidFill>
                  <a:schemeClr val="bg2"/>
                </a:solidFill>
                <a:latin typeface="+mn-lt"/>
                <a:ea typeface="ＭＳ Ｐゴシック" pitchFamily="-65" charset="-128"/>
                <a:cs typeface="ＭＳ Ｐゴシック" pitchFamily="-65" charset="-128"/>
              </a:rPr>
              <a:t>, 13(38), 2016. </a:t>
            </a:r>
          </a:p>
          <a:p>
            <a:pPr marL="151284" indent="-151284" eaLnBrk="0" fontAlgn="base" hangingPunct="0">
              <a:spcBef>
                <a:spcPct val="20000"/>
              </a:spcBef>
              <a:spcAft>
                <a:spcPct val="0"/>
              </a:spcAft>
              <a:buClr>
                <a:schemeClr val="accent1"/>
              </a:buClr>
              <a:buFont typeface="Arial" panose="020B0604020202020204" pitchFamily="34" charset="0"/>
              <a:buChar char="•"/>
            </a:pPr>
            <a:r>
              <a:rPr lang="en-US" sz="1333" dirty="0">
                <a:solidFill>
                  <a:schemeClr val="bg2"/>
                </a:solidFill>
                <a:latin typeface="+mn-lt"/>
                <a:ea typeface="ＭＳ Ｐゴシック" pitchFamily="-65" charset="-128"/>
                <a:cs typeface="ＭＳ Ｐゴシック" pitchFamily="-65" charset="-128"/>
              </a:rPr>
              <a:t>13 additional papers on methods, biomarkers, biometric data, dietary and beverage quality, theory, maintenance of outcomes</a:t>
            </a:r>
          </a:p>
          <a:p>
            <a:pPr defTabSz="806846"/>
            <a:endParaRPr lang="en-US" sz="1400" dirty="0"/>
          </a:p>
        </p:txBody>
      </p:sp>
      <p:sp>
        <p:nvSpPr>
          <p:cNvPr id="8" name="TextBox 7"/>
          <p:cNvSpPr txBox="1"/>
          <p:nvPr/>
        </p:nvSpPr>
        <p:spPr>
          <a:xfrm>
            <a:off x="244653" y="896979"/>
            <a:ext cx="5476724" cy="18934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89" dirty="0">
                <a:solidFill>
                  <a:srgbClr val="FF0000"/>
                </a:solidFill>
                <a:cs typeface="Arial" panose="020B0604020202020204" pitchFamily="34" charset="0"/>
              </a:rPr>
              <a:t>1. R01 NIH/NCI</a:t>
            </a:r>
          </a:p>
          <a:p>
            <a:r>
              <a:rPr lang="en-US" sz="2489" dirty="0">
                <a:cs typeface="Arial" panose="020B0604020202020204" pitchFamily="34" charset="0"/>
              </a:rPr>
              <a:t>2011-2017</a:t>
            </a:r>
            <a:endParaRPr lang="en-US" sz="2489" b="1" dirty="0">
              <a:solidFill>
                <a:srgbClr val="00B050"/>
              </a:solidFill>
              <a:cs typeface="Arial" panose="020B0604020202020204" pitchFamily="34" charset="0"/>
            </a:endParaRPr>
          </a:p>
          <a:p>
            <a:r>
              <a:rPr lang="en-US" sz="2489" b="1" dirty="0">
                <a:solidFill>
                  <a:srgbClr val="00B050"/>
                </a:solidFill>
                <a:cs typeface="Arial" panose="020B0604020202020204" pitchFamily="34" charset="0"/>
              </a:rPr>
              <a:t>RCT SIPsmartER effectiveness trial w/ adults</a:t>
            </a:r>
          </a:p>
          <a:p>
            <a:endParaRPr lang="en-US" sz="1747" dirty="0"/>
          </a:p>
        </p:txBody>
      </p:sp>
      <p:sp>
        <p:nvSpPr>
          <p:cNvPr id="9" name="TextBox 8"/>
          <p:cNvSpPr txBox="1"/>
          <p:nvPr/>
        </p:nvSpPr>
        <p:spPr>
          <a:xfrm>
            <a:off x="6441982" y="804963"/>
            <a:ext cx="5519981" cy="221676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89" dirty="0">
                <a:solidFill>
                  <a:srgbClr val="FF0000"/>
                </a:solidFill>
                <a:cs typeface="Arial" panose="020B0604020202020204" pitchFamily="34" charset="0"/>
              </a:rPr>
              <a:t>2. R21 NIH/NCI</a:t>
            </a:r>
          </a:p>
          <a:p>
            <a:r>
              <a:rPr lang="en-US" sz="2489" dirty="0">
                <a:cs typeface="Arial" panose="020B0604020202020204" pitchFamily="34" charset="0"/>
              </a:rPr>
              <a:t>2016-2018</a:t>
            </a:r>
            <a:endParaRPr lang="en-US" sz="2489" b="1" dirty="0">
              <a:solidFill>
                <a:srgbClr val="00B050"/>
              </a:solidFill>
              <a:cs typeface="Arial" panose="020B0604020202020204" pitchFamily="34" charset="0"/>
            </a:endParaRPr>
          </a:p>
          <a:p>
            <a:r>
              <a:rPr lang="en-US" sz="2489" b="1" dirty="0">
                <a:solidFill>
                  <a:srgbClr val="00B050"/>
                </a:solidFill>
                <a:cs typeface="Arial" panose="020B0604020202020204" pitchFamily="34" charset="0"/>
              </a:rPr>
              <a:t>Pilot dissemination and implementation trial of SIPsmartER when delivered by VDH</a:t>
            </a:r>
          </a:p>
          <a:p>
            <a:endParaRPr lang="en-US" sz="1359" dirty="0"/>
          </a:p>
        </p:txBody>
      </p:sp>
      <p:graphicFrame>
        <p:nvGraphicFramePr>
          <p:cNvPr id="12" name="Chart 11"/>
          <p:cNvGraphicFramePr>
            <a:graphicFrameLocks/>
          </p:cNvGraphicFramePr>
          <p:nvPr/>
        </p:nvGraphicFramePr>
        <p:xfrm>
          <a:off x="7108167" y="2122264"/>
          <a:ext cx="3582468" cy="29176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nvGraphicFramePr>
        <p:xfrm>
          <a:off x="759125" y="2010537"/>
          <a:ext cx="3818627" cy="3141083"/>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8053" y="812562"/>
            <a:ext cx="1683993" cy="649157"/>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650507" y="887543"/>
            <a:ext cx="1666879" cy="486173"/>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9939" y="605189"/>
            <a:ext cx="797552" cy="79755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5494" y="730689"/>
            <a:ext cx="546553" cy="546553"/>
          </a:xfrm>
          <a:prstGeom prst="rect">
            <a:avLst/>
          </a:prstGeom>
        </p:spPr>
      </p:pic>
      <p:cxnSp>
        <p:nvCxnSpPr>
          <p:cNvPr id="21" name="Straight Connector 20">
            <a:extLst>
              <a:ext uri="{FF2B5EF4-FFF2-40B4-BE49-F238E27FC236}">
                <a16:creationId xmlns:a16="http://schemas.microsoft.com/office/drawing/2014/main" id="{3C9B6C60-E54E-2F4A-B840-DDA35A08C51B}"/>
              </a:ext>
            </a:extLst>
          </p:cNvPr>
          <p:cNvCxnSpPr>
            <a:cxnSpLocks/>
          </p:cNvCxnSpPr>
          <p:nvPr/>
        </p:nvCxnSpPr>
        <p:spPr>
          <a:xfrm>
            <a:off x="5895900" y="1373716"/>
            <a:ext cx="0" cy="4327611"/>
          </a:xfrm>
          <a:prstGeom prst="line">
            <a:avLst/>
          </a:prstGeom>
          <a:ln w="28575">
            <a:solidFill>
              <a:schemeClr val="accent3"/>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62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Graphic spid="12"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6" name="TextBox 5"/>
          <p:cNvSpPr txBox="1"/>
          <p:nvPr/>
        </p:nvSpPr>
        <p:spPr>
          <a:xfrm>
            <a:off x="9262500" y="5930722"/>
            <a:ext cx="2947741" cy="927279"/>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dirty="0"/>
          </a:p>
        </p:txBody>
      </p:sp>
      <p:sp>
        <p:nvSpPr>
          <p:cNvPr id="236" name="Google Shape;236;p16"/>
          <p:cNvSpPr txBox="1">
            <a:spLocks noGrp="1"/>
          </p:cNvSpPr>
          <p:nvPr>
            <p:ph type="title"/>
          </p:nvPr>
        </p:nvSpPr>
        <p:spPr>
          <a:xfrm>
            <a:off x="392209" y="462816"/>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i="1" dirty="0"/>
              <a:t>i</a:t>
            </a:r>
            <a:r>
              <a:rPr lang="en" sz="3200" dirty="0"/>
              <a:t>SIPsmarter</a:t>
            </a:r>
            <a:endParaRPr sz="3200" dirty="0"/>
          </a:p>
        </p:txBody>
      </p:sp>
      <p:sp>
        <p:nvSpPr>
          <p:cNvPr id="237" name="Google Shape;237;p16"/>
          <p:cNvSpPr txBox="1">
            <a:spLocks noGrp="1"/>
          </p:cNvSpPr>
          <p:nvPr>
            <p:ph type="body" idx="1"/>
          </p:nvPr>
        </p:nvSpPr>
        <p:spPr>
          <a:xfrm>
            <a:off x="0" y="2520675"/>
            <a:ext cx="10972800" cy="4081156"/>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2 group RCT:  </a:t>
            </a:r>
            <a:r>
              <a:rPr lang="en-US" sz="2400" b="1" i="1" dirty="0"/>
              <a:t>i</a:t>
            </a:r>
            <a:r>
              <a:rPr lang="en-US" sz="2400" b="1" dirty="0"/>
              <a:t>SIPsmarter</a:t>
            </a:r>
            <a:r>
              <a:rPr lang="en-US" sz="2400" dirty="0"/>
              <a:t> vs. static Patient Education website</a:t>
            </a:r>
          </a:p>
          <a:p>
            <a:r>
              <a:rPr lang="en-US" sz="2400" dirty="0"/>
              <a:t>4 assessment points: pre, post, 6-months post, and 18-months post</a:t>
            </a:r>
          </a:p>
          <a:p>
            <a:pPr marL="101597" indent="0">
              <a:buNone/>
            </a:pPr>
            <a:endParaRPr lang="en-US" sz="2400" dirty="0"/>
          </a:p>
          <a:p>
            <a:r>
              <a:rPr lang="en-US" sz="2400" b="1" i="1" dirty="0"/>
              <a:t>i</a:t>
            </a:r>
            <a:r>
              <a:rPr lang="en-US" sz="2400" b="1" dirty="0"/>
              <a:t>SIPsmarter</a:t>
            </a:r>
          </a:p>
          <a:p>
            <a:pPr lvl="1"/>
            <a:r>
              <a:rPr lang="en-US" sz="2400" dirty="0">
                <a:latin typeface="Roboto Condensed Light" panose="02000000000000000000" pitchFamily="2" charset="0"/>
                <a:ea typeface="Roboto Condensed Light" panose="02000000000000000000" pitchFamily="2" charset="0"/>
              </a:rPr>
              <a:t>6 Cores + 1 Maintenance Core</a:t>
            </a:r>
          </a:p>
          <a:p>
            <a:pPr lvl="1"/>
            <a:r>
              <a:rPr lang="en-US" sz="2400" dirty="0">
                <a:latin typeface="Roboto Condensed Light" panose="02000000000000000000" pitchFamily="2" charset="0"/>
                <a:ea typeface="Roboto Condensed Light" panose="02000000000000000000" pitchFamily="2" charset="0"/>
              </a:rPr>
              <a:t>Daily diaries:</a:t>
            </a:r>
          </a:p>
          <a:p>
            <a:pPr lvl="2"/>
            <a:r>
              <a:rPr lang="en-US" sz="2133" dirty="0">
                <a:latin typeface="Roboto Condensed Light" panose="02000000000000000000" pitchFamily="2" charset="0"/>
                <a:ea typeface="Roboto Condensed Light" panose="02000000000000000000" pitchFamily="2" charset="0"/>
              </a:rPr>
              <a:t>SSB: SMS or internet program</a:t>
            </a:r>
          </a:p>
          <a:p>
            <a:pPr lvl="2"/>
            <a:r>
              <a:rPr lang="en-US" sz="2133" dirty="0">
                <a:latin typeface="Roboto Condensed Light" panose="02000000000000000000" pitchFamily="2" charset="0"/>
                <a:ea typeface="Roboto Condensed Light" panose="02000000000000000000" pitchFamily="2" charset="0"/>
              </a:rPr>
              <a:t>Weight: WIFI scale or internet program</a:t>
            </a:r>
          </a:p>
          <a:p>
            <a:pPr lvl="1"/>
            <a:r>
              <a:rPr lang="en-US" sz="2400" dirty="0">
                <a:latin typeface="Roboto Condensed Light" panose="02000000000000000000" pitchFamily="2" charset="0"/>
                <a:ea typeface="Roboto Condensed Light" panose="02000000000000000000" pitchFamily="2" charset="0"/>
              </a:rPr>
              <a:t>Stepped care for engagement</a:t>
            </a:r>
          </a:p>
          <a:p>
            <a:pPr lvl="1"/>
            <a:endParaRPr lang="en-US" sz="2667" dirty="0">
              <a:latin typeface="Roboto Condensed Light" panose="02000000000000000000" pitchFamily="2" charset="0"/>
              <a:ea typeface="Roboto Condensed Light" panose="02000000000000000000" pitchFamily="2" charset="0"/>
            </a:endParaRPr>
          </a:p>
          <a:p>
            <a:endParaRPr lang="en-US" sz="2667" dirty="0">
              <a:latin typeface="Roboto Condensed Light" panose="02000000000000000000" pitchFamily="2" charset="0"/>
              <a:ea typeface="Roboto Condensed Light" panose="02000000000000000000" pitchFamily="2"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2501" y="806077"/>
            <a:ext cx="2537348" cy="821403"/>
          </a:xfrm>
          <a:prstGeom prst="rect">
            <a:avLst/>
          </a:prstGeom>
        </p:spPr>
      </p:pic>
      <p:sp>
        <p:nvSpPr>
          <p:cNvPr id="2" name="TextBox 1"/>
          <p:cNvSpPr txBox="1"/>
          <p:nvPr/>
        </p:nvSpPr>
        <p:spPr>
          <a:xfrm>
            <a:off x="0" y="6335091"/>
            <a:ext cx="1190007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chemeClr val="bg1">
                    <a:lumMod val="50000"/>
                  </a:schemeClr>
                </a:solidFill>
                <a:latin typeface="+mn-lt"/>
                <a:ea typeface="Roboto Condensed" panose="02000000000000000000" pitchFamily="2" charset="0"/>
              </a:rPr>
              <a:t>Zoellner J, et al. Study protocol for iSIPsmarter: A randomized-controlled trial to evaluate the efficacy, reach, and engagement of a technology-based behavioral intervention to reduce sugary beverages among rural Appalachian adults. Contemporary Clinical Trials, 110, 2021</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4735" y="4171624"/>
            <a:ext cx="932083" cy="93208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046" y="4237932"/>
            <a:ext cx="790653" cy="79065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3188" y="4097237"/>
            <a:ext cx="1092145" cy="1092145"/>
          </a:xfrm>
          <a:prstGeom prst="rect">
            <a:avLst/>
          </a:prstGeom>
        </p:spPr>
      </p:pic>
    </p:spTree>
    <p:extLst>
      <p:ext uri="{BB962C8B-B14F-4D97-AF65-F5344CB8AC3E}">
        <p14:creationId xmlns:p14="http://schemas.microsoft.com/office/powerpoint/2010/main" val="27888467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67" y="0"/>
            <a:ext cx="10505709" cy="6858000"/>
          </a:xfrm>
          <a:prstGeom prst="rect">
            <a:avLst/>
          </a:prstGeom>
        </p:spPr>
      </p:pic>
    </p:spTree>
    <p:extLst>
      <p:ext uri="{BB962C8B-B14F-4D97-AF65-F5344CB8AC3E}">
        <p14:creationId xmlns:p14="http://schemas.microsoft.com/office/powerpoint/2010/main" val="24753193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253ACE-94F4-6AF3-41C1-5FDD23CDC094}"/>
              </a:ext>
            </a:extLst>
          </p:cNvPr>
          <p:cNvPicPr>
            <a:picLocks noChangeAspect="1"/>
          </p:cNvPicPr>
          <p:nvPr/>
        </p:nvPicPr>
        <p:blipFill>
          <a:blip r:embed="rId2"/>
          <a:stretch>
            <a:fillRect/>
          </a:stretch>
        </p:blipFill>
        <p:spPr>
          <a:xfrm>
            <a:off x="730996" y="0"/>
            <a:ext cx="10730008" cy="6858000"/>
          </a:xfrm>
          <a:prstGeom prst="rect">
            <a:avLst/>
          </a:prstGeom>
        </p:spPr>
      </p:pic>
    </p:spTree>
    <p:extLst>
      <p:ext uri="{BB962C8B-B14F-4D97-AF65-F5344CB8AC3E}">
        <p14:creationId xmlns:p14="http://schemas.microsoft.com/office/powerpoint/2010/main" val="1091785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8829" t="7657" r="5531" b="9839"/>
          <a:stretch/>
        </p:blipFill>
        <p:spPr bwMode="auto">
          <a:xfrm>
            <a:off x="1689674" y="1031352"/>
            <a:ext cx="8812653" cy="53670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2408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D8D505-B25F-46A8-9524-32961ADB5434}"/>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CA79456-EB56-44BE-B571-3F2B7E0ED074}"/>
              </a:ext>
            </a:extLst>
          </p:cNvPr>
          <p:cNvSpPr>
            <a:spLocks noGrp="1"/>
          </p:cNvSpPr>
          <p:nvPr>
            <p:ph type="title"/>
          </p:nvPr>
        </p:nvSpPr>
        <p:spPr>
          <a:xfrm>
            <a:off x="3073810" y="684451"/>
            <a:ext cx="6044380" cy="1033513"/>
          </a:xfrm>
        </p:spPr>
        <p:txBody>
          <a:bodyPr>
            <a:normAutofit/>
          </a:bodyPr>
          <a:lstStyle/>
          <a:p>
            <a:pPr algn="ctr"/>
            <a:r>
              <a:rPr lang="en-US" b="1" dirty="0">
                <a:solidFill>
                  <a:srgbClr val="232D4B"/>
                </a:solidFill>
                <a:latin typeface="Candara" panose="020E0502030303020204" pitchFamily="34" charset="0"/>
              </a:rPr>
              <a:t>UVA Compliance Office</a:t>
            </a:r>
          </a:p>
        </p:txBody>
      </p:sp>
      <p:sp>
        <p:nvSpPr>
          <p:cNvPr id="2" name="Content Placeholder 2">
            <a:extLst>
              <a:ext uri="{FF2B5EF4-FFF2-40B4-BE49-F238E27FC236}">
                <a16:creationId xmlns:a16="http://schemas.microsoft.com/office/drawing/2014/main" id="{764D923D-4F1B-854F-4482-E3E433F9373C}"/>
              </a:ext>
            </a:extLst>
          </p:cNvPr>
          <p:cNvSpPr txBox="1">
            <a:spLocks/>
          </p:cNvSpPr>
          <p:nvPr/>
        </p:nvSpPr>
        <p:spPr>
          <a:xfrm>
            <a:off x="3429405" y="2543165"/>
            <a:ext cx="6198430" cy="1771669"/>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SzPct val="100000"/>
              <a:buFontTx/>
              <a:buNone/>
              <a:defRPr sz="1800" b="0" i="0" kern="1200">
                <a:solidFill>
                  <a:schemeClr val="tx1"/>
                </a:solidFill>
                <a:latin typeface="+mn-lt"/>
                <a:ea typeface="+mn-ea"/>
                <a:cs typeface="+mn-cs"/>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800" b="0" kern="1200" dirty="0" smtClean="0">
                <a:solidFill>
                  <a:schemeClr val="accent1"/>
                </a:solidFill>
                <a:latin typeface="+mn-lt"/>
                <a:ea typeface="+mn-ea"/>
                <a:cs typeface="+mn-cs"/>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accent1"/>
                </a:solidFill>
                <a:latin typeface="+mn-lt"/>
                <a:ea typeface="+mn-ea"/>
                <a:cs typeface="+mn-cs"/>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800" kern="1200" baseline="0" dirty="0" smtClean="0">
                <a:solidFill>
                  <a:schemeClr val="accent1"/>
                </a:solidFill>
                <a:latin typeface="+mn-lt"/>
                <a:ea typeface="+mn-ea"/>
                <a:cs typeface="+mn-cs"/>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800" kern="1200" baseline="0" dirty="0" smtClean="0">
                <a:solidFill>
                  <a:schemeClr val="accent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indent="0">
              <a:buNone/>
            </a:pPr>
            <a:r>
              <a:rPr lang="en-US" sz="4000" b="1" dirty="0">
                <a:solidFill>
                  <a:srgbClr val="232D4B"/>
                </a:solidFill>
                <a:latin typeface="Open Sans" panose="020B0606030504020204" pitchFamily="34" charset="0"/>
                <a:ea typeface="Open Sans" panose="020B0606030504020204" pitchFamily="34" charset="0"/>
                <a:cs typeface="Open Sans" panose="020B0606030504020204" pitchFamily="34" charset="0"/>
              </a:rPr>
              <a:t>Meredith Mays Espino</a:t>
            </a:r>
            <a:br>
              <a:rPr lang="en-US" sz="24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Director of Privacy Programs</a:t>
            </a:r>
            <a:b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0070C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mmaysespino@virginia.edu</a:t>
            </a:r>
            <a:br>
              <a:rPr lang="en-US" sz="2000" dirty="0">
                <a:solidFill>
                  <a:srgbClr val="0070C0"/>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srgbClr val="232D4B"/>
                </a:solidFill>
                <a:latin typeface="Open Sans" panose="020B0606030504020204" pitchFamily="34" charset="0"/>
                <a:ea typeface="Open Sans" panose="020B0606030504020204" pitchFamily="34" charset="0"/>
                <a:cs typeface="Open Sans" panose="020B0606030504020204" pitchFamily="34" charset="0"/>
              </a:rPr>
              <a:t>434.297.6767</a:t>
            </a:r>
          </a:p>
        </p:txBody>
      </p:sp>
    </p:spTree>
    <p:extLst>
      <p:ext uri="{BB962C8B-B14F-4D97-AF65-F5344CB8AC3E}">
        <p14:creationId xmlns:p14="http://schemas.microsoft.com/office/powerpoint/2010/main" val="36673453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871" y="523433"/>
            <a:ext cx="7323200" cy="1021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Our iSIPsmarter Leadership Team</a:t>
            </a:r>
          </a:p>
        </p:txBody>
      </p:sp>
      <p:pic>
        <p:nvPicPr>
          <p:cNvPr id="5" name="Picture 4"/>
          <p:cNvPicPr>
            <a:picLocks noChangeAspect="1"/>
          </p:cNvPicPr>
          <p:nvPr/>
        </p:nvPicPr>
        <p:blipFill>
          <a:blip r:embed="rId2"/>
          <a:stretch>
            <a:fillRect/>
          </a:stretch>
        </p:blipFill>
        <p:spPr>
          <a:xfrm>
            <a:off x="4132044" y="1769800"/>
            <a:ext cx="3703027" cy="5088200"/>
          </a:xfrm>
          <a:prstGeom prst="rect">
            <a:avLst/>
          </a:prstGeom>
        </p:spPr>
      </p:pic>
    </p:spTree>
    <p:extLst>
      <p:ext uri="{BB962C8B-B14F-4D97-AF65-F5344CB8AC3E}">
        <p14:creationId xmlns:p14="http://schemas.microsoft.com/office/powerpoint/2010/main" val="1146728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6" name="TextBox 5"/>
          <p:cNvSpPr txBox="1"/>
          <p:nvPr/>
        </p:nvSpPr>
        <p:spPr>
          <a:xfrm>
            <a:off x="9262500" y="5930722"/>
            <a:ext cx="2947741" cy="927279"/>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dirty="0"/>
          </a:p>
        </p:txBody>
      </p:sp>
      <p:sp>
        <p:nvSpPr>
          <p:cNvPr id="236" name="Google Shape;236;p16"/>
          <p:cNvSpPr txBox="1">
            <a:spLocks noGrp="1"/>
          </p:cNvSpPr>
          <p:nvPr>
            <p:ph type="title"/>
          </p:nvPr>
        </p:nvSpPr>
        <p:spPr>
          <a:xfrm>
            <a:off x="392209" y="462816"/>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Accrual &amp; Retention</a:t>
            </a:r>
            <a:endParaRPr sz="3200" dirty="0"/>
          </a:p>
        </p:txBody>
      </p:sp>
      <p:graphicFrame>
        <p:nvGraphicFramePr>
          <p:cNvPr id="11" name="Table 11">
            <a:extLst>
              <a:ext uri="{FF2B5EF4-FFF2-40B4-BE49-F238E27FC236}">
                <a16:creationId xmlns:a16="http://schemas.microsoft.com/office/drawing/2014/main" id="{8988DA07-1A4C-2B29-F098-F68599E3100F}"/>
              </a:ext>
            </a:extLst>
          </p:cNvPr>
          <p:cNvGraphicFramePr>
            <a:graphicFrameLocks noGrp="1"/>
          </p:cNvGraphicFramePr>
          <p:nvPr/>
        </p:nvGraphicFramePr>
        <p:xfrm>
          <a:off x="1636586" y="2556500"/>
          <a:ext cx="7414053" cy="4152053"/>
        </p:xfrm>
        <a:graphic>
          <a:graphicData uri="http://schemas.openxmlformats.org/drawingml/2006/table">
            <a:tbl>
              <a:tblPr firstRow="1" bandRow="1">
                <a:tableStyleId>{EB9631B5-78F2-41C9-869B-9F39066F8104}</a:tableStyleId>
              </a:tblPr>
              <a:tblGrid>
                <a:gridCol w="4437407">
                  <a:extLst>
                    <a:ext uri="{9D8B030D-6E8A-4147-A177-3AD203B41FA5}">
                      <a16:colId xmlns:a16="http://schemas.microsoft.com/office/drawing/2014/main" val="3023886814"/>
                    </a:ext>
                  </a:extLst>
                </a:gridCol>
                <a:gridCol w="2976647">
                  <a:extLst>
                    <a:ext uri="{9D8B030D-6E8A-4147-A177-3AD203B41FA5}">
                      <a16:colId xmlns:a16="http://schemas.microsoft.com/office/drawing/2014/main" val="311094684"/>
                    </a:ext>
                  </a:extLst>
                </a:gridCol>
              </a:tblGrid>
              <a:tr h="494453">
                <a:tc>
                  <a:txBody>
                    <a:bodyPr/>
                    <a:lstStyle/>
                    <a:p>
                      <a:endParaRPr lang="en-US" sz="1900" dirty="0"/>
                    </a:p>
                  </a:txBody>
                  <a:tcPr marL="121920" marR="121920" marT="60960" marB="60960"/>
                </a:tc>
                <a:tc>
                  <a:txBody>
                    <a:bodyPr/>
                    <a:lstStyle/>
                    <a:p>
                      <a:pPr algn="ctr"/>
                      <a:r>
                        <a:rPr lang="en-US" sz="1900" b="1" dirty="0">
                          <a:solidFill>
                            <a:schemeClr val="tx1">
                              <a:lumMod val="75000"/>
                            </a:schemeClr>
                          </a:solidFill>
                        </a:rPr>
                        <a:t>N (%)</a:t>
                      </a:r>
                    </a:p>
                  </a:txBody>
                  <a:tcPr marL="121920" marR="121920" marT="60960" marB="60960"/>
                </a:tc>
                <a:extLst>
                  <a:ext uri="{0D108BD9-81ED-4DB2-BD59-A6C34878D82A}">
                    <a16:rowId xmlns:a16="http://schemas.microsoft.com/office/drawing/2014/main" val="2641342453"/>
                  </a:ext>
                </a:extLst>
              </a:tr>
              <a:tr h="494453">
                <a:tc>
                  <a:txBody>
                    <a:bodyPr/>
                    <a:lstStyle/>
                    <a:p>
                      <a:r>
                        <a:rPr lang="en-US" sz="1900" dirty="0"/>
                        <a:t>Interest screeners completed</a:t>
                      </a:r>
                    </a:p>
                  </a:txBody>
                  <a:tcPr marL="121920" marR="121920" marT="60960" marB="60960"/>
                </a:tc>
                <a:tc>
                  <a:txBody>
                    <a:bodyPr/>
                    <a:lstStyle/>
                    <a:p>
                      <a:pPr algn="ctr"/>
                      <a:r>
                        <a:rPr lang="en-US" sz="1900" dirty="0"/>
                        <a:t>782</a:t>
                      </a:r>
                    </a:p>
                  </a:txBody>
                  <a:tcPr marL="121920" marR="121920" marT="60960" marB="60960"/>
                </a:tc>
                <a:extLst>
                  <a:ext uri="{0D108BD9-81ED-4DB2-BD59-A6C34878D82A}">
                    <a16:rowId xmlns:a16="http://schemas.microsoft.com/office/drawing/2014/main" val="3971270599"/>
                  </a:ext>
                </a:extLst>
              </a:tr>
              <a:tr h="494453">
                <a:tc>
                  <a:txBody>
                    <a:bodyPr/>
                    <a:lstStyle/>
                    <a:p>
                      <a:r>
                        <a:rPr lang="en-US" sz="1900" dirty="0"/>
                        <a:t>Eligible</a:t>
                      </a:r>
                    </a:p>
                  </a:txBody>
                  <a:tcPr marL="121920" marR="121920" marT="60960" marB="60960"/>
                </a:tc>
                <a:tc>
                  <a:txBody>
                    <a:bodyPr/>
                    <a:lstStyle/>
                    <a:p>
                      <a:pPr algn="ctr"/>
                      <a:r>
                        <a:rPr lang="en-US" sz="1900" dirty="0"/>
                        <a:t>502 </a:t>
                      </a:r>
                      <a:r>
                        <a:rPr lang="en-US" sz="1900" dirty="0">
                          <a:solidFill>
                            <a:srgbClr val="009051"/>
                          </a:solidFill>
                        </a:rPr>
                        <a:t>(64%)</a:t>
                      </a:r>
                    </a:p>
                  </a:txBody>
                  <a:tcPr marL="121920" marR="121920" marT="60960" marB="60960"/>
                </a:tc>
                <a:extLst>
                  <a:ext uri="{0D108BD9-81ED-4DB2-BD59-A6C34878D82A}">
                    <a16:rowId xmlns:a16="http://schemas.microsoft.com/office/drawing/2014/main" val="2272905459"/>
                  </a:ext>
                </a:extLst>
              </a:tr>
              <a:tr h="690880">
                <a:tc>
                  <a:txBody>
                    <a:bodyPr/>
                    <a:lstStyle/>
                    <a:p>
                      <a:pPr algn="r"/>
                      <a:r>
                        <a:rPr lang="en-US" sz="1900" dirty="0"/>
                        <a:t>Eligible &amp; enrolled</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dirty="0"/>
                        <a:t>249 </a:t>
                      </a:r>
                      <a:r>
                        <a:rPr lang="en-US" sz="1900" dirty="0">
                          <a:solidFill>
                            <a:srgbClr val="009051"/>
                          </a:solidFill>
                        </a:rPr>
                        <a:t>(50%)</a:t>
                      </a:r>
                    </a:p>
                    <a:p>
                      <a:pPr algn="ctr"/>
                      <a:endParaRPr lang="en-US" sz="1900" dirty="0"/>
                    </a:p>
                  </a:txBody>
                  <a:tcPr marL="121920" marR="121920" marT="60960" marB="60960"/>
                </a:tc>
                <a:extLst>
                  <a:ext uri="{0D108BD9-81ED-4DB2-BD59-A6C34878D82A}">
                    <a16:rowId xmlns:a16="http://schemas.microsoft.com/office/drawing/2014/main" val="3659356849"/>
                  </a:ext>
                </a:extLst>
              </a:tr>
              <a:tr h="494453">
                <a:tc>
                  <a:txBody>
                    <a:bodyPr/>
                    <a:lstStyle/>
                    <a:p>
                      <a:pPr algn="r"/>
                      <a:r>
                        <a:rPr lang="en-US" sz="1900" dirty="0"/>
                        <a:t>Eligible &amp; not enrolled</a:t>
                      </a:r>
                    </a:p>
                  </a:txBody>
                  <a:tcPr marL="121920" marR="121920" marT="60960" marB="60960"/>
                </a:tc>
                <a:tc>
                  <a:txBody>
                    <a:bodyPr/>
                    <a:lstStyle/>
                    <a:p>
                      <a:pPr algn="ctr"/>
                      <a:r>
                        <a:rPr lang="en-US" sz="1900" dirty="0"/>
                        <a:t>253 </a:t>
                      </a:r>
                      <a:r>
                        <a:rPr lang="en-US" sz="1900" dirty="0">
                          <a:solidFill>
                            <a:srgbClr val="009051"/>
                          </a:solidFill>
                        </a:rPr>
                        <a:t>(50%)</a:t>
                      </a:r>
                    </a:p>
                  </a:txBody>
                  <a:tcPr marL="121920" marR="121920" marT="60960" marB="60960"/>
                </a:tc>
                <a:extLst>
                  <a:ext uri="{0D108BD9-81ED-4DB2-BD59-A6C34878D82A}">
                    <a16:rowId xmlns:a16="http://schemas.microsoft.com/office/drawing/2014/main" val="2382626655"/>
                  </a:ext>
                </a:extLst>
              </a:tr>
              <a:tr h="494453">
                <a:tc>
                  <a:txBody>
                    <a:bodyPr/>
                    <a:lstStyle/>
                    <a:p>
                      <a:pPr algn="l"/>
                      <a:r>
                        <a:rPr lang="en-US" sz="1900" dirty="0"/>
                        <a:t>Retention at 9 weeks</a:t>
                      </a:r>
                    </a:p>
                  </a:txBody>
                  <a:tcPr marL="121920" marR="121920" marT="60960" marB="60960"/>
                </a:tc>
                <a:tc>
                  <a:txBody>
                    <a:bodyPr/>
                    <a:lstStyle/>
                    <a:p>
                      <a:pPr algn="ctr"/>
                      <a:r>
                        <a:rPr lang="en-US" sz="1900" dirty="0">
                          <a:solidFill>
                            <a:schemeClr val="tx1"/>
                          </a:solidFill>
                        </a:rPr>
                        <a:t>228</a:t>
                      </a:r>
                      <a:r>
                        <a:rPr lang="en-US" sz="1900" dirty="0">
                          <a:solidFill>
                            <a:srgbClr val="009051"/>
                          </a:solidFill>
                        </a:rPr>
                        <a:t> (92%)</a:t>
                      </a:r>
                    </a:p>
                  </a:txBody>
                  <a:tcPr marL="121920" marR="121920" marT="60960" marB="60960"/>
                </a:tc>
                <a:extLst>
                  <a:ext uri="{0D108BD9-81ED-4DB2-BD59-A6C34878D82A}">
                    <a16:rowId xmlns:a16="http://schemas.microsoft.com/office/drawing/2014/main" val="1844099811"/>
                  </a:ext>
                </a:extLst>
              </a:tr>
              <a:tr h="494453">
                <a:tc>
                  <a:txBody>
                    <a:bodyPr/>
                    <a:lstStyle/>
                    <a:p>
                      <a:pPr algn="l"/>
                      <a:r>
                        <a:rPr lang="en-US" sz="1900" dirty="0"/>
                        <a:t>Retention at 6 months</a:t>
                      </a:r>
                    </a:p>
                  </a:txBody>
                  <a:tcPr marL="121920" marR="121920" marT="60960" marB="60960"/>
                </a:tc>
                <a:tc>
                  <a:txBody>
                    <a:bodyPr/>
                    <a:lstStyle/>
                    <a:p>
                      <a:pPr algn="ctr"/>
                      <a:r>
                        <a:rPr lang="en-US" sz="1900" dirty="0">
                          <a:solidFill>
                            <a:schemeClr val="tx1"/>
                          </a:solidFill>
                        </a:rPr>
                        <a:t>215</a:t>
                      </a:r>
                      <a:r>
                        <a:rPr lang="en-US" sz="1900" dirty="0">
                          <a:solidFill>
                            <a:srgbClr val="009051"/>
                          </a:solidFill>
                        </a:rPr>
                        <a:t> (86%)</a:t>
                      </a:r>
                    </a:p>
                  </a:txBody>
                  <a:tcPr marL="121920" marR="121920" marT="60960" marB="60960"/>
                </a:tc>
                <a:extLst>
                  <a:ext uri="{0D108BD9-81ED-4DB2-BD59-A6C34878D82A}">
                    <a16:rowId xmlns:a16="http://schemas.microsoft.com/office/drawing/2014/main" val="633563140"/>
                  </a:ext>
                </a:extLst>
              </a:tr>
              <a:tr h="494453">
                <a:tc>
                  <a:txBody>
                    <a:bodyPr/>
                    <a:lstStyle/>
                    <a:p>
                      <a:pPr algn="l"/>
                      <a:r>
                        <a:rPr lang="en-US" sz="1900" dirty="0"/>
                        <a:t>Retention at 18 months</a:t>
                      </a:r>
                    </a:p>
                  </a:txBody>
                  <a:tcPr marL="121920" marR="121920" marT="60960" marB="60960"/>
                </a:tc>
                <a:tc>
                  <a:txBody>
                    <a:bodyPr/>
                    <a:lstStyle/>
                    <a:p>
                      <a:pPr algn="ctr"/>
                      <a:r>
                        <a:rPr lang="en-US" sz="1900" dirty="0">
                          <a:solidFill>
                            <a:schemeClr val="tx1"/>
                          </a:solidFill>
                        </a:rPr>
                        <a:t>211</a:t>
                      </a:r>
                      <a:r>
                        <a:rPr lang="en-US" sz="1900" dirty="0">
                          <a:solidFill>
                            <a:srgbClr val="009051"/>
                          </a:solidFill>
                        </a:rPr>
                        <a:t> (83%)</a:t>
                      </a:r>
                    </a:p>
                  </a:txBody>
                  <a:tcPr marL="121920" marR="121920" marT="60960" marB="60960"/>
                </a:tc>
                <a:extLst>
                  <a:ext uri="{0D108BD9-81ED-4DB2-BD59-A6C34878D82A}">
                    <a16:rowId xmlns:a16="http://schemas.microsoft.com/office/drawing/2014/main" val="1594080582"/>
                  </a:ext>
                </a:extLst>
              </a:tr>
            </a:tbl>
          </a:graphicData>
        </a:graphic>
      </p:graphicFrame>
      <p:sp>
        <p:nvSpPr>
          <p:cNvPr id="14" name="TextBox 5">
            <a:extLst>
              <a:ext uri="{FF2B5EF4-FFF2-40B4-BE49-F238E27FC236}">
                <a16:creationId xmlns:a16="http://schemas.microsoft.com/office/drawing/2014/main" id="{F5C0D71B-FA9E-F40B-3EB4-E814395339FA}"/>
              </a:ext>
            </a:extLst>
          </p:cNvPr>
          <p:cNvSpPr txBox="1"/>
          <p:nvPr/>
        </p:nvSpPr>
        <p:spPr>
          <a:xfrm>
            <a:off x="1636586" y="1832193"/>
            <a:ext cx="7414053" cy="589905"/>
          </a:xfrm>
          <a:prstGeom prst="rect">
            <a:avLst/>
          </a:prstGeom>
          <a:solidFill>
            <a:schemeClr val="accent5">
              <a:lumMod val="40000"/>
              <a:lumOff val="60000"/>
            </a:schemeClr>
          </a:solidFill>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lnSpc>
                <a:spcPts val="2300"/>
              </a:lnSpc>
            </a:pPr>
            <a:r>
              <a:rPr lang="en-US" sz="2133" dirty="0">
                <a:solidFill>
                  <a:srgbClr val="0C4272"/>
                </a:solidFill>
                <a:latin typeface="Glacial Indifference"/>
              </a:rPr>
              <a:t>Recruitment:</a:t>
            </a:r>
          </a:p>
          <a:p>
            <a:pPr algn="ctr">
              <a:lnSpc>
                <a:spcPts val="2300"/>
              </a:lnSpc>
            </a:pPr>
            <a:r>
              <a:rPr lang="en-US" sz="2133" dirty="0">
                <a:solidFill>
                  <a:srgbClr val="0C4272"/>
                </a:solidFill>
                <a:latin typeface="Glacial Indifference"/>
              </a:rPr>
              <a:t>August 2021 – December 2022</a:t>
            </a:r>
          </a:p>
        </p:txBody>
      </p:sp>
    </p:spTree>
    <p:extLst>
      <p:ext uri="{BB962C8B-B14F-4D97-AF65-F5344CB8AC3E}">
        <p14:creationId xmlns:p14="http://schemas.microsoft.com/office/powerpoint/2010/main" val="3384150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AutoShape 3"/>
          <p:cNvSpPr/>
          <p:nvPr/>
        </p:nvSpPr>
        <p:spPr>
          <a:xfrm>
            <a:off x="860100" y="1507527"/>
            <a:ext cx="10471800" cy="0"/>
          </a:xfrm>
          <a:prstGeom prst="line">
            <a:avLst/>
          </a:prstGeom>
          <a:ln w="95250" cap="flat">
            <a:solidFill>
              <a:srgbClr val="0C4272"/>
            </a:solidFill>
            <a:prstDash val="solid"/>
            <a:headEnd type="none" w="sm" len="sm"/>
            <a:tailEnd type="none" w="sm" len="sm"/>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graphicFrame>
        <p:nvGraphicFramePr>
          <p:cNvPr id="2" name="Table 11">
            <a:extLst>
              <a:ext uri="{FF2B5EF4-FFF2-40B4-BE49-F238E27FC236}">
                <a16:creationId xmlns:a16="http://schemas.microsoft.com/office/drawing/2014/main" id="{27E195DF-EB72-07E3-05C6-77F60477B67B}"/>
              </a:ext>
            </a:extLst>
          </p:cNvPr>
          <p:cNvGraphicFramePr>
            <a:graphicFrameLocks noGrp="1"/>
          </p:cNvGraphicFramePr>
          <p:nvPr/>
        </p:nvGraphicFramePr>
        <p:xfrm>
          <a:off x="93814" y="2072804"/>
          <a:ext cx="11962719" cy="3921760"/>
        </p:xfrm>
        <a:graphic>
          <a:graphicData uri="http://schemas.openxmlformats.org/drawingml/2006/table">
            <a:tbl>
              <a:tblPr firstRow="1" bandRow="1">
                <a:tableStyleId>{EB9631B5-78F2-41C9-869B-9F39066F8104}</a:tableStyleId>
              </a:tblPr>
              <a:tblGrid>
                <a:gridCol w="3409855">
                  <a:extLst>
                    <a:ext uri="{9D8B030D-6E8A-4147-A177-3AD203B41FA5}">
                      <a16:colId xmlns:a16="http://schemas.microsoft.com/office/drawing/2014/main" val="3023886814"/>
                    </a:ext>
                  </a:extLst>
                </a:gridCol>
                <a:gridCol w="2767444">
                  <a:extLst>
                    <a:ext uri="{9D8B030D-6E8A-4147-A177-3AD203B41FA5}">
                      <a16:colId xmlns:a16="http://schemas.microsoft.com/office/drawing/2014/main" val="311094684"/>
                    </a:ext>
                  </a:extLst>
                </a:gridCol>
                <a:gridCol w="5785420">
                  <a:extLst>
                    <a:ext uri="{9D8B030D-6E8A-4147-A177-3AD203B41FA5}">
                      <a16:colId xmlns:a16="http://schemas.microsoft.com/office/drawing/2014/main" val="3726886560"/>
                    </a:ext>
                  </a:extLst>
                </a:gridCol>
              </a:tblGrid>
              <a:tr h="975360">
                <a:tc>
                  <a:txBody>
                    <a:bodyPr/>
                    <a:lstStyle/>
                    <a:p>
                      <a:endParaRPr lang="en-US" sz="1900" dirty="0"/>
                    </a:p>
                  </a:txBody>
                  <a:tcPr marL="121920" marR="121920" marT="60960" marB="60960"/>
                </a:tc>
                <a:tc>
                  <a:txBody>
                    <a:bodyPr/>
                    <a:lstStyle/>
                    <a:p>
                      <a:pPr algn="ctr"/>
                      <a:r>
                        <a:rPr lang="en-US" sz="1900" b="1" dirty="0">
                          <a:solidFill>
                            <a:schemeClr val="tx1">
                              <a:lumMod val="75000"/>
                            </a:schemeClr>
                          </a:solidFill>
                        </a:rPr>
                        <a:t>Overall trial</a:t>
                      </a:r>
                    </a:p>
                  </a:txBody>
                  <a:tcPr marL="121920" marR="121920" marT="60960" marB="60960"/>
                </a:tc>
                <a:tc>
                  <a:txBody>
                    <a:bodyPr/>
                    <a:lstStyle/>
                    <a:p>
                      <a:pPr algn="ctr"/>
                      <a:r>
                        <a:rPr lang="en-US" sz="1900" b="1" dirty="0">
                          <a:solidFill>
                            <a:schemeClr val="tx1">
                              <a:lumMod val="75000"/>
                            </a:schemeClr>
                          </a:solidFill>
                        </a:rPr>
                        <a:t>Differences among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900" b="1" dirty="0">
                          <a:solidFill>
                            <a:schemeClr val="tx1">
                              <a:lumMod val="75000"/>
                            </a:schemeClr>
                          </a:solidFill>
                        </a:rPr>
                        <a:t>urban (n=13), suburban (n=48) &amp; rural (n=33) participants</a:t>
                      </a:r>
                    </a:p>
                  </a:txBody>
                  <a:tcPr marL="121920" marR="121920" marT="60960" marB="60960"/>
                </a:tc>
                <a:extLst>
                  <a:ext uri="{0D108BD9-81ED-4DB2-BD59-A6C34878D82A}">
                    <a16:rowId xmlns:a16="http://schemas.microsoft.com/office/drawing/2014/main" val="2641342453"/>
                  </a:ext>
                </a:extLst>
              </a:tr>
              <a:tr h="494453">
                <a:tc>
                  <a:txBody>
                    <a:bodyPr/>
                    <a:lstStyle/>
                    <a:p>
                      <a:r>
                        <a:rPr lang="en-US" sz="1600" b="1" dirty="0"/>
                        <a:t>Core completion (through 6m)</a:t>
                      </a:r>
                    </a:p>
                  </a:txBody>
                  <a:tcPr marL="121920" marR="121920" marT="60960" marB="60960"/>
                </a:tc>
                <a:tc>
                  <a:txBody>
                    <a:bodyPr/>
                    <a:lstStyle/>
                    <a:p>
                      <a:pPr algn="ctr"/>
                      <a:r>
                        <a:rPr lang="en-US" sz="1600" dirty="0">
                          <a:solidFill>
                            <a:schemeClr val="tx1">
                              <a:lumMod val="75000"/>
                            </a:schemeClr>
                          </a:solidFill>
                        </a:rPr>
                        <a:t>4.9 (</a:t>
                      </a:r>
                      <a:r>
                        <a:rPr lang="en-US" sz="1600" dirty="0" err="1">
                          <a:solidFill>
                            <a:schemeClr val="tx1">
                              <a:lumMod val="75000"/>
                            </a:schemeClr>
                          </a:solidFill>
                        </a:rPr>
                        <a:t>sd</a:t>
                      </a:r>
                      <a:r>
                        <a:rPr lang="en-US" sz="1600" dirty="0">
                          <a:solidFill>
                            <a:schemeClr val="tx1">
                              <a:lumMod val="75000"/>
                            </a:schemeClr>
                          </a:solidFill>
                        </a:rPr>
                        <a:t>=1.7) of 6 Cores</a:t>
                      </a:r>
                    </a:p>
                  </a:txBody>
                  <a:tcPr marL="121920" marR="121920" marT="60960" marB="60960"/>
                </a:tc>
                <a:tc>
                  <a:txBody>
                    <a:bodyPr/>
                    <a:lstStyle/>
                    <a:p>
                      <a:pPr algn="ctr"/>
                      <a:r>
                        <a:rPr lang="en-US" sz="1600" dirty="0">
                          <a:solidFill>
                            <a:schemeClr val="tx1">
                              <a:lumMod val="75000"/>
                            </a:schemeClr>
                          </a:solidFill>
                        </a:rPr>
                        <a:t>none</a:t>
                      </a:r>
                    </a:p>
                  </a:txBody>
                  <a:tcPr marL="121920" marR="121920" marT="60960" marB="60960"/>
                </a:tc>
                <a:extLst>
                  <a:ext uri="{0D108BD9-81ED-4DB2-BD59-A6C34878D82A}">
                    <a16:rowId xmlns:a16="http://schemas.microsoft.com/office/drawing/2014/main" val="3971270599"/>
                  </a:ext>
                </a:extLst>
              </a:tr>
              <a:tr h="853440">
                <a:tc>
                  <a:txBody>
                    <a:bodyPr/>
                    <a:lstStyle/>
                    <a:p>
                      <a:r>
                        <a:rPr lang="en-US" sz="1600" b="1" dirty="0"/>
                        <a:t>Need for stepped care (through 9 </a:t>
                      </a:r>
                      <a:r>
                        <a:rPr lang="en-US" sz="1600" b="1" dirty="0" err="1"/>
                        <a:t>wks</a:t>
                      </a:r>
                      <a:r>
                        <a:rPr lang="en-US" sz="1600" b="1" dirty="0"/>
                        <a:t>)</a:t>
                      </a:r>
                    </a:p>
                  </a:txBody>
                  <a:tcPr marL="121920" marR="121920" marT="60960" marB="60960"/>
                </a:tc>
                <a:tc>
                  <a:txBody>
                    <a:bodyPr/>
                    <a:lstStyle/>
                    <a:p>
                      <a:pPr algn="ctr"/>
                      <a:r>
                        <a:rPr lang="en-US" sz="1600" dirty="0">
                          <a:solidFill>
                            <a:schemeClr val="tx1">
                              <a:lumMod val="75000"/>
                            </a:schemeClr>
                          </a:solidFill>
                        </a:rPr>
                        <a:t>59%</a:t>
                      </a:r>
                    </a:p>
                  </a:txBody>
                  <a:tcPr marL="121920" marR="121920" marT="60960" marB="60960"/>
                </a:tc>
                <a:tc>
                  <a:txBody>
                    <a:bodyPr/>
                    <a:lstStyle/>
                    <a:p>
                      <a:pPr algn="ctr"/>
                      <a:r>
                        <a:rPr lang="en-US" sz="1600" dirty="0">
                          <a:solidFill>
                            <a:schemeClr val="tx1">
                              <a:lumMod val="75000"/>
                            </a:schemeClr>
                          </a:solidFill>
                        </a:rPr>
                        <a:t>likelihood of rural participants (46%) needing stepped care trended greater than their suburban (39%) </a:t>
                      </a:r>
                    </a:p>
                    <a:p>
                      <a:pPr algn="ctr"/>
                      <a:r>
                        <a:rPr lang="en-US" sz="1600" dirty="0">
                          <a:solidFill>
                            <a:schemeClr val="tx1">
                              <a:lumMod val="75000"/>
                            </a:schemeClr>
                          </a:solidFill>
                        </a:rPr>
                        <a:t>and urban (16%) counterparts (p=0.07)  </a:t>
                      </a:r>
                    </a:p>
                  </a:txBody>
                  <a:tcPr marL="121920" marR="121920" marT="60960" marB="60960"/>
                </a:tc>
                <a:extLst>
                  <a:ext uri="{0D108BD9-81ED-4DB2-BD59-A6C34878D82A}">
                    <a16:rowId xmlns:a16="http://schemas.microsoft.com/office/drawing/2014/main" val="2272905459"/>
                  </a:ext>
                </a:extLst>
              </a:tr>
              <a:tr h="609600">
                <a:tc>
                  <a:txBody>
                    <a:bodyPr/>
                    <a:lstStyle/>
                    <a:p>
                      <a:pPr algn="l"/>
                      <a:r>
                        <a:rPr lang="en-US" sz="1600" b="1" dirty="0"/>
                        <a:t>SSB tracking (through 9 </a:t>
                      </a:r>
                      <a:r>
                        <a:rPr lang="en-US" sz="1600" b="1" dirty="0" err="1"/>
                        <a:t>wks</a:t>
                      </a:r>
                      <a:r>
                        <a:rPr lang="en-US" sz="1600" b="1" dirty="0"/>
                        <a:t>)</a:t>
                      </a:r>
                    </a:p>
                  </a:txBody>
                  <a:tcPr marL="121920" marR="121920" marT="60960" marB="60960"/>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solidFill>
                            <a:schemeClr val="tx1">
                              <a:lumMod val="75000"/>
                            </a:schemeClr>
                          </a:solidFill>
                        </a:rPr>
                        <a:t>76%</a:t>
                      </a:r>
                    </a:p>
                    <a:p>
                      <a:pPr algn="ctr"/>
                      <a:endParaRPr lang="en-US" sz="1600" dirty="0">
                        <a:solidFill>
                          <a:schemeClr val="tx1">
                            <a:lumMod val="75000"/>
                          </a:schemeClr>
                        </a:solidFill>
                      </a:endParaRPr>
                    </a:p>
                  </a:txBody>
                  <a:tcPr marL="121920" marR="121920" marT="60960" marB="60960"/>
                </a:tc>
                <a:tc>
                  <a:txBody>
                    <a:bodyPr/>
                    <a:lstStyle/>
                    <a:p>
                      <a:pPr algn="ctr"/>
                      <a:r>
                        <a:rPr lang="en-US" sz="1600" dirty="0">
                          <a:solidFill>
                            <a:schemeClr val="tx1">
                              <a:lumMod val="75000"/>
                            </a:schemeClr>
                          </a:solidFill>
                        </a:rPr>
                        <a:t>none</a:t>
                      </a:r>
                    </a:p>
                  </a:txBody>
                  <a:tcPr marL="121920" marR="121920" marT="60960" marB="60960"/>
                </a:tc>
                <a:extLst>
                  <a:ext uri="{0D108BD9-81ED-4DB2-BD59-A6C34878D82A}">
                    <a16:rowId xmlns:a16="http://schemas.microsoft.com/office/drawing/2014/main" val="3659356849"/>
                  </a:ext>
                </a:extLst>
              </a:tr>
              <a:tr h="494453">
                <a:tc>
                  <a:txBody>
                    <a:bodyPr/>
                    <a:lstStyle/>
                    <a:p>
                      <a:pPr algn="l"/>
                      <a:r>
                        <a:rPr lang="en-US" sz="1600" b="1" dirty="0"/>
                        <a:t>Weight tracking (through 9 </a:t>
                      </a:r>
                      <a:r>
                        <a:rPr lang="en-US" sz="1600" b="1" dirty="0" err="1"/>
                        <a:t>wks</a:t>
                      </a:r>
                      <a:r>
                        <a:rPr lang="en-US" sz="1600" b="1" dirty="0"/>
                        <a:t>)</a:t>
                      </a:r>
                    </a:p>
                  </a:txBody>
                  <a:tcPr marL="121920" marR="121920" marT="60960" marB="60960"/>
                </a:tc>
                <a:tc>
                  <a:txBody>
                    <a:bodyPr/>
                    <a:lstStyle/>
                    <a:p>
                      <a:pPr algn="ctr"/>
                      <a:r>
                        <a:rPr lang="en-US" sz="1600" dirty="0">
                          <a:solidFill>
                            <a:schemeClr val="tx1">
                              <a:lumMod val="75000"/>
                            </a:schemeClr>
                          </a:solidFill>
                        </a:rPr>
                        <a:t>57%</a:t>
                      </a:r>
                    </a:p>
                  </a:txBody>
                  <a:tcPr marL="121920" marR="121920" marT="60960" marB="60960"/>
                </a:tc>
                <a:tc>
                  <a:txBody>
                    <a:bodyPr/>
                    <a:lstStyle/>
                    <a:p>
                      <a:pPr algn="ctr"/>
                      <a:r>
                        <a:rPr lang="en-US" sz="1600" dirty="0">
                          <a:solidFill>
                            <a:schemeClr val="tx1">
                              <a:lumMod val="75000"/>
                            </a:schemeClr>
                          </a:solidFill>
                        </a:rPr>
                        <a:t>none</a:t>
                      </a:r>
                    </a:p>
                  </a:txBody>
                  <a:tcPr marL="121920" marR="121920" marT="60960" marB="60960"/>
                </a:tc>
                <a:extLst>
                  <a:ext uri="{0D108BD9-81ED-4DB2-BD59-A6C34878D82A}">
                    <a16:rowId xmlns:a16="http://schemas.microsoft.com/office/drawing/2014/main" val="2382626655"/>
                  </a:ext>
                </a:extLst>
              </a:tr>
              <a:tr h="494453">
                <a:tc>
                  <a:txBody>
                    <a:bodyPr/>
                    <a:lstStyle/>
                    <a:p>
                      <a:pPr algn="l"/>
                      <a:r>
                        <a:rPr lang="en-US" sz="1600" b="1" dirty="0"/>
                        <a:t>Retention (through 6 m)</a:t>
                      </a:r>
                    </a:p>
                  </a:txBody>
                  <a:tcPr marL="121920" marR="121920" marT="60960" marB="60960"/>
                </a:tc>
                <a:tc>
                  <a:txBody>
                    <a:bodyPr/>
                    <a:lstStyle/>
                    <a:p>
                      <a:pPr algn="ctr"/>
                      <a:r>
                        <a:rPr lang="en-US" sz="1600" dirty="0">
                          <a:solidFill>
                            <a:schemeClr val="tx1">
                              <a:lumMod val="75000"/>
                            </a:schemeClr>
                          </a:solidFill>
                        </a:rPr>
                        <a:t>88%</a:t>
                      </a:r>
                    </a:p>
                  </a:txBody>
                  <a:tcPr marL="121920" marR="121920" marT="60960" marB="60960"/>
                </a:tc>
                <a:tc>
                  <a:txBody>
                    <a:bodyPr/>
                    <a:lstStyle/>
                    <a:p>
                      <a:pPr algn="ctr"/>
                      <a:r>
                        <a:rPr lang="en-US" sz="1600" dirty="0">
                          <a:solidFill>
                            <a:schemeClr val="tx1">
                              <a:lumMod val="75000"/>
                            </a:schemeClr>
                          </a:solidFill>
                        </a:rPr>
                        <a:t>none</a:t>
                      </a:r>
                    </a:p>
                  </a:txBody>
                  <a:tcPr marL="121920" marR="121920" marT="60960" marB="60960"/>
                </a:tc>
                <a:extLst>
                  <a:ext uri="{0D108BD9-81ED-4DB2-BD59-A6C34878D82A}">
                    <a16:rowId xmlns:a16="http://schemas.microsoft.com/office/drawing/2014/main" val="1844099811"/>
                  </a:ext>
                </a:extLst>
              </a:tr>
            </a:tbl>
          </a:graphicData>
        </a:graphic>
      </p:graphicFrame>
      <p:sp>
        <p:nvSpPr>
          <p:cNvPr id="4" name="Title 3">
            <a:extLst>
              <a:ext uri="{FF2B5EF4-FFF2-40B4-BE49-F238E27FC236}">
                <a16:creationId xmlns:a16="http://schemas.microsoft.com/office/drawing/2014/main" id="{489E8D59-050B-E732-B1AC-8A8F23C29FBE}"/>
              </a:ext>
            </a:extLst>
          </p:cNvPr>
          <p:cNvSpPr>
            <a:spLocks noGrp="1"/>
          </p:cNvSpPr>
          <p:nvPr>
            <p:ph type="title"/>
          </p:nvPr>
        </p:nvSpPr>
        <p:spPr>
          <a:xfrm>
            <a:off x="731022" y="715301"/>
            <a:ext cx="7925297" cy="1021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Engagement Indicators</a:t>
            </a:r>
            <a:br>
              <a:rPr lang="en-US" sz="3200" dirty="0"/>
            </a:br>
            <a:endParaRPr lang="en-US" sz="3200" dirty="0"/>
          </a:p>
        </p:txBody>
      </p:sp>
      <p:sp>
        <p:nvSpPr>
          <p:cNvPr id="5" name="TextBox 4">
            <a:extLst>
              <a:ext uri="{FF2B5EF4-FFF2-40B4-BE49-F238E27FC236}">
                <a16:creationId xmlns:a16="http://schemas.microsoft.com/office/drawing/2014/main" id="{B9283847-6B2F-BFA3-95A5-FF71A38667DE}"/>
              </a:ext>
            </a:extLst>
          </p:cNvPr>
          <p:cNvSpPr txBox="1"/>
          <p:nvPr/>
        </p:nvSpPr>
        <p:spPr>
          <a:xfrm>
            <a:off x="6381982" y="1848878"/>
            <a:ext cx="5716204" cy="436961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dirty="0"/>
          </a:p>
        </p:txBody>
      </p:sp>
    </p:spTree>
    <p:extLst>
      <p:ext uri="{BB962C8B-B14F-4D97-AF65-F5344CB8AC3E}">
        <p14:creationId xmlns:p14="http://schemas.microsoft.com/office/powerpoint/2010/main" val="33062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AA337A-25DD-AEF5-1E49-490FB7F3984F}"/>
              </a:ext>
            </a:extLst>
          </p:cNvPr>
          <p:cNvSpPr/>
          <p:nvPr/>
        </p:nvSpPr>
        <p:spPr>
          <a:xfrm>
            <a:off x="9044764" y="5883349"/>
            <a:ext cx="3147237" cy="974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kern="1200"/>
          </a:p>
        </p:txBody>
      </p:sp>
      <p:sp>
        <p:nvSpPr>
          <p:cNvPr id="10" name="Title 1">
            <a:extLst>
              <a:ext uri="{FF2B5EF4-FFF2-40B4-BE49-F238E27FC236}">
                <a16:creationId xmlns:a16="http://schemas.microsoft.com/office/drawing/2014/main" id="{43D92F84-8D01-E5A8-8BAB-8FC170024D01}"/>
              </a:ext>
            </a:extLst>
          </p:cNvPr>
          <p:cNvSpPr txBox="1">
            <a:spLocks/>
          </p:cNvSpPr>
          <p:nvPr/>
        </p:nvSpPr>
        <p:spPr>
          <a:xfrm>
            <a:off x="799985" y="550980"/>
            <a:ext cx="7323200" cy="10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SSB Changes</a:t>
            </a:r>
          </a:p>
        </p:txBody>
      </p:sp>
      <p:graphicFrame>
        <p:nvGraphicFramePr>
          <p:cNvPr id="6" name="Chart 5">
            <a:extLst>
              <a:ext uri="{FF2B5EF4-FFF2-40B4-BE49-F238E27FC236}">
                <a16:creationId xmlns:a16="http://schemas.microsoft.com/office/drawing/2014/main" id="{742E4DD4-50F0-401C-8F92-60F890F85DFA}"/>
              </a:ext>
            </a:extLst>
          </p:cNvPr>
          <p:cNvGraphicFramePr>
            <a:graphicFrameLocks/>
          </p:cNvGraphicFramePr>
          <p:nvPr/>
        </p:nvGraphicFramePr>
        <p:xfrm>
          <a:off x="404690" y="1781687"/>
          <a:ext cx="10780761" cy="482113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6805E03-54A6-D0FE-81D4-353CC53BA454}"/>
              </a:ext>
            </a:extLst>
          </p:cNvPr>
          <p:cNvSpPr txBox="1"/>
          <p:nvPr/>
        </p:nvSpPr>
        <p:spPr>
          <a:xfrm>
            <a:off x="2379364" y="5331035"/>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b="1" dirty="0">
                <a:solidFill>
                  <a:schemeClr val="accent1"/>
                </a:solidFill>
              </a:rPr>
              <a:t>ES = 0.37 </a:t>
            </a:r>
          </a:p>
          <a:p>
            <a:pPr algn="ctr"/>
            <a:r>
              <a:rPr lang="en-US" sz="2489" dirty="0"/>
              <a:t>(p=0.012)</a:t>
            </a:r>
          </a:p>
        </p:txBody>
      </p:sp>
      <p:sp>
        <p:nvSpPr>
          <p:cNvPr id="8" name="TextBox 7">
            <a:extLst>
              <a:ext uri="{FF2B5EF4-FFF2-40B4-BE49-F238E27FC236}">
                <a16:creationId xmlns:a16="http://schemas.microsoft.com/office/drawing/2014/main" id="{A366C541-5FCF-ABE0-4DB1-C7609AD2EDEF}"/>
              </a:ext>
            </a:extLst>
          </p:cNvPr>
          <p:cNvSpPr txBox="1"/>
          <p:nvPr/>
        </p:nvSpPr>
        <p:spPr>
          <a:xfrm>
            <a:off x="5246660" y="5320113"/>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b="1" dirty="0">
                <a:solidFill>
                  <a:schemeClr val="accent1"/>
                </a:solidFill>
              </a:rPr>
              <a:t>ES = 0.35 </a:t>
            </a:r>
          </a:p>
          <a:p>
            <a:pPr algn="ctr"/>
            <a:r>
              <a:rPr lang="en-US" sz="2489" dirty="0"/>
              <a:t>(p=0.017)</a:t>
            </a:r>
          </a:p>
        </p:txBody>
      </p:sp>
      <p:sp>
        <p:nvSpPr>
          <p:cNvPr id="11" name="TextBox 10">
            <a:extLst>
              <a:ext uri="{FF2B5EF4-FFF2-40B4-BE49-F238E27FC236}">
                <a16:creationId xmlns:a16="http://schemas.microsoft.com/office/drawing/2014/main" id="{4430725F-B749-DA69-3888-DE92EF0DE253}"/>
              </a:ext>
            </a:extLst>
          </p:cNvPr>
          <p:cNvSpPr txBox="1"/>
          <p:nvPr/>
        </p:nvSpPr>
        <p:spPr>
          <a:xfrm>
            <a:off x="8447011" y="5320113"/>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b="1" dirty="0">
                <a:solidFill>
                  <a:schemeClr val="accent1"/>
                </a:solidFill>
              </a:rPr>
              <a:t>ES = 0.34 </a:t>
            </a:r>
          </a:p>
          <a:p>
            <a:pPr algn="ctr"/>
            <a:r>
              <a:rPr lang="en-US" sz="2489" dirty="0"/>
              <a:t>(p=0.011)</a:t>
            </a:r>
          </a:p>
        </p:txBody>
      </p:sp>
      <p:sp>
        <p:nvSpPr>
          <p:cNvPr id="14" name="TextBox 13">
            <a:extLst>
              <a:ext uri="{FF2B5EF4-FFF2-40B4-BE49-F238E27FC236}">
                <a16:creationId xmlns:a16="http://schemas.microsoft.com/office/drawing/2014/main" id="{934812AF-939A-859B-E4A8-212871F9F7BD}"/>
              </a:ext>
            </a:extLst>
          </p:cNvPr>
          <p:cNvSpPr txBox="1"/>
          <p:nvPr/>
        </p:nvSpPr>
        <p:spPr>
          <a:xfrm>
            <a:off x="1589674" y="6467765"/>
            <a:ext cx="10385465"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i="1" dirty="0"/>
              <a:t>*p&lt;0.05, **p&lt;0.01, ***p&lt;0.001</a:t>
            </a:r>
          </a:p>
        </p:txBody>
      </p:sp>
    </p:spTree>
    <p:extLst>
      <p:ext uri="{BB962C8B-B14F-4D97-AF65-F5344CB8AC3E}">
        <p14:creationId xmlns:p14="http://schemas.microsoft.com/office/powerpoint/2010/main" val="139551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E99B4-815D-714C-594B-635D7B42698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9339815-E51F-614C-A116-F8615772C09E}"/>
              </a:ext>
            </a:extLst>
          </p:cNvPr>
          <p:cNvSpPr/>
          <p:nvPr/>
        </p:nvSpPr>
        <p:spPr>
          <a:xfrm>
            <a:off x="8985284" y="5841708"/>
            <a:ext cx="3241777" cy="10171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10" name="Title 1">
            <a:extLst>
              <a:ext uri="{FF2B5EF4-FFF2-40B4-BE49-F238E27FC236}">
                <a16:creationId xmlns:a16="http://schemas.microsoft.com/office/drawing/2014/main" id="{EB8B0B78-8E82-BDDE-8799-27ED3ED75F10}"/>
              </a:ext>
            </a:extLst>
          </p:cNvPr>
          <p:cNvSpPr txBox="1">
            <a:spLocks/>
          </p:cNvSpPr>
          <p:nvPr/>
        </p:nvSpPr>
        <p:spPr>
          <a:xfrm>
            <a:off x="799985" y="550980"/>
            <a:ext cx="7323200" cy="10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Weight Changes</a:t>
            </a:r>
          </a:p>
        </p:txBody>
      </p:sp>
      <p:graphicFrame>
        <p:nvGraphicFramePr>
          <p:cNvPr id="2" name="Chart 1">
            <a:extLst>
              <a:ext uri="{FF2B5EF4-FFF2-40B4-BE49-F238E27FC236}">
                <a16:creationId xmlns:a16="http://schemas.microsoft.com/office/drawing/2014/main" id="{2A809A16-57B7-43CB-98E2-B0ED6201A865}"/>
              </a:ext>
            </a:extLst>
          </p:cNvPr>
          <p:cNvGraphicFramePr>
            <a:graphicFrameLocks/>
          </p:cNvGraphicFramePr>
          <p:nvPr/>
        </p:nvGraphicFramePr>
        <p:xfrm>
          <a:off x="367829" y="1572580"/>
          <a:ext cx="10637388" cy="507173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CEE02BD0-534B-11E5-7608-1177A334BB60}"/>
              </a:ext>
            </a:extLst>
          </p:cNvPr>
          <p:cNvSpPr txBox="1"/>
          <p:nvPr/>
        </p:nvSpPr>
        <p:spPr>
          <a:xfrm>
            <a:off x="5328127" y="5144081"/>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b="1" dirty="0">
                <a:solidFill>
                  <a:schemeClr val="accent1"/>
                </a:solidFill>
              </a:rPr>
              <a:t>ES = 0.23 </a:t>
            </a:r>
          </a:p>
          <a:p>
            <a:pPr algn="ctr"/>
            <a:r>
              <a:rPr lang="en-US" sz="2489" dirty="0"/>
              <a:t>(p=0.046)</a:t>
            </a:r>
          </a:p>
        </p:txBody>
      </p:sp>
      <p:sp>
        <p:nvSpPr>
          <p:cNvPr id="8" name="TextBox 7">
            <a:extLst>
              <a:ext uri="{FF2B5EF4-FFF2-40B4-BE49-F238E27FC236}">
                <a16:creationId xmlns:a16="http://schemas.microsoft.com/office/drawing/2014/main" id="{29719D46-1DCD-92DC-73FE-2D8C7F080D78}"/>
              </a:ext>
            </a:extLst>
          </p:cNvPr>
          <p:cNvSpPr txBox="1"/>
          <p:nvPr/>
        </p:nvSpPr>
        <p:spPr>
          <a:xfrm>
            <a:off x="8633548" y="5841708"/>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b="1" dirty="0">
                <a:solidFill>
                  <a:schemeClr val="accent1"/>
                </a:solidFill>
              </a:rPr>
              <a:t>ES = 0.58 </a:t>
            </a:r>
          </a:p>
          <a:p>
            <a:pPr algn="ctr"/>
            <a:r>
              <a:rPr lang="en-US" sz="2489" dirty="0"/>
              <a:t>(p&lt;0.001)</a:t>
            </a:r>
          </a:p>
        </p:txBody>
      </p:sp>
      <p:sp>
        <p:nvSpPr>
          <p:cNvPr id="9" name="TextBox 8">
            <a:extLst>
              <a:ext uri="{FF2B5EF4-FFF2-40B4-BE49-F238E27FC236}">
                <a16:creationId xmlns:a16="http://schemas.microsoft.com/office/drawing/2014/main" id="{F65D8ADD-2F2F-6293-9F89-D045AA0848E4}"/>
              </a:ext>
            </a:extLst>
          </p:cNvPr>
          <p:cNvSpPr txBox="1"/>
          <p:nvPr/>
        </p:nvSpPr>
        <p:spPr>
          <a:xfrm>
            <a:off x="1589674" y="6467765"/>
            <a:ext cx="10385465"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i="1" dirty="0"/>
              <a:t>*p&lt;0.05, **p&lt;0.01, ***p&lt;0.001</a:t>
            </a:r>
          </a:p>
        </p:txBody>
      </p:sp>
    </p:spTree>
    <p:extLst>
      <p:ext uri="{BB962C8B-B14F-4D97-AF65-F5344CB8AC3E}">
        <p14:creationId xmlns:p14="http://schemas.microsoft.com/office/powerpoint/2010/main" val="2841884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3425" y="928422"/>
            <a:ext cx="2970587" cy="1145124"/>
          </a:xfrm>
          <a:prstGeom prst="rect">
            <a:avLst/>
          </a:prstGeom>
        </p:spPr>
      </p:pic>
      <p:sp>
        <p:nvSpPr>
          <p:cNvPr id="7" name="Down Arrow 6"/>
          <p:cNvSpPr/>
          <p:nvPr/>
        </p:nvSpPr>
        <p:spPr bwMode="auto">
          <a:xfrm>
            <a:off x="745603" y="2158335"/>
            <a:ext cx="457200" cy="2201636"/>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fontAlgn="base">
              <a:spcBef>
                <a:spcPct val="0"/>
              </a:spcBef>
              <a:spcAft>
                <a:spcPct val="0"/>
              </a:spcAft>
              <a:buClrTx/>
            </a:pPr>
            <a:endParaRPr lang="en-US" sz="1800">
              <a:solidFill>
                <a:schemeClr val="accent1">
                  <a:lumMod val="40000"/>
                  <a:lumOff val="60000"/>
                </a:schemeClr>
              </a:solidFill>
              <a:latin typeface="Garamond"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985" y="4615695"/>
            <a:ext cx="2639003" cy="854311"/>
          </a:xfrm>
          <a:prstGeom prst="rect">
            <a:avLst/>
          </a:prstGeom>
        </p:spPr>
      </p:pic>
      <p:sp>
        <p:nvSpPr>
          <p:cNvPr id="18" name="Down Arrow 17"/>
          <p:cNvSpPr/>
          <p:nvPr/>
        </p:nvSpPr>
        <p:spPr bwMode="auto">
          <a:xfrm rot="16200000">
            <a:off x="5975992" y="-905659"/>
            <a:ext cx="513121" cy="4603696"/>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fontAlgn="base">
              <a:spcBef>
                <a:spcPct val="0"/>
              </a:spcBef>
              <a:spcAft>
                <a:spcPct val="0"/>
              </a:spcAft>
              <a:buClrTx/>
            </a:pPr>
            <a:endParaRPr lang="en-US" sz="1800">
              <a:solidFill>
                <a:schemeClr val="accent1">
                  <a:lumMod val="40000"/>
                  <a:lumOff val="60000"/>
                </a:schemeClr>
              </a:solidFill>
              <a:latin typeface="Garamond" pitchFamily="18" charset="0"/>
            </a:endParaRP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3405" y="895637"/>
            <a:ext cx="2709455" cy="862976"/>
          </a:xfrm>
          <a:prstGeom prst="rect">
            <a:avLst/>
          </a:prstGeom>
        </p:spPr>
      </p:pic>
      <p:sp>
        <p:nvSpPr>
          <p:cNvPr id="5" name="TextBox 4">
            <a:extLst>
              <a:ext uri="{FF2B5EF4-FFF2-40B4-BE49-F238E27FC236}">
                <a16:creationId xmlns:a16="http://schemas.microsoft.com/office/drawing/2014/main" id="{C12E6EA8-663C-17AE-35A3-A18ACC2FFE74}"/>
              </a:ext>
            </a:extLst>
          </p:cNvPr>
          <p:cNvSpPr txBox="1"/>
          <p:nvPr/>
        </p:nvSpPr>
        <p:spPr>
          <a:xfrm>
            <a:off x="4658608" y="4082569"/>
            <a:ext cx="3704405" cy="255454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dirty="0">
                <a:solidFill>
                  <a:srgbClr val="FF0000"/>
                </a:solidFill>
                <a:latin typeface="Arial" panose="020B0604020202020204" pitchFamily="34" charset="0"/>
                <a:cs typeface="Arial" panose="020B0604020202020204" pitchFamily="34" charset="0"/>
              </a:rPr>
              <a:t>R01 (NIH/NCI)</a:t>
            </a:r>
          </a:p>
          <a:p>
            <a:r>
              <a:rPr lang="en-US" sz="1600" dirty="0">
                <a:latin typeface="Arial" panose="020B0604020202020204" pitchFamily="34" charset="0"/>
                <a:cs typeface="Arial" panose="020B0604020202020204" pitchFamily="34" charset="0"/>
              </a:rPr>
              <a:t>2024-2029</a:t>
            </a:r>
          </a:p>
          <a:p>
            <a:r>
              <a:rPr lang="en-US" sz="1600" dirty="0">
                <a:latin typeface="Arial" panose="020B0604020202020204" pitchFamily="34" charset="0"/>
                <a:cs typeface="Arial" panose="020B0604020202020204" pitchFamily="34" charset="0"/>
              </a:rPr>
              <a:t>weSIPsmarter:</a:t>
            </a:r>
          </a:p>
          <a:p>
            <a:r>
              <a:rPr lang="en-US" sz="1600" b="1" dirty="0">
                <a:solidFill>
                  <a:srgbClr val="00B050"/>
                </a:solidFill>
                <a:latin typeface="Arial" panose="020B0604020202020204" pitchFamily="34" charset="0"/>
                <a:cs typeface="Arial" panose="020B0604020202020204" pitchFamily="34" charset="0"/>
              </a:rPr>
              <a:t>An adaptation and efficacy trial to evaluate a behaviorally based digital health intervention aimed at reducing sugary drinks among rural Head Start preschoolers and their parents</a:t>
            </a:r>
          </a:p>
          <a:p>
            <a:endParaRPr lang="en-US" sz="1400" dirty="0">
              <a:latin typeface="+mn-lt"/>
            </a:endParaRPr>
          </a:p>
        </p:txBody>
      </p:sp>
      <p:pic>
        <p:nvPicPr>
          <p:cNvPr id="8" name="Picture 7">
            <a:extLst>
              <a:ext uri="{FF2B5EF4-FFF2-40B4-BE49-F238E27FC236}">
                <a16:creationId xmlns:a16="http://schemas.microsoft.com/office/drawing/2014/main" id="{4A948A4C-3FA4-6BFD-D7F6-3FDF925B20B0}"/>
              </a:ext>
            </a:extLst>
          </p:cNvPr>
          <p:cNvPicPr>
            <a:picLocks noChangeAspect="1"/>
          </p:cNvPicPr>
          <p:nvPr/>
        </p:nvPicPr>
        <p:blipFill>
          <a:blip r:embed="rId6"/>
          <a:stretch>
            <a:fillRect/>
          </a:stretch>
        </p:blipFill>
        <p:spPr>
          <a:xfrm>
            <a:off x="8491826" y="2093648"/>
            <a:ext cx="3533615" cy="4764353"/>
          </a:xfrm>
          <a:prstGeom prst="rect">
            <a:avLst/>
          </a:prstGeom>
        </p:spPr>
      </p:pic>
      <p:sp>
        <p:nvSpPr>
          <p:cNvPr id="9" name="Down Arrow 17">
            <a:extLst>
              <a:ext uri="{FF2B5EF4-FFF2-40B4-BE49-F238E27FC236}">
                <a16:creationId xmlns:a16="http://schemas.microsoft.com/office/drawing/2014/main" id="{7A8E17F9-8452-117A-6601-3F9A7FFDDB30}"/>
              </a:ext>
            </a:extLst>
          </p:cNvPr>
          <p:cNvSpPr/>
          <p:nvPr/>
        </p:nvSpPr>
        <p:spPr bwMode="auto">
          <a:xfrm rot="16200000">
            <a:off x="3518086" y="4350701"/>
            <a:ext cx="513121" cy="1505155"/>
          </a:xfrm>
          <a:prstGeom prst="downArrow">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defTabSz="914377" fontAlgn="base">
              <a:spcBef>
                <a:spcPct val="0"/>
              </a:spcBef>
              <a:spcAft>
                <a:spcPct val="0"/>
              </a:spcAft>
              <a:buClrTx/>
            </a:pPr>
            <a:endParaRPr lang="en-US" sz="1800">
              <a:solidFill>
                <a:schemeClr val="accent1">
                  <a:lumMod val="40000"/>
                  <a:lumOff val="60000"/>
                </a:schemeClr>
              </a:solidFill>
              <a:latin typeface="Garamond" pitchFamily="18" charset="0"/>
            </a:endParaRPr>
          </a:p>
        </p:txBody>
      </p:sp>
      <p:sp>
        <p:nvSpPr>
          <p:cNvPr id="10" name="Rectangle 9">
            <a:extLst>
              <a:ext uri="{FF2B5EF4-FFF2-40B4-BE49-F238E27FC236}">
                <a16:creationId xmlns:a16="http://schemas.microsoft.com/office/drawing/2014/main" id="{5E1710D6-CEA1-56BB-AF1B-F360EAFEDA76}"/>
              </a:ext>
            </a:extLst>
          </p:cNvPr>
          <p:cNvSpPr/>
          <p:nvPr/>
        </p:nvSpPr>
        <p:spPr>
          <a:xfrm>
            <a:off x="0" y="6368897"/>
            <a:ext cx="8173517" cy="46166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chemeClr val="bg1">
                    <a:lumMod val="50000"/>
                  </a:schemeClr>
                </a:solidFill>
                <a:latin typeface="+mn-lt"/>
                <a:ea typeface="Roboto Condensed" panose="02000000000000000000" pitchFamily="2" charset="0"/>
              </a:rPr>
              <a:t>Zoellner J, et al., Beverage behaviors and correlates among Head Start preschooler-parent dyads. Maternal and Child Health, 26(11):2271-2282, 2022</a:t>
            </a:r>
            <a:endParaRPr lang="en-US" sz="1200" dirty="0">
              <a:solidFill>
                <a:srgbClr val="000000"/>
              </a:solidFill>
              <a:effectLst/>
              <a:latin typeface="+mn-lt"/>
              <a:ea typeface="Roboto Condensed" panose="02000000000000000000" pitchFamily="2" charset="0"/>
            </a:endParaRPr>
          </a:p>
        </p:txBody>
      </p:sp>
      <p:pic>
        <p:nvPicPr>
          <p:cNvPr id="3" name="Picture 2">
            <a:extLst>
              <a:ext uri="{FF2B5EF4-FFF2-40B4-BE49-F238E27FC236}">
                <a16:creationId xmlns:a16="http://schemas.microsoft.com/office/drawing/2014/main" id="{BC29B015-B49E-D31A-7F08-73B37387FAE2}"/>
              </a:ext>
            </a:extLst>
          </p:cNvPr>
          <p:cNvPicPr>
            <a:picLocks noChangeAspect="1"/>
          </p:cNvPicPr>
          <p:nvPr/>
        </p:nvPicPr>
        <p:blipFill>
          <a:blip r:embed="rId7"/>
          <a:stretch>
            <a:fillRect/>
          </a:stretch>
        </p:blipFill>
        <p:spPr>
          <a:xfrm>
            <a:off x="6329408" y="3505439"/>
            <a:ext cx="1688416" cy="1262988"/>
          </a:xfrm>
          <a:prstGeom prst="rect">
            <a:avLst/>
          </a:prstGeom>
        </p:spPr>
      </p:pic>
    </p:spTree>
    <p:extLst>
      <p:ext uri="{BB962C8B-B14F-4D97-AF65-F5344CB8AC3E}">
        <p14:creationId xmlns:p14="http://schemas.microsoft.com/office/powerpoint/2010/main" val="33428910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14" name="Picture 13">
            <a:extLst>
              <a:ext uri="{FF2B5EF4-FFF2-40B4-BE49-F238E27FC236}">
                <a16:creationId xmlns:a16="http://schemas.microsoft.com/office/drawing/2014/main" id="{84E25F6D-B4AE-704C-B29F-BFFF75829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0260" y="2287435"/>
            <a:ext cx="3092133" cy="3092133"/>
          </a:xfrm>
          <a:prstGeom prst="rect">
            <a:avLst/>
          </a:prstGeom>
        </p:spPr>
      </p:pic>
      <p:sp>
        <p:nvSpPr>
          <p:cNvPr id="16" name="TextBox 15">
            <a:extLst>
              <a:ext uri="{FF2B5EF4-FFF2-40B4-BE49-F238E27FC236}">
                <a16:creationId xmlns:a16="http://schemas.microsoft.com/office/drawing/2014/main" id="{E511A2A9-AFE5-F945-A2FD-CCE0B32CF027}"/>
              </a:ext>
            </a:extLst>
          </p:cNvPr>
          <p:cNvSpPr txBox="1"/>
          <p:nvPr/>
        </p:nvSpPr>
        <p:spPr>
          <a:xfrm>
            <a:off x="4136233" y="3039659"/>
            <a:ext cx="532056" cy="160043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dirty="0">
                <a:solidFill>
                  <a:srgbClr val="418AB3"/>
                </a:solidFill>
                <a:latin typeface="Georgia" panose="02040502050405020303" pitchFamily="18" charset="0"/>
              </a:rPr>
              <a:t>+</a:t>
            </a:r>
          </a:p>
        </p:txBody>
      </p:sp>
      <p:pic>
        <p:nvPicPr>
          <p:cNvPr id="17" name="Picture 16">
            <a:extLst>
              <a:ext uri="{FF2B5EF4-FFF2-40B4-BE49-F238E27FC236}">
                <a16:creationId xmlns:a16="http://schemas.microsoft.com/office/drawing/2014/main" id="{7B090215-FCB8-9244-B601-7386A85BD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470" y="3039659"/>
            <a:ext cx="2388932" cy="2388932"/>
          </a:xfrm>
          <a:prstGeom prst="rect">
            <a:avLst/>
          </a:prstGeom>
        </p:spPr>
      </p:pic>
      <p:pic>
        <p:nvPicPr>
          <p:cNvPr id="18" name="Picture 17">
            <a:extLst>
              <a:ext uri="{FF2B5EF4-FFF2-40B4-BE49-F238E27FC236}">
                <a16:creationId xmlns:a16="http://schemas.microsoft.com/office/drawing/2014/main" id="{E8770C1B-1E9F-CA4E-984D-13C9F306C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23" y="2238785"/>
            <a:ext cx="3132667" cy="3132667"/>
          </a:xfrm>
          <a:prstGeom prst="rect">
            <a:avLst/>
          </a:prstGeom>
        </p:spPr>
      </p:pic>
      <p:pic>
        <p:nvPicPr>
          <p:cNvPr id="19" name="Picture 18">
            <a:extLst>
              <a:ext uri="{FF2B5EF4-FFF2-40B4-BE49-F238E27FC236}">
                <a16:creationId xmlns:a16="http://schemas.microsoft.com/office/drawing/2014/main" id="{FA1F1D5F-62FE-CE45-99E8-B5348CE8C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0963" y="2230659"/>
            <a:ext cx="3435679" cy="3435679"/>
          </a:xfrm>
          <a:prstGeom prst="rect">
            <a:avLst/>
          </a:prstGeom>
        </p:spPr>
      </p:pic>
      <p:sp>
        <p:nvSpPr>
          <p:cNvPr id="20" name="Content Placeholder 2">
            <a:extLst>
              <a:ext uri="{FF2B5EF4-FFF2-40B4-BE49-F238E27FC236}">
                <a16:creationId xmlns:a16="http://schemas.microsoft.com/office/drawing/2014/main" id="{06E37F4C-628E-8949-AADB-30545110882D}"/>
              </a:ext>
            </a:extLst>
          </p:cNvPr>
          <p:cNvSpPr txBox="1">
            <a:spLocks/>
          </p:cNvSpPr>
          <p:nvPr/>
        </p:nvSpPr>
        <p:spPr>
          <a:xfrm>
            <a:off x="677781" y="5480578"/>
            <a:ext cx="3181860" cy="750535"/>
          </a:xfrm>
          <a:prstGeom prst="rect">
            <a:avLst/>
          </a:prstGeom>
        </p:spPr>
        <p:txBody>
          <a:bodyPr vert="horz" lIns="121920" tIns="60960" rIns="121920" bIns="6096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defTabSz="1219170" eaLnBrk="1" fontAlgn="auto" hangingPunct="1">
              <a:buClr>
                <a:srgbClr val="418AB3"/>
              </a:buClr>
              <a:buFont typeface="Wingdings" panose="05000000000000000000" pitchFamily="2" charset="2"/>
              <a:buNone/>
              <a:defRPr/>
            </a:pPr>
            <a:r>
              <a:rPr lang="en-US" sz="2933" dirty="0">
                <a:solidFill>
                  <a:schemeClr val="tx1"/>
                </a:solidFill>
                <a:latin typeface="Roboto Condensed Light" panose="02000000000000000000" pitchFamily="2" charset="0"/>
                <a:ea typeface="Roboto Condensed Light" panose="02000000000000000000" pitchFamily="2" charset="0"/>
              </a:rPr>
              <a:t>12 classroom lessons (co-) taught by classroom teachers</a:t>
            </a:r>
          </a:p>
        </p:txBody>
      </p:sp>
      <p:sp>
        <p:nvSpPr>
          <p:cNvPr id="21" name="Content Placeholder 2">
            <a:extLst>
              <a:ext uri="{FF2B5EF4-FFF2-40B4-BE49-F238E27FC236}">
                <a16:creationId xmlns:a16="http://schemas.microsoft.com/office/drawing/2014/main" id="{FB35837B-5B0F-A543-A331-B1C19E544ABA}"/>
              </a:ext>
            </a:extLst>
          </p:cNvPr>
          <p:cNvSpPr txBox="1">
            <a:spLocks/>
          </p:cNvSpPr>
          <p:nvPr/>
        </p:nvSpPr>
        <p:spPr>
          <a:xfrm>
            <a:off x="5315064" y="5517410"/>
            <a:ext cx="2774529" cy="750535"/>
          </a:xfrm>
          <a:prstGeom prst="rect">
            <a:avLst/>
          </a:prstGeom>
        </p:spPr>
        <p:txBody>
          <a:bodyPr vert="horz" lIns="121920" tIns="60960" rIns="121920" bIns="60960" rtlCol="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defTabSz="1219170" eaLnBrk="1" fontAlgn="auto" hangingPunct="1">
              <a:buClr>
                <a:srgbClr val="418AB3"/>
              </a:buClr>
              <a:buFont typeface="Wingdings" panose="05000000000000000000" pitchFamily="2" charset="2"/>
              <a:buNone/>
              <a:defRPr/>
            </a:pPr>
            <a:r>
              <a:rPr lang="en-US" sz="1867" dirty="0">
                <a:solidFill>
                  <a:schemeClr val="tx1"/>
                </a:solidFill>
                <a:latin typeface="Roboto Condensed Light" panose="02000000000000000000" pitchFamily="2" charset="0"/>
                <a:ea typeface="Roboto Condensed Light" panose="02000000000000000000" pitchFamily="2" charset="0"/>
              </a:rPr>
              <a:t>Integrated text message program for parent/caregiver</a:t>
            </a:r>
          </a:p>
        </p:txBody>
      </p:sp>
      <p:sp>
        <p:nvSpPr>
          <p:cNvPr id="3" name="TextBox 2">
            <a:extLst>
              <a:ext uri="{FF2B5EF4-FFF2-40B4-BE49-F238E27FC236}">
                <a16:creationId xmlns:a16="http://schemas.microsoft.com/office/drawing/2014/main" id="{9368B98F-8862-B849-AC0B-EFC93EE366AF}"/>
              </a:ext>
            </a:extLst>
          </p:cNvPr>
          <p:cNvSpPr txBox="1"/>
          <p:nvPr/>
        </p:nvSpPr>
        <p:spPr>
          <a:xfrm>
            <a:off x="8131775" y="1133627"/>
            <a:ext cx="4453179" cy="662206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6-month, multi-level, school-based intervention </a:t>
            </a: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Aimed at improving SSB behaviors among middle students and their caregivers</a:t>
            </a:r>
          </a:p>
          <a:p>
            <a:pPr marL="1219170" lvl="1" indent="-507987">
              <a:spcBef>
                <a:spcPts val="1333"/>
              </a:spcBef>
              <a:buClr>
                <a:schemeClr val="accent4"/>
              </a:buClr>
              <a:buSzPts val="2400"/>
              <a:buFont typeface="Roboto Condensed Light"/>
              <a:buChar char="▻"/>
            </a:pPr>
            <a:endParaRPr lang="en-US" sz="2489" dirty="0">
              <a:solidFill>
                <a:schemeClr val="dk1"/>
              </a:solidFill>
              <a:latin typeface="Roboto Condensed Light"/>
              <a:ea typeface="Roboto Condensed Light"/>
              <a:cs typeface="Roboto Condensed Light"/>
              <a:sym typeface="Roboto Condensed Light"/>
            </a:endParaRP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Theory of Planned Behavior</a:t>
            </a: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Health literacy</a:t>
            </a: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Media literacy</a:t>
            </a: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Numeracy</a:t>
            </a:r>
          </a:p>
          <a:p>
            <a:pPr marL="1219170" lvl="1" indent="-507987">
              <a:spcBef>
                <a:spcPts val="1333"/>
              </a:spcBef>
              <a:buClr>
                <a:schemeClr val="accent4"/>
              </a:buClr>
              <a:buSzPts val="2400"/>
              <a:buFont typeface="Roboto Condensed Light"/>
              <a:buChar char="▻"/>
            </a:pPr>
            <a:r>
              <a:rPr lang="en-US" sz="2489" dirty="0">
                <a:solidFill>
                  <a:schemeClr val="dk1"/>
                </a:solidFill>
                <a:latin typeface="Roboto Condensed Light"/>
                <a:ea typeface="Roboto Condensed Light"/>
                <a:cs typeface="Roboto Condensed Light"/>
                <a:sym typeface="Roboto Condensed Light"/>
              </a:rPr>
              <a:t>Public health literacy</a:t>
            </a:r>
          </a:p>
        </p:txBody>
      </p:sp>
      <p:sp>
        <p:nvSpPr>
          <p:cNvPr id="4" name="Title 3"/>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What is </a:t>
            </a:r>
            <a:r>
              <a:rPr lang="en" sz="3200" dirty="0"/>
              <a:t>K</a:t>
            </a:r>
            <a:r>
              <a:rPr lang="en-US" sz="3200" dirty="0"/>
              <a:t>i</a:t>
            </a:r>
            <a:r>
              <a:rPr lang="en" sz="3200" dirty="0"/>
              <a:t>ds SIP</a:t>
            </a:r>
            <a:r>
              <a:rPr lang="en" sz="3200" i="1" dirty="0"/>
              <a:t>smart</a:t>
            </a:r>
            <a:r>
              <a:rPr lang="en" sz="3200" dirty="0"/>
              <a:t>ER?</a:t>
            </a:r>
            <a:r>
              <a:rPr lang="en-US" sz="3200" dirty="0"/>
              <a:t> </a:t>
            </a:r>
          </a:p>
        </p:txBody>
      </p:sp>
      <p:sp>
        <p:nvSpPr>
          <p:cNvPr id="11" name="Rectangle 10">
            <a:extLst>
              <a:ext uri="{FF2B5EF4-FFF2-40B4-BE49-F238E27FC236}">
                <a16:creationId xmlns:a16="http://schemas.microsoft.com/office/drawing/2014/main" id="{1EE09CE0-1B0F-874E-AA19-6E39F38C0762}"/>
              </a:ext>
            </a:extLst>
          </p:cNvPr>
          <p:cNvSpPr/>
          <p:nvPr/>
        </p:nvSpPr>
        <p:spPr>
          <a:xfrm>
            <a:off x="-107576" y="6368897"/>
            <a:ext cx="9614149" cy="461665"/>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solidFill>
                  <a:schemeClr val="bg1">
                    <a:lumMod val="50000"/>
                  </a:schemeClr>
                </a:solidFill>
                <a:latin typeface="+mn-lt"/>
                <a:ea typeface="Roboto Condensed" panose="02000000000000000000" pitchFamily="2" charset="0"/>
              </a:rPr>
              <a:t>Zoellner J, et al., Kids SIPsmartER, a cluster randomized controlled trial and multi-level intervention to improve sugar-sweetened beverages behaviors among Appalachian middle-school students: Rationale, design &amp; methods. </a:t>
            </a:r>
            <a:r>
              <a:rPr lang="en-US" sz="1200" dirty="0" err="1">
                <a:solidFill>
                  <a:schemeClr val="bg1">
                    <a:lumMod val="50000"/>
                  </a:schemeClr>
                </a:solidFill>
                <a:latin typeface="+mn-lt"/>
                <a:ea typeface="Roboto Condensed" panose="02000000000000000000" pitchFamily="2" charset="0"/>
              </a:rPr>
              <a:t>Contemp</a:t>
            </a:r>
            <a:r>
              <a:rPr lang="en-US" sz="1200" dirty="0">
                <a:solidFill>
                  <a:schemeClr val="bg1">
                    <a:lumMod val="50000"/>
                  </a:schemeClr>
                </a:solidFill>
                <a:latin typeface="+mn-lt"/>
                <a:ea typeface="Roboto Condensed" panose="02000000000000000000" pitchFamily="2" charset="0"/>
              </a:rPr>
              <a:t> Clin Trials. 2019 Aug; 83:64-80</a:t>
            </a:r>
            <a:endParaRPr lang="en-US" sz="1200" dirty="0">
              <a:solidFill>
                <a:srgbClr val="000000"/>
              </a:solidFill>
              <a:effectLst/>
              <a:latin typeface="+mn-lt"/>
              <a:ea typeface="Roboto Condensed" panose="02000000000000000000" pitchFamily="2" charset="0"/>
            </a:endParaRPr>
          </a:p>
        </p:txBody>
      </p:sp>
    </p:spTree>
    <p:extLst>
      <p:ext uri="{BB962C8B-B14F-4D97-AF65-F5344CB8AC3E}">
        <p14:creationId xmlns:p14="http://schemas.microsoft.com/office/powerpoint/2010/main" val="442553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392209" y="462816"/>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dirty="0"/>
              <a:t>K</a:t>
            </a:r>
            <a:r>
              <a:rPr lang="en-US" sz="3200" dirty="0" err="1"/>
              <a:t>i</a:t>
            </a:r>
            <a:r>
              <a:rPr lang="en" sz="3200" dirty="0"/>
              <a:t>ds SIP</a:t>
            </a:r>
            <a:r>
              <a:rPr lang="en" sz="3200" i="1" dirty="0"/>
              <a:t>smart</a:t>
            </a:r>
            <a:r>
              <a:rPr lang="en" sz="3200" dirty="0"/>
              <a:t>ER Study Design?</a:t>
            </a:r>
            <a:endParaRPr sz="3200" dirty="0"/>
          </a:p>
        </p:txBody>
      </p:sp>
      <p:sp>
        <p:nvSpPr>
          <p:cNvPr id="237" name="Google Shape;237;p16"/>
          <p:cNvSpPr txBox="1">
            <a:spLocks noGrp="1"/>
          </p:cNvSpPr>
          <p:nvPr>
            <p:ph type="body" idx="1"/>
          </p:nvPr>
        </p:nvSpPr>
        <p:spPr>
          <a:xfrm>
            <a:off x="0" y="1470512"/>
            <a:ext cx="4945536" cy="4588969"/>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dirty="0">
                <a:latin typeface="Roboto Condensed Light" panose="02000000000000000000" pitchFamily="2" charset="0"/>
                <a:ea typeface="Roboto Condensed Light" panose="02000000000000000000" pitchFamily="2" charset="0"/>
              </a:rPr>
              <a:t>12 rural Appalachian middle schools </a:t>
            </a:r>
          </a:p>
          <a:p>
            <a:endParaRPr lang="en-US" sz="2667" dirty="0">
              <a:latin typeface="Roboto Condensed Light" panose="02000000000000000000" pitchFamily="2" charset="0"/>
              <a:ea typeface="Roboto Condensed Light" panose="02000000000000000000" pitchFamily="2" charset="0"/>
            </a:endParaRPr>
          </a:p>
          <a:p>
            <a:r>
              <a:rPr lang="en-US" sz="2667" dirty="0">
                <a:latin typeface="Roboto Condensed Light" panose="02000000000000000000" pitchFamily="2" charset="0"/>
                <a:ea typeface="Roboto Condensed Light" panose="02000000000000000000" pitchFamily="2" charset="0"/>
              </a:rPr>
              <a:t>Type 1 hybrid design &amp; cluster RCT</a:t>
            </a:r>
          </a:p>
          <a:p>
            <a:pPr lvl="1"/>
            <a:r>
              <a:rPr lang="en-US" sz="2133" dirty="0">
                <a:latin typeface="Roboto Condensed Light" panose="02000000000000000000" pitchFamily="2" charset="0"/>
                <a:ea typeface="Roboto Condensed Light" panose="02000000000000000000" pitchFamily="2" charset="0"/>
              </a:rPr>
              <a:t>Primary aim: effectiveness</a:t>
            </a:r>
          </a:p>
          <a:p>
            <a:pPr lvl="1"/>
            <a:r>
              <a:rPr lang="en-US" sz="2133" dirty="0">
                <a:latin typeface="Roboto Condensed Light" panose="02000000000000000000" pitchFamily="2" charset="0"/>
                <a:ea typeface="Roboto Condensed Light" panose="02000000000000000000" pitchFamily="2" charset="0"/>
              </a:rPr>
              <a:t>Secondary aim: implementation</a:t>
            </a:r>
          </a:p>
          <a:p>
            <a:pPr lvl="1"/>
            <a:endParaRPr lang="en-US" sz="2133" dirty="0">
              <a:latin typeface="Roboto Condensed Light" panose="02000000000000000000" pitchFamily="2" charset="0"/>
              <a:ea typeface="Roboto Condensed Light" panose="02000000000000000000" pitchFamily="2" charset="0"/>
            </a:endParaRPr>
          </a:p>
        </p:txBody>
      </p:sp>
      <p:sp>
        <p:nvSpPr>
          <p:cNvPr id="9" name="Rectangle 8">
            <a:extLst>
              <a:ext uri="{FF2B5EF4-FFF2-40B4-BE49-F238E27FC236}">
                <a16:creationId xmlns:a16="http://schemas.microsoft.com/office/drawing/2014/main" id="{1EE09CE0-1B0F-874E-AA19-6E39F38C0762}"/>
              </a:ext>
            </a:extLst>
          </p:cNvPr>
          <p:cNvSpPr/>
          <p:nvPr/>
        </p:nvSpPr>
        <p:spPr>
          <a:xfrm>
            <a:off x="51467" y="6324520"/>
            <a:ext cx="9614149" cy="50257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dirty="0">
                <a:solidFill>
                  <a:schemeClr val="bg1">
                    <a:lumMod val="50000"/>
                  </a:schemeClr>
                </a:solidFill>
                <a:latin typeface="Roboto Condensed" panose="02000000000000000000" pitchFamily="2" charset="0"/>
                <a:ea typeface="Roboto Condensed" panose="02000000000000000000" pitchFamily="2" charset="0"/>
              </a:rPr>
              <a:t>Zoellner J, et al., Kids SIPsmartER, a cluster randomized controlled trial and multi-level intervention to improve sugar-sweetened beverages behaviors among Appalachian middle-school students: Rationale, design &amp; methods. </a:t>
            </a:r>
            <a:r>
              <a:rPr lang="en-US" sz="1333" dirty="0" err="1">
                <a:solidFill>
                  <a:schemeClr val="bg1">
                    <a:lumMod val="50000"/>
                  </a:schemeClr>
                </a:solidFill>
                <a:latin typeface="Roboto Condensed" panose="02000000000000000000" pitchFamily="2" charset="0"/>
                <a:ea typeface="Roboto Condensed" panose="02000000000000000000" pitchFamily="2" charset="0"/>
              </a:rPr>
              <a:t>Contemp</a:t>
            </a:r>
            <a:r>
              <a:rPr lang="en-US" sz="1333" dirty="0">
                <a:solidFill>
                  <a:schemeClr val="bg1">
                    <a:lumMod val="50000"/>
                  </a:schemeClr>
                </a:solidFill>
                <a:latin typeface="Roboto Condensed" panose="02000000000000000000" pitchFamily="2" charset="0"/>
                <a:ea typeface="Roboto Condensed" panose="02000000000000000000" pitchFamily="2" charset="0"/>
              </a:rPr>
              <a:t> Clin Trials. 2019 Aug; 83:64-80</a:t>
            </a:r>
            <a:r>
              <a:rPr lang="en-US" sz="1333" dirty="0">
                <a:solidFill>
                  <a:srgbClr val="000000"/>
                </a:solidFill>
                <a:latin typeface="Roboto Condensed" panose="02000000000000000000" pitchFamily="2" charset="0"/>
                <a:ea typeface="Roboto Condensed" panose="02000000000000000000" pitchFamily="2" charset="0"/>
              </a:rPr>
              <a:t>.</a:t>
            </a:r>
            <a:endParaRPr lang="en-US" sz="1333" dirty="0">
              <a:solidFill>
                <a:srgbClr val="000000"/>
              </a:solidFill>
              <a:effectLst/>
              <a:latin typeface="Roboto Condensed" panose="02000000000000000000" pitchFamily="2" charset="0"/>
              <a:ea typeface="Roboto Condensed" panose="02000000000000000000" pitchFamily="2" charset="0"/>
            </a:endParaRP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5151549" y="2272407"/>
            <a:ext cx="6760384" cy="2985176"/>
          </a:xfrm>
          <a:prstGeom prst="rect">
            <a:avLst/>
          </a:prstGeom>
        </p:spPr>
      </p:pic>
    </p:spTree>
    <p:extLst>
      <p:ext uri="{BB962C8B-B14F-4D97-AF65-F5344CB8AC3E}">
        <p14:creationId xmlns:p14="http://schemas.microsoft.com/office/powerpoint/2010/main" val="2692716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 y="1"/>
            <a:ext cx="8377767" cy="6667500"/>
          </a:xfrm>
          <a:prstGeom prst="rect">
            <a:avLst/>
          </a:prstGeom>
        </p:spPr>
      </p:pic>
      <p:sp>
        <p:nvSpPr>
          <p:cNvPr id="3" name="Left Arrow 2"/>
          <p:cNvSpPr/>
          <p:nvPr/>
        </p:nvSpPr>
        <p:spPr>
          <a:xfrm>
            <a:off x="6323585" y="216977"/>
            <a:ext cx="5753087" cy="540615"/>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600" dirty="0"/>
              <a:t>Year 1: KSS co-delivered by researcher + teacher</a:t>
            </a:r>
          </a:p>
        </p:txBody>
      </p:sp>
      <p:sp>
        <p:nvSpPr>
          <p:cNvPr id="6" name="Left Arrow 5"/>
          <p:cNvSpPr/>
          <p:nvPr/>
        </p:nvSpPr>
        <p:spPr>
          <a:xfrm>
            <a:off x="6331049" y="871243"/>
            <a:ext cx="5753087" cy="585596"/>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600" dirty="0"/>
              <a:t>Year 2 (and beyond): KSS by teacher</a:t>
            </a:r>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5420" y="1570491"/>
            <a:ext cx="2751251" cy="20634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661200" y="4042884"/>
            <a:ext cx="2362432" cy="1771824"/>
          </a:xfrm>
          <a:prstGeom prst="rect">
            <a:avLst/>
          </a:prstGeom>
        </p:spPr>
      </p:pic>
    </p:spTree>
    <p:extLst>
      <p:ext uri="{BB962C8B-B14F-4D97-AF65-F5344CB8AC3E}">
        <p14:creationId xmlns:p14="http://schemas.microsoft.com/office/powerpoint/2010/main" val="39302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9" y="405581"/>
            <a:ext cx="3399647" cy="6046839"/>
          </a:xfrm>
          <a:prstGeom prst="rect">
            <a:avLst/>
          </a:prstGeom>
          <a:ln w="38100">
            <a:solidFill>
              <a:schemeClr val="accent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943" y="412954"/>
            <a:ext cx="3416492" cy="6076801"/>
          </a:xfrm>
          <a:prstGeom prst="rect">
            <a:avLst/>
          </a:prstGeom>
          <a:ln w="38100">
            <a:solidFill>
              <a:schemeClr val="accent2"/>
            </a:solidFill>
          </a:ln>
        </p:spPr>
      </p:pic>
      <p:pic>
        <p:nvPicPr>
          <p:cNvPr id="3" name="Picture 2">
            <a:extLst>
              <a:ext uri="{FF2B5EF4-FFF2-40B4-BE49-F238E27FC236}">
                <a16:creationId xmlns:a16="http://schemas.microsoft.com/office/drawing/2014/main" id="{E0367A15-B99E-5A8F-5538-8A325136A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9649" y="405580"/>
            <a:ext cx="3399647" cy="6046837"/>
          </a:xfrm>
          <a:prstGeom prst="rect">
            <a:avLst/>
          </a:prstGeom>
          <a:ln w="38100">
            <a:solidFill>
              <a:schemeClr val="accent1"/>
            </a:solidFill>
          </a:ln>
        </p:spPr>
      </p:pic>
    </p:spTree>
    <p:extLst>
      <p:ext uri="{BB962C8B-B14F-4D97-AF65-F5344CB8AC3E}">
        <p14:creationId xmlns:p14="http://schemas.microsoft.com/office/powerpoint/2010/main" val="120760099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48665-AA9D-0A87-584A-EB28EA64B8D5}"/>
            </a:ext>
          </a:extLst>
        </p:cNvPr>
        <p:cNvGrpSpPr/>
        <p:nvPr/>
      </p:nvGrpSpPr>
      <p:grpSpPr>
        <a:xfrm>
          <a:off x="0" y="0"/>
          <a:ext cx="0" cy="0"/>
          <a:chOff x="0" y="0"/>
          <a:chExt cx="0" cy="0"/>
        </a:xfrm>
      </p:grpSpPr>
      <p:sp>
        <p:nvSpPr>
          <p:cNvPr id="6" name="Subtitle 5">
            <a:extLst>
              <a:ext uri="{FF2B5EF4-FFF2-40B4-BE49-F238E27FC236}">
                <a16:creationId xmlns:a16="http://schemas.microsoft.com/office/drawing/2014/main" id="{CF9F879B-9E00-020A-59F5-110FDAED4BD2}"/>
              </a:ext>
            </a:extLst>
          </p:cNvPr>
          <p:cNvSpPr>
            <a:spLocks noGrp="1"/>
          </p:cNvSpPr>
          <p:nvPr>
            <p:ph type="body" sz="quarter" idx="10"/>
          </p:nvPr>
        </p:nvSpPr>
        <p:spPr>
          <a:xfrm>
            <a:off x="177800" y="2733261"/>
            <a:ext cx="11836400" cy="1368839"/>
          </a:xfrm>
        </p:spPr>
        <p:txBody>
          <a:bodyPr anchor="ctr">
            <a:normAutofit fontScale="77500" lnSpcReduction="20000"/>
          </a:bodyPr>
          <a:lstStyle/>
          <a:p>
            <a:r>
              <a:rPr lang="en-US" sz="5700" dirty="0">
                <a:solidFill>
                  <a:srgbClr val="E57200"/>
                </a:solidFill>
                <a:latin typeface="+mj-lt"/>
              </a:rPr>
              <a:t>Records &amp; Information Management</a:t>
            </a:r>
          </a:p>
          <a:p>
            <a:r>
              <a:rPr lang="en-US" sz="5700" dirty="0">
                <a:solidFill>
                  <a:srgbClr val="E57200"/>
                </a:solidFill>
                <a:latin typeface="+mj-lt"/>
              </a:rPr>
              <a:t> Update</a:t>
            </a:r>
            <a:endParaRPr lang="en-US" sz="2800" dirty="0">
              <a:solidFill>
                <a:srgbClr val="E57200"/>
              </a:solidFill>
              <a:latin typeface="+mj-lt"/>
            </a:endParaRPr>
          </a:p>
        </p:txBody>
      </p:sp>
      <p:sp>
        <p:nvSpPr>
          <p:cNvPr id="4" name="Slide Number Placeholder 3">
            <a:extLst>
              <a:ext uri="{FF2B5EF4-FFF2-40B4-BE49-F238E27FC236}">
                <a16:creationId xmlns:a16="http://schemas.microsoft.com/office/drawing/2014/main" id="{BF49E967-E3B8-639A-B579-8D6CEB5649E0}"/>
              </a:ext>
            </a:extLst>
          </p:cNvPr>
          <p:cNvSpPr>
            <a:spLocks noGrp="1"/>
          </p:cNvSpPr>
          <p:nvPr>
            <p:ph type="sldNum" sz="quarter" idx="4294967295"/>
          </p:nvPr>
        </p:nvSpPr>
        <p:spPr>
          <a:xfrm>
            <a:off x="11063288" y="6553200"/>
            <a:ext cx="1128712" cy="274638"/>
          </a:xfrm>
          <a:prstGeom prst="rect">
            <a:avLst/>
          </a:prstGeom>
        </p:spPr>
        <p:txBody>
          <a:bodyPr>
            <a:normAutofit/>
          </a:bodyPr>
          <a:lstStyle/>
          <a:p>
            <a:pPr>
              <a:spcAft>
                <a:spcPts val="600"/>
              </a:spcAft>
            </a:pPr>
            <a:fld id="{5EDCC04C-BD5B-4DE4-B747-57E73857E454}" type="slidenum">
              <a:rPr lang="en-US" sz="1050" smtClean="0"/>
              <a:pPr>
                <a:spcAft>
                  <a:spcPts val="600"/>
                </a:spcAft>
              </a:pPr>
              <a:t>8</a:t>
            </a:fld>
            <a:endParaRPr lang="en-US" sz="1050"/>
          </a:p>
        </p:txBody>
      </p:sp>
    </p:spTree>
    <p:extLst>
      <p:ext uri="{BB962C8B-B14F-4D97-AF65-F5344CB8AC3E}">
        <p14:creationId xmlns:p14="http://schemas.microsoft.com/office/powerpoint/2010/main" val="183445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ADB6C63F-5D72-4287-472C-2677068D6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2279" y="3429001"/>
            <a:ext cx="2098124" cy="2457935"/>
          </a:xfrm>
          <a:prstGeom prst="rect">
            <a:avLst/>
          </a:prstGeom>
        </p:spPr>
      </p:pic>
      <p:pic>
        <p:nvPicPr>
          <p:cNvPr id="6" name="Picture 5" descr="A screen shot of a smart phone&#10;&#10;Description automatically generated">
            <a:extLst>
              <a:ext uri="{FF2B5EF4-FFF2-40B4-BE49-F238E27FC236}">
                <a16:creationId xmlns:a16="http://schemas.microsoft.com/office/drawing/2014/main" id="{B2D4CBE8-5343-D652-FACA-AB740DF07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693" y="3487801"/>
            <a:ext cx="2512100" cy="2723703"/>
          </a:xfrm>
          <a:prstGeom prst="rect">
            <a:avLst/>
          </a:prstGeom>
        </p:spPr>
      </p:pic>
      <p:pic>
        <p:nvPicPr>
          <p:cNvPr id="7" name="Picture 6">
            <a:extLst>
              <a:ext uri="{FF2B5EF4-FFF2-40B4-BE49-F238E27FC236}">
                <a16:creationId xmlns:a16="http://schemas.microsoft.com/office/drawing/2014/main" id="{21F03E20-24BE-E9C3-3334-01ED91C69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724" y="894503"/>
            <a:ext cx="2092225" cy="2005909"/>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2864493F-106E-7BBA-58CA-89377A483D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445" y="894503"/>
            <a:ext cx="2311800" cy="2224197"/>
          </a:xfrm>
          <a:prstGeom prst="rect">
            <a:avLst/>
          </a:prstGeom>
        </p:spPr>
      </p:pic>
    </p:spTree>
    <p:extLst>
      <p:ext uri="{BB962C8B-B14F-4D97-AF65-F5344CB8AC3E}">
        <p14:creationId xmlns:p14="http://schemas.microsoft.com/office/powerpoint/2010/main" val="12840400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59977"/>
            <a:ext cx="6508377"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spc="11" dirty="0">
                <a:latin typeface="Arial" panose="020B0604020202020204" pitchFamily="34" charset="0"/>
                <a:ea typeface="+mn-ea"/>
                <a:cs typeface="Arial" panose="020B0604020202020204" pitchFamily="34" charset="0"/>
              </a:rPr>
              <a:t>Our Schools</a:t>
            </a:r>
          </a:p>
        </p:txBody>
      </p:sp>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05495" y="1770015"/>
            <a:ext cx="185023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25144" y="2861171"/>
            <a:ext cx="2010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25143" y="3965851"/>
            <a:ext cx="201093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225143" y="5070531"/>
            <a:ext cx="20671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lob:https://teams.microsoft.com/229ddc62-aafb-4bee-b028-ffc80fb87c27"/>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1400"/>
          </a:p>
        </p:txBody>
      </p:sp>
      <p:pic>
        <p:nvPicPr>
          <p:cNvPr id="5" name="Picture 4">
            <a:extLst>
              <a:ext uri="{FF2B5EF4-FFF2-40B4-BE49-F238E27FC236}">
                <a16:creationId xmlns:a16="http://schemas.microsoft.com/office/drawing/2014/main" id="{F28417A1-29EF-1E0D-275C-E02BBD3E835C}"/>
              </a:ext>
            </a:extLst>
          </p:cNvPr>
          <p:cNvPicPr>
            <a:picLocks noChangeAspect="1"/>
          </p:cNvPicPr>
          <p:nvPr/>
        </p:nvPicPr>
        <p:blipFill>
          <a:blip r:embed="rId7"/>
          <a:stretch>
            <a:fillRect/>
          </a:stretch>
        </p:blipFill>
        <p:spPr>
          <a:xfrm>
            <a:off x="8412801" y="2860782"/>
            <a:ext cx="2038943" cy="869999"/>
          </a:xfrm>
          <a:prstGeom prst="rect">
            <a:avLst/>
          </a:prstGeom>
        </p:spPr>
      </p:pic>
      <p:grpSp>
        <p:nvGrpSpPr>
          <p:cNvPr id="7" name="Group 6">
            <a:extLst>
              <a:ext uri="{FF2B5EF4-FFF2-40B4-BE49-F238E27FC236}">
                <a16:creationId xmlns:a16="http://schemas.microsoft.com/office/drawing/2014/main" id="{AAE30FB1-6BF5-9879-FB27-04709BE6F262}"/>
              </a:ext>
            </a:extLst>
          </p:cNvPr>
          <p:cNvGrpSpPr/>
          <p:nvPr/>
        </p:nvGrpSpPr>
        <p:grpSpPr>
          <a:xfrm>
            <a:off x="4821030" y="2829353"/>
            <a:ext cx="2038943" cy="946219"/>
            <a:chOff x="5033458" y="2829353"/>
            <a:chExt cx="2038942" cy="946218"/>
          </a:xfrm>
        </p:grpSpPr>
        <p:pic>
          <p:nvPicPr>
            <p:cNvPr id="15" name="Picture 14"/>
            <p:cNvPicPr>
              <a:picLocks noChangeAspect="1"/>
            </p:cNvPicPr>
            <p:nvPr/>
          </p:nvPicPr>
          <p:blipFill>
            <a:blip r:embed="rId8"/>
            <a:stretch>
              <a:fillRect/>
            </a:stretch>
          </p:blipFill>
          <p:spPr>
            <a:xfrm>
              <a:off x="5033458" y="2861171"/>
              <a:ext cx="2038942" cy="914400"/>
            </a:xfrm>
            <a:prstGeom prst="rect">
              <a:avLst/>
            </a:prstGeom>
          </p:spPr>
        </p:pic>
        <p:pic>
          <p:nvPicPr>
            <p:cNvPr id="6" name="Picture 5">
              <a:extLst>
                <a:ext uri="{FF2B5EF4-FFF2-40B4-BE49-F238E27FC236}">
                  <a16:creationId xmlns:a16="http://schemas.microsoft.com/office/drawing/2014/main" id="{DBBD177B-06AE-AA43-AE1A-9F219E30938E}"/>
                </a:ext>
              </a:extLst>
            </p:cNvPr>
            <p:cNvPicPr>
              <a:picLocks noChangeAspect="1"/>
            </p:cNvPicPr>
            <p:nvPr/>
          </p:nvPicPr>
          <p:blipFill rotWithShape="1">
            <a:blip r:embed="rId7"/>
            <a:srcRect r="69982"/>
            <a:stretch/>
          </p:blipFill>
          <p:spPr>
            <a:xfrm>
              <a:off x="5046320" y="2829353"/>
              <a:ext cx="643279" cy="914400"/>
            </a:xfrm>
            <a:prstGeom prst="rect">
              <a:avLst/>
            </a:prstGeom>
          </p:spPr>
        </p:pic>
      </p:grpSp>
      <p:grpSp>
        <p:nvGrpSpPr>
          <p:cNvPr id="19" name="Group 18">
            <a:extLst>
              <a:ext uri="{FF2B5EF4-FFF2-40B4-BE49-F238E27FC236}">
                <a16:creationId xmlns:a16="http://schemas.microsoft.com/office/drawing/2014/main" id="{90298FBD-C31E-6B34-CC8B-27739FF95AEC}"/>
              </a:ext>
            </a:extLst>
          </p:cNvPr>
          <p:cNvGrpSpPr/>
          <p:nvPr/>
        </p:nvGrpSpPr>
        <p:grpSpPr>
          <a:xfrm>
            <a:off x="4815422" y="1720755"/>
            <a:ext cx="2095887" cy="914400"/>
            <a:chOff x="5027848" y="1720755"/>
            <a:chExt cx="2095887" cy="914400"/>
          </a:xfrm>
        </p:grpSpPr>
        <p:pic>
          <p:nvPicPr>
            <p:cNvPr id="14" name="Picture 13"/>
            <p:cNvPicPr>
              <a:picLocks noChangeAspect="1"/>
            </p:cNvPicPr>
            <p:nvPr/>
          </p:nvPicPr>
          <p:blipFill>
            <a:blip r:embed="rId9"/>
            <a:stretch>
              <a:fillRect/>
            </a:stretch>
          </p:blipFill>
          <p:spPr>
            <a:xfrm>
              <a:off x="5027848" y="1771078"/>
              <a:ext cx="2095887" cy="864077"/>
            </a:xfrm>
            <a:prstGeom prst="rect">
              <a:avLst/>
            </a:prstGeom>
          </p:spPr>
        </p:pic>
        <p:pic>
          <p:nvPicPr>
            <p:cNvPr id="16" name="Picture 15">
              <a:extLst>
                <a:ext uri="{FF2B5EF4-FFF2-40B4-BE49-F238E27FC236}">
                  <a16:creationId xmlns:a16="http://schemas.microsoft.com/office/drawing/2014/main" id="{018873E9-404F-D668-0A70-566AE7C5BDA7}"/>
                </a:ext>
              </a:extLst>
            </p:cNvPr>
            <p:cNvPicPr>
              <a:picLocks noChangeAspect="1"/>
            </p:cNvPicPr>
            <p:nvPr/>
          </p:nvPicPr>
          <p:blipFill rotWithShape="1">
            <a:blip r:embed="rId7"/>
            <a:srcRect r="69982"/>
            <a:stretch/>
          </p:blipFill>
          <p:spPr>
            <a:xfrm>
              <a:off x="5055556" y="1720755"/>
              <a:ext cx="643279" cy="914400"/>
            </a:xfrm>
            <a:prstGeom prst="rect">
              <a:avLst/>
            </a:prstGeom>
          </p:spPr>
        </p:pic>
      </p:grpSp>
      <p:grpSp>
        <p:nvGrpSpPr>
          <p:cNvPr id="18" name="Group 17">
            <a:extLst>
              <a:ext uri="{FF2B5EF4-FFF2-40B4-BE49-F238E27FC236}">
                <a16:creationId xmlns:a16="http://schemas.microsoft.com/office/drawing/2014/main" id="{32F5D4BF-3C2F-10D6-D2F7-E9D99B728518}"/>
              </a:ext>
            </a:extLst>
          </p:cNvPr>
          <p:cNvGrpSpPr/>
          <p:nvPr/>
        </p:nvGrpSpPr>
        <p:grpSpPr>
          <a:xfrm>
            <a:off x="4857930" y="5116713"/>
            <a:ext cx="2181489" cy="991209"/>
            <a:chOff x="5098066" y="5070531"/>
            <a:chExt cx="2095888" cy="920071"/>
          </a:xfrm>
        </p:grpSpPr>
        <p:pic>
          <p:nvPicPr>
            <p:cNvPr id="13" name="Picture 12"/>
            <p:cNvPicPr>
              <a:picLocks noChangeAspect="1"/>
            </p:cNvPicPr>
            <p:nvPr/>
          </p:nvPicPr>
          <p:blipFill rotWithShape="1">
            <a:blip r:embed="rId10"/>
            <a:srcRect l="2990"/>
            <a:stretch/>
          </p:blipFill>
          <p:spPr>
            <a:xfrm>
              <a:off x="5098066" y="5137245"/>
              <a:ext cx="2095888" cy="853357"/>
            </a:xfrm>
            <a:prstGeom prst="rect">
              <a:avLst/>
            </a:prstGeom>
          </p:spPr>
        </p:pic>
        <p:pic>
          <p:nvPicPr>
            <p:cNvPr id="17" name="Picture 16">
              <a:extLst>
                <a:ext uri="{FF2B5EF4-FFF2-40B4-BE49-F238E27FC236}">
                  <a16:creationId xmlns:a16="http://schemas.microsoft.com/office/drawing/2014/main" id="{546E5027-76A6-E0A6-8AB3-A48EDC4EB80A}"/>
                </a:ext>
              </a:extLst>
            </p:cNvPr>
            <p:cNvPicPr>
              <a:picLocks noChangeAspect="1"/>
            </p:cNvPicPr>
            <p:nvPr/>
          </p:nvPicPr>
          <p:blipFill rotWithShape="1">
            <a:blip r:embed="rId7"/>
            <a:srcRect r="69982"/>
            <a:stretch/>
          </p:blipFill>
          <p:spPr>
            <a:xfrm>
              <a:off x="5101737" y="5070531"/>
              <a:ext cx="643279" cy="914400"/>
            </a:xfrm>
            <a:prstGeom prst="rect">
              <a:avLst/>
            </a:prstGeom>
          </p:spPr>
        </p:pic>
      </p:grpSp>
      <p:pic>
        <p:nvPicPr>
          <p:cNvPr id="21" name="Picture 20">
            <a:extLst>
              <a:ext uri="{FF2B5EF4-FFF2-40B4-BE49-F238E27FC236}">
                <a16:creationId xmlns:a16="http://schemas.microsoft.com/office/drawing/2014/main" id="{97884A70-773F-3760-B2B7-C8A7483A0E99}"/>
              </a:ext>
            </a:extLst>
          </p:cNvPr>
          <p:cNvPicPr>
            <a:picLocks noChangeAspect="1"/>
          </p:cNvPicPr>
          <p:nvPr/>
        </p:nvPicPr>
        <p:blipFill>
          <a:blip r:embed="rId11"/>
          <a:stretch>
            <a:fillRect/>
          </a:stretch>
        </p:blipFill>
        <p:spPr>
          <a:xfrm>
            <a:off x="8377871" y="1761406"/>
            <a:ext cx="2029061" cy="954165"/>
          </a:xfrm>
          <a:prstGeom prst="rect">
            <a:avLst/>
          </a:prstGeom>
        </p:spPr>
      </p:pic>
      <p:pic>
        <p:nvPicPr>
          <p:cNvPr id="23" name="Picture 22">
            <a:extLst>
              <a:ext uri="{FF2B5EF4-FFF2-40B4-BE49-F238E27FC236}">
                <a16:creationId xmlns:a16="http://schemas.microsoft.com/office/drawing/2014/main" id="{914F378C-B7CB-9CB3-0E8F-7208AB50D2C7}"/>
              </a:ext>
            </a:extLst>
          </p:cNvPr>
          <p:cNvPicPr>
            <a:picLocks noChangeAspect="1"/>
          </p:cNvPicPr>
          <p:nvPr/>
        </p:nvPicPr>
        <p:blipFill>
          <a:blip r:embed="rId12"/>
          <a:stretch>
            <a:fillRect/>
          </a:stretch>
        </p:blipFill>
        <p:spPr>
          <a:xfrm>
            <a:off x="8439297" y="5246049"/>
            <a:ext cx="1967635" cy="925280"/>
          </a:xfrm>
          <a:prstGeom prst="rect">
            <a:avLst/>
          </a:prstGeom>
        </p:spPr>
      </p:pic>
      <p:pic>
        <p:nvPicPr>
          <p:cNvPr id="25" name="Picture 24">
            <a:extLst>
              <a:ext uri="{FF2B5EF4-FFF2-40B4-BE49-F238E27FC236}">
                <a16:creationId xmlns:a16="http://schemas.microsoft.com/office/drawing/2014/main" id="{76ABB33F-7DB5-1F76-EA19-DE507BFAF17D}"/>
              </a:ext>
            </a:extLst>
          </p:cNvPr>
          <p:cNvPicPr>
            <a:picLocks noChangeAspect="1"/>
          </p:cNvPicPr>
          <p:nvPr/>
        </p:nvPicPr>
        <p:blipFill>
          <a:blip r:embed="rId13"/>
          <a:stretch>
            <a:fillRect/>
          </a:stretch>
        </p:blipFill>
        <p:spPr>
          <a:xfrm>
            <a:off x="4836129" y="3996830"/>
            <a:ext cx="2181489" cy="991209"/>
          </a:xfrm>
          <a:prstGeom prst="rect">
            <a:avLst/>
          </a:prstGeom>
        </p:spPr>
      </p:pic>
      <p:pic>
        <p:nvPicPr>
          <p:cNvPr id="27" name="Picture 26">
            <a:extLst>
              <a:ext uri="{FF2B5EF4-FFF2-40B4-BE49-F238E27FC236}">
                <a16:creationId xmlns:a16="http://schemas.microsoft.com/office/drawing/2014/main" id="{E33317BD-42BE-EDED-F06E-3C0CE2C9691F}"/>
              </a:ext>
            </a:extLst>
          </p:cNvPr>
          <p:cNvPicPr>
            <a:picLocks noChangeAspect="1"/>
          </p:cNvPicPr>
          <p:nvPr/>
        </p:nvPicPr>
        <p:blipFill>
          <a:blip r:embed="rId14"/>
          <a:stretch>
            <a:fillRect/>
          </a:stretch>
        </p:blipFill>
        <p:spPr>
          <a:xfrm>
            <a:off x="8439297" y="4041229"/>
            <a:ext cx="2012447" cy="914400"/>
          </a:xfrm>
          <a:prstGeom prst="rect">
            <a:avLst/>
          </a:prstGeom>
        </p:spPr>
      </p:pic>
      <p:sp>
        <p:nvSpPr>
          <p:cNvPr id="3" name="Title 1">
            <a:extLst>
              <a:ext uri="{FF2B5EF4-FFF2-40B4-BE49-F238E27FC236}">
                <a16:creationId xmlns:a16="http://schemas.microsoft.com/office/drawing/2014/main" id="{B2700F30-A487-D81E-ECAC-77CDC5F640A4}"/>
              </a:ext>
            </a:extLst>
          </p:cNvPr>
          <p:cNvSpPr txBox="1">
            <a:spLocks/>
          </p:cNvSpPr>
          <p:nvPr/>
        </p:nvSpPr>
        <p:spPr>
          <a:xfrm>
            <a:off x="530396" y="397848"/>
            <a:ext cx="7685576" cy="1143000"/>
          </a:xfrm>
          <a:prstGeom prst="rect">
            <a:avLst/>
          </a:prstGeom>
          <a:noFill/>
          <a:ln>
            <a:noFill/>
          </a:ln>
        </p:spPr>
        <p:txBody>
          <a:bodyPr spcFirstLastPara="1" wrap="square" lIns="121900" tIns="121900" rIns="121900" bIns="1219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89" dirty="0">
                <a:solidFill>
                  <a:schemeClr val="accent6"/>
                </a:solidFill>
              </a:rPr>
              <a:t>Thank you to our dedicated schools!</a:t>
            </a:r>
          </a:p>
        </p:txBody>
      </p:sp>
    </p:spTree>
    <p:extLst>
      <p:ext uri="{BB962C8B-B14F-4D97-AF65-F5344CB8AC3E}">
        <p14:creationId xmlns:p14="http://schemas.microsoft.com/office/powerpoint/2010/main" val="332238730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392209" y="462816"/>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3200" dirty="0"/>
              <a:t>Methods</a:t>
            </a:r>
            <a:endParaRPr sz="3200" dirty="0"/>
          </a:p>
        </p:txBody>
      </p:sp>
      <p:sp>
        <p:nvSpPr>
          <p:cNvPr id="9" name="Rectangle 8">
            <a:extLst>
              <a:ext uri="{FF2B5EF4-FFF2-40B4-BE49-F238E27FC236}">
                <a16:creationId xmlns:a16="http://schemas.microsoft.com/office/drawing/2014/main" id="{1EE09CE0-1B0F-874E-AA19-6E39F38C0762}"/>
              </a:ext>
            </a:extLst>
          </p:cNvPr>
          <p:cNvSpPr/>
          <p:nvPr/>
        </p:nvSpPr>
        <p:spPr>
          <a:xfrm>
            <a:off x="51467" y="6324520"/>
            <a:ext cx="9614149" cy="502573"/>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dirty="0">
                <a:solidFill>
                  <a:schemeClr val="bg1">
                    <a:lumMod val="50000"/>
                  </a:schemeClr>
                </a:solidFill>
                <a:latin typeface="Roboto Condensed" panose="02000000000000000000" pitchFamily="2" charset="0"/>
                <a:ea typeface="Roboto Condensed" panose="02000000000000000000" pitchFamily="2" charset="0"/>
              </a:rPr>
              <a:t>Zoellner J, et al., Kids SIPsmartER, a cluster randomized controlled trial and multi-level intervention to improve sugar-sweetened beverages behaviors among Appalachian middle-school students: Rationale, design &amp; methods. </a:t>
            </a:r>
            <a:r>
              <a:rPr lang="en-US" sz="1333" dirty="0" err="1">
                <a:solidFill>
                  <a:schemeClr val="bg1">
                    <a:lumMod val="50000"/>
                  </a:schemeClr>
                </a:solidFill>
                <a:latin typeface="Roboto Condensed" panose="02000000000000000000" pitchFamily="2" charset="0"/>
                <a:ea typeface="Roboto Condensed" panose="02000000000000000000" pitchFamily="2" charset="0"/>
              </a:rPr>
              <a:t>Contemp</a:t>
            </a:r>
            <a:r>
              <a:rPr lang="en-US" sz="1333" dirty="0">
                <a:solidFill>
                  <a:schemeClr val="bg1">
                    <a:lumMod val="50000"/>
                  </a:schemeClr>
                </a:solidFill>
                <a:latin typeface="Roboto Condensed" panose="02000000000000000000" pitchFamily="2" charset="0"/>
                <a:ea typeface="Roboto Condensed" panose="02000000000000000000" pitchFamily="2" charset="0"/>
              </a:rPr>
              <a:t> Clin Trials. 2019 Aug; 83:64-80</a:t>
            </a:r>
            <a:r>
              <a:rPr lang="en-US" sz="1333" dirty="0">
                <a:solidFill>
                  <a:srgbClr val="000000"/>
                </a:solidFill>
                <a:latin typeface="Roboto Condensed" panose="02000000000000000000" pitchFamily="2" charset="0"/>
                <a:ea typeface="Roboto Condensed" panose="02000000000000000000" pitchFamily="2" charset="0"/>
              </a:rPr>
              <a:t>.</a:t>
            </a:r>
            <a:endParaRPr lang="en-US" sz="1333" dirty="0">
              <a:solidFill>
                <a:srgbClr val="000000"/>
              </a:solidFill>
              <a:effectLst/>
              <a:latin typeface="Roboto Condensed" panose="02000000000000000000" pitchFamily="2" charset="0"/>
              <a:ea typeface="Roboto Condensed" panose="02000000000000000000" pitchFamily="2" charset="0"/>
            </a:endParaRPr>
          </a:p>
        </p:txBody>
      </p:sp>
      <p:graphicFrame>
        <p:nvGraphicFramePr>
          <p:cNvPr id="2" name="Diagram 1">
            <a:extLst>
              <a:ext uri="{FF2B5EF4-FFF2-40B4-BE49-F238E27FC236}">
                <a16:creationId xmlns:a16="http://schemas.microsoft.com/office/drawing/2014/main" id="{E7F6BBB6-78D2-BB15-BA2D-8F5EF4F65E79}"/>
              </a:ext>
            </a:extLst>
          </p:cNvPr>
          <p:cNvGraphicFramePr/>
          <p:nvPr/>
        </p:nvGraphicFramePr>
        <p:xfrm>
          <a:off x="2666289" y="1909838"/>
          <a:ext cx="6859423" cy="4357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86399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8E7A3-F0DE-8EC0-376D-80CC2C742AB8}"/>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Consort</a:t>
            </a:r>
          </a:p>
        </p:txBody>
      </p:sp>
      <p:pic>
        <p:nvPicPr>
          <p:cNvPr id="5" name="Picture 4">
            <a:extLst>
              <a:ext uri="{FF2B5EF4-FFF2-40B4-BE49-F238E27FC236}">
                <a16:creationId xmlns:a16="http://schemas.microsoft.com/office/drawing/2014/main" id="{6B470DDA-7923-5DBB-E53B-432D078C85EA}"/>
              </a:ext>
            </a:extLst>
          </p:cNvPr>
          <p:cNvPicPr>
            <a:picLocks noChangeAspect="1"/>
          </p:cNvPicPr>
          <p:nvPr/>
        </p:nvPicPr>
        <p:blipFill>
          <a:blip r:embed="rId3"/>
          <a:stretch>
            <a:fillRect/>
          </a:stretch>
        </p:blipFill>
        <p:spPr>
          <a:xfrm>
            <a:off x="255836" y="1815432"/>
            <a:ext cx="4085064" cy="4813969"/>
          </a:xfrm>
          <a:prstGeom prst="rect">
            <a:avLst/>
          </a:prstGeom>
        </p:spPr>
      </p:pic>
      <p:graphicFrame>
        <p:nvGraphicFramePr>
          <p:cNvPr id="8" name="Table 4">
            <a:extLst>
              <a:ext uri="{FF2B5EF4-FFF2-40B4-BE49-F238E27FC236}">
                <a16:creationId xmlns:a16="http://schemas.microsoft.com/office/drawing/2014/main" id="{4A84540E-FC34-36F2-E0CE-2180941D80EC}"/>
              </a:ext>
            </a:extLst>
          </p:cNvPr>
          <p:cNvGraphicFramePr>
            <a:graphicFrameLocks noGrp="1"/>
          </p:cNvGraphicFramePr>
          <p:nvPr/>
        </p:nvGraphicFramePr>
        <p:xfrm>
          <a:off x="4964185" y="1815431"/>
          <a:ext cx="6625819" cy="1977813"/>
        </p:xfrm>
        <a:graphic>
          <a:graphicData uri="http://schemas.openxmlformats.org/drawingml/2006/table">
            <a:tbl>
              <a:tblPr firstRow="1" bandRow="1">
                <a:tableStyleId>{C083E6E3-FA7D-4D7B-A595-EF9225AFEA82}</a:tableStyleId>
              </a:tblPr>
              <a:tblGrid>
                <a:gridCol w="2224813">
                  <a:extLst>
                    <a:ext uri="{9D8B030D-6E8A-4147-A177-3AD203B41FA5}">
                      <a16:colId xmlns:a16="http://schemas.microsoft.com/office/drawing/2014/main" val="3333226750"/>
                    </a:ext>
                  </a:extLst>
                </a:gridCol>
                <a:gridCol w="2224813">
                  <a:extLst>
                    <a:ext uri="{9D8B030D-6E8A-4147-A177-3AD203B41FA5}">
                      <a16:colId xmlns:a16="http://schemas.microsoft.com/office/drawing/2014/main" val="276530678"/>
                    </a:ext>
                  </a:extLst>
                </a:gridCol>
                <a:gridCol w="2176192">
                  <a:extLst>
                    <a:ext uri="{9D8B030D-6E8A-4147-A177-3AD203B41FA5}">
                      <a16:colId xmlns:a16="http://schemas.microsoft.com/office/drawing/2014/main" val="1582131933"/>
                    </a:ext>
                  </a:extLst>
                </a:gridCol>
              </a:tblGrid>
              <a:tr h="494453">
                <a:tc>
                  <a:txBody>
                    <a:bodyPr/>
                    <a:lstStyle/>
                    <a:p>
                      <a:pPr algn="ctr"/>
                      <a:r>
                        <a:rPr lang="en-US" sz="2400" b="1" dirty="0">
                          <a:solidFill>
                            <a:schemeClr val="accent5"/>
                          </a:solidFill>
                        </a:rPr>
                        <a:t>Students</a:t>
                      </a:r>
                    </a:p>
                  </a:txBody>
                  <a:tcPr marL="121920" marR="121920" marT="60960" marB="60960">
                    <a:solidFill>
                      <a:schemeClr val="accent5">
                        <a:lumMod val="20000"/>
                        <a:lumOff val="80000"/>
                      </a:schemeClr>
                    </a:solidFill>
                  </a:tcPr>
                </a:tc>
                <a:tc>
                  <a:txBody>
                    <a:bodyPr/>
                    <a:lstStyle/>
                    <a:p>
                      <a:pPr algn="ctr"/>
                      <a:r>
                        <a:rPr lang="en-US" sz="2400" b="1" dirty="0"/>
                        <a:t>Intervention</a:t>
                      </a:r>
                    </a:p>
                  </a:txBody>
                  <a:tcPr marL="121920" marR="121920" marT="60960" marB="60960">
                    <a:solidFill>
                      <a:schemeClr val="accent5">
                        <a:lumMod val="20000"/>
                        <a:lumOff val="80000"/>
                      </a:schemeClr>
                    </a:solidFill>
                  </a:tcPr>
                </a:tc>
                <a:tc>
                  <a:txBody>
                    <a:bodyPr/>
                    <a:lstStyle/>
                    <a:p>
                      <a:pPr algn="ctr"/>
                      <a:r>
                        <a:rPr lang="en-US" sz="2400" b="1" dirty="0"/>
                        <a:t>Control</a:t>
                      </a:r>
                    </a:p>
                  </a:txBody>
                  <a:tcPr marL="121920" marR="121920" marT="60960" marB="60960">
                    <a:solidFill>
                      <a:schemeClr val="accent5">
                        <a:lumMod val="20000"/>
                        <a:lumOff val="80000"/>
                      </a:schemeClr>
                    </a:solidFill>
                  </a:tcPr>
                </a:tc>
                <a:extLst>
                  <a:ext uri="{0D108BD9-81ED-4DB2-BD59-A6C34878D82A}">
                    <a16:rowId xmlns:a16="http://schemas.microsoft.com/office/drawing/2014/main" val="3309346461"/>
                  </a:ext>
                </a:extLst>
              </a:tr>
              <a:tr h="494453">
                <a:tc>
                  <a:txBody>
                    <a:bodyPr/>
                    <a:lstStyle/>
                    <a:p>
                      <a:r>
                        <a:rPr lang="en-US" sz="2400" dirty="0">
                          <a:solidFill>
                            <a:schemeClr val="tx1"/>
                          </a:solidFill>
                        </a:rPr>
                        <a:t>Eligible</a:t>
                      </a:r>
                    </a:p>
                  </a:txBody>
                  <a:tcPr marL="121920" marR="121920" marT="60960" marB="60960"/>
                </a:tc>
                <a:tc>
                  <a:txBody>
                    <a:bodyPr/>
                    <a:lstStyle/>
                    <a:p>
                      <a:r>
                        <a:rPr lang="en-US" sz="2400" dirty="0">
                          <a:solidFill>
                            <a:schemeClr val="tx1"/>
                          </a:solidFill>
                        </a:rPr>
                        <a:t>620</a:t>
                      </a:r>
                    </a:p>
                  </a:txBody>
                  <a:tcPr marL="121920" marR="121920" marT="60960" marB="60960"/>
                </a:tc>
                <a:tc>
                  <a:txBody>
                    <a:bodyPr/>
                    <a:lstStyle/>
                    <a:p>
                      <a:r>
                        <a:rPr lang="en-US" sz="2400" dirty="0">
                          <a:solidFill>
                            <a:schemeClr val="tx1"/>
                          </a:solidFill>
                        </a:rPr>
                        <a:t>802</a:t>
                      </a:r>
                    </a:p>
                  </a:txBody>
                  <a:tcPr marL="121920" marR="121920" marT="60960" marB="60960"/>
                </a:tc>
                <a:extLst>
                  <a:ext uri="{0D108BD9-81ED-4DB2-BD59-A6C34878D82A}">
                    <a16:rowId xmlns:a16="http://schemas.microsoft.com/office/drawing/2014/main" val="629458671"/>
                  </a:ext>
                </a:extLst>
              </a:tr>
              <a:tr h="494453">
                <a:tc>
                  <a:txBody>
                    <a:bodyPr/>
                    <a:lstStyle/>
                    <a:p>
                      <a:r>
                        <a:rPr lang="en-US" sz="2400" dirty="0">
                          <a:solidFill>
                            <a:schemeClr val="tx1"/>
                          </a:solidFill>
                        </a:rPr>
                        <a:t>Enrolled</a:t>
                      </a:r>
                    </a:p>
                  </a:txBody>
                  <a:tcPr marL="121920" marR="121920" marT="60960" marB="60960"/>
                </a:tc>
                <a:tc>
                  <a:txBody>
                    <a:bodyPr/>
                    <a:lstStyle/>
                    <a:p>
                      <a:r>
                        <a:rPr lang="en-US" sz="2400" dirty="0">
                          <a:solidFill>
                            <a:schemeClr val="tx1"/>
                          </a:solidFill>
                        </a:rPr>
                        <a:t>357 </a:t>
                      </a:r>
                      <a:r>
                        <a:rPr lang="en-US" sz="2400" dirty="0">
                          <a:solidFill>
                            <a:schemeClr val="tx1">
                              <a:lumMod val="60000"/>
                              <a:lumOff val="40000"/>
                            </a:schemeClr>
                          </a:solidFill>
                        </a:rPr>
                        <a:t>(58%)</a:t>
                      </a:r>
                    </a:p>
                  </a:txBody>
                  <a:tcPr marL="121920" marR="121920" marT="60960" marB="60960"/>
                </a:tc>
                <a:tc>
                  <a:txBody>
                    <a:bodyPr/>
                    <a:lstStyle/>
                    <a:p>
                      <a:r>
                        <a:rPr lang="en-US" sz="2400" dirty="0">
                          <a:solidFill>
                            <a:schemeClr val="tx1"/>
                          </a:solidFill>
                        </a:rPr>
                        <a:t>303 </a:t>
                      </a:r>
                      <a:r>
                        <a:rPr lang="en-US" sz="2400" dirty="0">
                          <a:solidFill>
                            <a:schemeClr val="accent5"/>
                          </a:solidFill>
                        </a:rPr>
                        <a:t>(38%)</a:t>
                      </a:r>
                    </a:p>
                  </a:txBody>
                  <a:tcPr marL="121920" marR="121920" marT="60960" marB="60960"/>
                </a:tc>
                <a:extLst>
                  <a:ext uri="{0D108BD9-81ED-4DB2-BD59-A6C34878D82A}">
                    <a16:rowId xmlns:a16="http://schemas.microsoft.com/office/drawing/2014/main" val="2814421898"/>
                  </a:ext>
                </a:extLst>
              </a:tr>
              <a:tr h="494453">
                <a:tc>
                  <a:txBody>
                    <a:bodyPr/>
                    <a:lstStyle/>
                    <a:p>
                      <a:r>
                        <a:rPr lang="en-US" sz="2400" dirty="0">
                          <a:solidFill>
                            <a:schemeClr val="tx1"/>
                          </a:solidFill>
                        </a:rPr>
                        <a:t>7-month f/u</a:t>
                      </a:r>
                    </a:p>
                  </a:txBody>
                  <a:tcPr marL="121920" marR="121920" marT="60960" marB="60960"/>
                </a:tc>
                <a:tc>
                  <a:txBody>
                    <a:bodyPr/>
                    <a:lstStyle/>
                    <a:p>
                      <a:r>
                        <a:rPr lang="en-US" sz="2400" dirty="0">
                          <a:solidFill>
                            <a:schemeClr val="tx1"/>
                          </a:solidFill>
                        </a:rPr>
                        <a:t>329 (92%)</a:t>
                      </a:r>
                    </a:p>
                  </a:txBody>
                  <a:tcPr marL="121920" marR="121920" marT="60960" marB="60960"/>
                </a:tc>
                <a:tc>
                  <a:txBody>
                    <a:bodyPr/>
                    <a:lstStyle/>
                    <a:p>
                      <a:r>
                        <a:rPr lang="en-US" sz="2400" dirty="0">
                          <a:solidFill>
                            <a:schemeClr val="tx1"/>
                          </a:solidFill>
                        </a:rPr>
                        <a:t>258 (84%)</a:t>
                      </a:r>
                    </a:p>
                  </a:txBody>
                  <a:tcPr marL="121920" marR="121920" marT="60960" marB="60960"/>
                </a:tc>
                <a:extLst>
                  <a:ext uri="{0D108BD9-81ED-4DB2-BD59-A6C34878D82A}">
                    <a16:rowId xmlns:a16="http://schemas.microsoft.com/office/drawing/2014/main" val="170154774"/>
                  </a:ext>
                </a:extLst>
              </a:tr>
            </a:tbl>
          </a:graphicData>
        </a:graphic>
      </p:graphicFrame>
      <p:graphicFrame>
        <p:nvGraphicFramePr>
          <p:cNvPr id="9" name="Table 4">
            <a:extLst>
              <a:ext uri="{FF2B5EF4-FFF2-40B4-BE49-F238E27FC236}">
                <a16:creationId xmlns:a16="http://schemas.microsoft.com/office/drawing/2014/main" id="{B1769E17-CBEB-6A34-443E-DA6DE3FE981A}"/>
              </a:ext>
            </a:extLst>
          </p:cNvPr>
          <p:cNvGraphicFramePr>
            <a:graphicFrameLocks noGrp="1"/>
          </p:cNvGraphicFramePr>
          <p:nvPr/>
        </p:nvGraphicFramePr>
        <p:xfrm>
          <a:off x="4964185" y="4063642"/>
          <a:ext cx="6625819" cy="1977813"/>
        </p:xfrm>
        <a:graphic>
          <a:graphicData uri="http://schemas.openxmlformats.org/drawingml/2006/table">
            <a:tbl>
              <a:tblPr firstRow="1" bandRow="1">
                <a:tableStyleId>{C083E6E3-FA7D-4D7B-A595-EF9225AFEA82}</a:tableStyleId>
              </a:tblPr>
              <a:tblGrid>
                <a:gridCol w="2224813">
                  <a:extLst>
                    <a:ext uri="{9D8B030D-6E8A-4147-A177-3AD203B41FA5}">
                      <a16:colId xmlns:a16="http://schemas.microsoft.com/office/drawing/2014/main" val="3333226750"/>
                    </a:ext>
                  </a:extLst>
                </a:gridCol>
                <a:gridCol w="2224813">
                  <a:extLst>
                    <a:ext uri="{9D8B030D-6E8A-4147-A177-3AD203B41FA5}">
                      <a16:colId xmlns:a16="http://schemas.microsoft.com/office/drawing/2014/main" val="276530678"/>
                    </a:ext>
                  </a:extLst>
                </a:gridCol>
                <a:gridCol w="2176192">
                  <a:extLst>
                    <a:ext uri="{9D8B030D-6E8A-4147-A177-3AD203B41FA5}">
                      <a16:colId xmlns:a16="http://schemas.microsoft.com/office/drawing/2014/main" val="1582131933"/>
                    </a:ext>
                  </a:extLst>
                </a:gridCol>
              </a:tblGrid>
              <a:tr h="494453">
                <a:tc>
                  <a:txBody>
                    <a:bodyPr/>
                    <a:lstStyle/>
                    <a:p>
                      <a:pPr algn="ctr"/>
                      <a:r>
                        <a:rPr lang="en-US" sz="2400" b="1" dirty="0">
                          <a:solidFill>
                            <a:schemeClr val="accent5"/>
                          </a:solidFill>
                        </a:rPr>
                        <a:t>Caregivers</a:t>
                      </a:r>
                    </a:p>
                  </a:txBody>
                  <a:tcPr marL="121920" marR="121920" marT="60960" marB="60960">
                    <a:solidFill>
                      <a:schemeClr val="accent5">
                        <a:lumMod val="20000"/>
                        <a:lumOff val="80000"/>
                      </a:schemeClr>
                    </a:solidFill>
                  </a:tcPr>
                </a:tc>
                <a:tc>
                  <a:txBody>
                    <a:bodyPr/>
                    <a:lstStyle/>
                    <a:p>
                      <a:pPr algn="ctr"/>
                      <a:r>
                        <a:rPr lang="en-US" sz="2400" b="1" dirty="0"/>
                        <a:t>Intervention</a:t>
                      </a:r>
                    </a:p>
                  </a:txBody>
                  <a:tcPr marL="121920" marR="121920" marT="60960" marB="60960">
                    <a:solidFill>
                      <a:schemeClr val="accent5">
                        <a:lumMod val="20000"/>
                        <a:lumOff val="80000"/>
                      </a:schemeClr>
                    </a:solidFill>
                  </a:tcPr>
                </a:tc>
                <a:tc>
                  <a:txBody>
                    <a:bodyPr/>
                    <a:lstStyle/>
                    <a:p>
                      <a:pPr algn="ctr"/>
                      <a:r>
                        <a:rPr lang="en-US" sz="2400" b="1" dirty="0"/>
                        <a:t>Control</a:t>
                      </a:r>
                    </a:p>
                  </a:txBody>
                  <a:tcPr marL="121920" marR="121920" marT="60960" marB="60960">
                    <a:solidFill>
                      <a:schemeClr val="accent5">
                        <a:lumMod val="20000"/>
                        <a:lumOff val="80000"/>
                      </a:schemeClr>
                    </a:solidFill>
                  </a:tcPr>
                </a:tc>
                <a:extLst>
                  <a:ext uri="{0D108BD9-81ED-4DB2-BD59-A6C34878D82A}">
                    <a16:rowId xmlns:a16="http://schemas.microsoft.com/office/drawing/2014/main" val="3309346461"/>
                  </a:ext>
                </a:extLst>
              </a:tr>
              <a:tr h="494453">
                <a:tc>
                  <a:txBody>
                    <a:bodyPr/>
                    <a:lstStyle/>
                    <a:p>
                      <a:r>
                        <a:rPr lang="en-US" sz="2400" dirty="0">
                          <a:solidFill>
                            <a:schemeClr val="tx1"/>
                          </a:solidFill>
                        </a:rPr>
                        <a:t>Eligible</a:t>
                      </a:r>
                    </a:p>
                  </a:txBody>
                  <a:tcPr marL="121920" marR="121920" marT="60960" marB="60960"/>
                </a:tc>
                <a:tc>
                  <a:txBody>
                    <a:bodyPr/>
                    <a:lstStyle/>
                    <a:p>
                      <a:r>
                        <a:rPr lang="en-US" sz="2400" dirty="0">
                          <a:solidFill>
                            <a:schemeClr val="tx1"/>
                          </a:solidFill>
                        </a:rPr>
                        <a:t>620</a:t>
                      </a:r>
                    </a:p>
                  </a:txBody>
                  <a:tcPr marL="121920" marR="121920" marT="60960" marB="60960"/>
                </a:tc>
                <a:tc>
                  <a:txBody>
                    <a:bodyPr/>
                    <a:lstStyle/>
                    <a:p>
                      <a:r>
                        <a:rPr lang="en-US" sz="2400" dirty="0">
                          <a:solidFill>
                            <a:schemeClr val="tx1"/>
                          </a:solidFill>
                        </a:rPr>
                        <a:t>802</a:t>
                      </a:r>
                    </a:p>
                  </a:txBody>
                  <a:tcPr marL="121920" marR="121920" marT="60960" marB="60960"/>
                </a:tc>
                <a:extLst>
                  <a:ext uri="{0D108BD9-81ED-4DB2-BD59-A6C34878D82A}">
                    <a16:rowId xmlns:a16="http://schemas.microsoft.com/office/drawing/2014/main" val="629458671"/>
                  </a:ext>
                </a:extLst>
              </a:tr>
              <a:tr h="494453">
                <a:tc>
                  <a:txBody>
                    <a:bodyPr/>
                    <a:lstStyle/>
                    <a:p>
                      <a:r>
                        <a:rPr lang="en-US" sz="2400" dirty="0">
                          <a:solidFill>
                            <a:schemeClr val="tx1"/>
                          </a:solidFill>
                        </a:rPr>
                        <a:t>Enrolled</a:t>
                      </a:r>
                    </a:p>
                  </a:txBody>
                  <a:tcPr marL="121920" marR="121920" marT="60960" marB="60960"/>
                </a:tc>
                <a:tc>
                  <a:txBody>
                    <a:bodyPr/>
                    <a:lstStyle/>
                    <a:p>
                      <a:r>
                        <a:rPr lang="en-US" sz="2400" dirty="0">
                          <a:solidFill>
                            <a:schemeClr val="tx1"/>
                          </a:solidFill>
                        </a:rPr>
                        <a:t>190 </a:t>
                      </a:r>
                      <a:r>
                        <a:rPr lang="en-US" sz="2400" dirty="0">
                          <a:solidFill>
                            <a:schemeClr val="tx1">
                              <a:lumMod val="60000"/>
                              <a:lumOff val="40000"/>
                            </a:schemeClr>
                          </a:solidFill>
                        </a:rPr>
                        <a:t>(31%)</a:t>
                      </a:r>
                    </a:p>
                  </a:txBody>
                  <a:tcPr marL="121920" marR="121920" marT="60960" marB="60960"/>
                </a:tc>
                <a:tc>
                  <a:txBody>
                    <a:bodyPr/>
                    <a:lstStyle/>
                    <a:p>
                      <a:r>
                        <a:rPr lang="en-US" sz="2400" dirty="0">
                          <a:solidFill>
                            <a:schemeClr val="tx1"/>
                          </a:solidFill>
                        </a:rPr>
                        <a:t>158 </a:t>
                      </a:r>
                      <a:r>
                        <a:rPr lang="en-US" sz="2400" dirty="0">
                          <a:solidFill>
                            <a:schemeClr val="accent5"/>
                          </a:solidFill>
                        </a:rPr>
                        <a:t>(20%)</a:t>
                      </a:r>
                    </a:p>
                  </a:txBody>
                  <a:tcPr marL="121920" marR="121920" marT="60960" marB="60960"/>
                </a:tc>
                <a:extLst>
                  <a:ext uri="{0D108BD9-81ED-4DB2-BD59-A6C34878D82A}">
                    <a16:rowId xmlns:a16="http://schemas.microsoft.com/office/drawing/2014/main" val="2814421898"/>
                  </a:ext>
                </a:extLst>
              </a:tr>
              <a:tr h="494453">
                <a:tc>
                  <a:txBody>
                    <a:bodyPr/>
                    <a:lstStyle/>
                    <a:p>
                      <a:r>
                        <a:rPr lang="en-US" sz="2400" dirty="0">
                          <a:solidFill>
                            <a:schemeClr val="tx1"/>
                          </a:solidFill>
                        </a:rPr>
                        <a:t>7-month f/u</a:t>
                      </a:r>
                    </a:p>
                  </a:txBody>
                  <a:tcPr marL="121920" marR="121920" marT="60960" marB="60960"/>
                </a:tc>
                <a:tc>
                  <a:txBody>
                    <a:bodyPr/>
                    <a:lstStyle/>
                    <a:p>
                      <a:r>
                        <a:rPr lang="en-US" sz="2400" dirty="0">
                          <a:solidFill>
                            <a:schemeClr val="tx1"/>
                          </a:solidFill>
                        </a:rPr>
                        <a:t>126 (66%)</a:t>
                      </a:r>
                    </a:p>
                  </a:txBody>
                  <a:tcPr marL="121920" marR="121920" marT="60960" marB="60960"/>
                </a:tc>
                <a:tc>
                  <a:txBody>
                    <a:bodyPr/>
                    <a:lstStyle/>
                    <a:p>
                      <a:r>
                        <a:rPr lang="en-US" sz="2400" dirty="0">
                          <a:solidFill>
                            <a:schemeClr val="tx1"/>
                          </a:solidFill>
                        </a:rPr>
                        <a:t>110 (70%)</a:t>
                      </a:r>
                    </a:p>
                  </a:txBody>
                  <a:tcPr marL="121920" marR="121920" marT="60960" marB="60960"/>
                </a:tc>
                <a:extLst>
                  <a:ext uri="{0D108BD9-81ED-4DB2-BD59-A6C34878D82A}">
                    <a16:rowId xmlns:a16="http://schemas.microsoft.com/office/drawing/2014/main" val="170154774"/>
                  </a:ext>
                </a:extLst>
              </a:tr>
            </a:tbl>
          </a:graphicData>
        </a:graphic>
      </p:graphicFrame>
    </p:spTree>
    <p:extLst>
      <p:ext uri="{BB962C8B-B14F-4D97-AF65-F5344CB8AC3E}">
        <p14:creationId xmlns:p14="http://schemas.microsoft.com/office/powerpoint/2010/main" val="18289207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BAC-B6D2-50B4-CAF4-9B84BA84D167}"/>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Demographics</a:t>
            </a:r>
          </a:p>
        </p:txBody>
      </p:sp>
      <p:sp>
        <p:nvSpPr>
          <p:cNvPr id="3" name="Text Placeholder 2">
            <a:extLst>
              <a:ext uri="{FF2B5EF4-FFF2-40B4-BE49-F238E27FC236}">
                <a16:creationId xmlns:a16="http://schemas.microsoft.com/office/drawing/2014/main" id="{65D3CF7C-B01E-E5B6-C119-FE64BE7671B3}"/>
              </a:ext>
            </a:extLst>
          </p:cNvPr>
          <p:cNvSpPr>
            <a:spLocks noGrp="1"/>
          </p:cNvSpPr>
          <p:nvPr>
            <p:ph type="body" idx="1"/>
          </p:nvPr>
        </p:nvSpPr>
        <p:spPr>
          <a:xfrm>
            <a:off x="696622" y="2044396"/>
            <a:ext cx="10469241" cy="4194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Of 526 students: </a:t>
            </a:r>
          </a:p>
          <a:p>
            <a:pPr lvl="1">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12.7 (0.5) mean age in years </a:t>
            </a:r>
          </a:p>
          <a:p>
            <a:pPr lvl="1">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55% female</a:t>
            </a:r>
          </a:p>
          <a:p>
            <a:pPr lvl="1">
              <a:spcBef>
                <a:spcPts val="0"/>
              </a:spcBef>
            </a:pPr>
            <a:r>
              <a:rPr lang="en-US" sz="240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46% with unhealthy weight</a:t>
            </a:r>
            <a:r>
              <a:rPr lang="en-US" sz="2400" dirty="0">
                <a:latin typeface="Roboto Condensed" panose="02000000000000000000" pitchFamily="2" charset="0"/>
                <a:ea typeface="Roboto Condensed" panose="02000000000000000000" pitchFamily="2" charset="0"/>
                <a:cs typeface="Roboto Condensed" panose="02000000000000000000" pitchFamily="2" charset="0"/>
              </a:rPr>
              <a:t>: 18% with overweight, 28% with obesity</a:t>
            </a:r>
          </a:p>
          <a:p>
            <a:pPr marL="0" marR="0" indent="609585">
              <a:spcBef>
                <a:spcPts val="0"/>
              </a:spcBef>
              <a:spcAft>
                <a:spcPts val="0"/>
              </a:spcAft>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Of 220 caregivers:</a:t>
            </a:r>
          </a:p>
          <a:p>
            <a:pPr marL="609585" lvl="1" indent="609585">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40.6 (6.7) mean age in years  </a:t>
            </a:r>
          </a:p>
          <a:p>
            <a:pPr marL="609585" lvl="1" indent="609585">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95% female </a:t>
            </a:r>
          </a:p>
          <a:p>
            <a:pPr marL="609585" lvl="1" indent="609585">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93% White</a:t>
            </a:r>
          </a:p>
          <a:p>
            <a:pPr marL="609585" lvl="1" indent="609585">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25% high school education or less </a:t>
            </a:r>
          </a:p>
          <a:p>
            <a:pPr marL="609585" lvl="1" indent="609585">
              <a:spcBef>
                <a:spcPts val="0"/>
              </a:spcBef>
            </a:pPr>
            <a:r>
              <a:rPr lang="en-US" sz="2400" dirty="0">
                <a:latin typeface="Roboto Condensed" panose="02000000000000000000" pitchFamily="2" charset="0"/>
                <a:ea typeface="Roboto Condensed" panose="02000000000000000000" pitchFamily="2" charset="0"/>
                <a:cs typeface="Roboto Condensed" panose="02000000000000000000" pitchFamily="2" charset="0"/>
              </a:rPr>
              <a:t>33% lived in households with annual income less than $50,000</a:t>
            </a:r>
          </a:p>
          <a:p>
            <a:pPr marL="609585" lvl="1" indent="609585">
              <a:spcBef>
                <a:spcPts val="0"/>
              </a:spcBef>
            </a:pPr>
            <a:r>
              <a:rPr lang="en-US" sz="2400"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70% with unhealthy weight</a:t>
            </a:r>
            <a:r>
              <a:rPr lang="en-US" sz="2400" dirty="0">
                <a:latin typeface="Roboto Condensed" panose="02000000000000000000" pitchFamily="2" charset="0"/>
                <a:ea typeface="Roboto Condensed" panose="02000000000000000000" pitchFamily="2" charset="0"/>
                <a:cs typeface="Roboto Condensed" panose="02000000000000000000" pitchFamily="2" charset="0"/>
              </a:rPr>
              <a:t>: 26% with overweight, 44% with obesity</a:t>
            </a:r>
            <a:endParaRPr lang="en-US" dirty="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4" name="Rectangle 3">
            <a:extLst>
              <a:ext uri="{FF2B5EF4-FFF2-40B4-BE49-F238E27FC236}">
                <a16:creationId xmlns:a16="http://schemas.microsoft.com/office/drawing/2014/main" id="{EFB70542-BF4B-FE04-9AF0-AB9C59E3E212}"/>
              </a:ext>
            </a:extLst>
          </p:cNvPr>
          <p:cNvSpPr/>
          <p:nvPr/>
        </p:nvSpPr>
        <p:spPr>
          <a:xfrm>
            <a:off x="0" y="6324520"/>
            <a:ext cx="9614149" cy="70769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dirty="0">
                <a:solidFill>
                  <a:schemeClr val="bg1">
                    <a:lumMod val="50000"/>
                  </a:schemeClr>
                </a:solidFill>
                <a:latin typeface="Roboto Condensed" panose="02000000000000000000" pitchFamily="2" charset="0"/>
                <a:ea typeface="Roboto Condensed" panose="02000000000000000000" pitchFamily="2" charset="0"/>
              </a:rPr>
              <a:t>Zoellner J, et al., Kids </a:t>
            </a:r>
            <a:r>
              <a:rPr lang="en-US" sz="1333" dirty="0" err="1">
                <a:solidFill>
                  <a:schemeClr val="bg1">
                    <a:lumMod val="50000"/>
                  </a:schemeClr>
                </a:solidFill>
                <a:latin typeface="Roboto Condensed" panose="02000000000000000000" pitchFamily="2" charset="0"/>
                <a:ea typeface="Roboto Condensed" panose="02000000000000000000" pitchFamily="2" charset="0"/>
              </a:rPr>
              <a:t>SIPsmartER</a:t>
            </a:r>
            <a:r>
              <a:rPr lang="en-US" sz="1333" dirty="0">
                <a:solidFill>
                  <a:schemeClr val="bg1">
                    <a:lumMod val="50000"/>
                  </a:schemeClr>
                </a:solidFill>
                <a:latin typeface="Roboto Condensed" panose="02000000000000000000" pitchFamily="2" charset="0"/>
                <a:ea typeface="Roboto Condensed" panose="02000000000000000000" pitchFamily="2" charset="0"/>
              </a:rPr>
              <a:t> reduces sugar-sweetened beverages among Appalachian middle-school students and their caregivers: a cluster randomized controlled trial. International Journal of Behavioral Nutrition and Physical Activity, 21(46), 2024.</a:t>
            </a:r>
          </a:p>
          <a:p>
            <a:endParaRPr lang="en-US" sz="1333" dirty="0">
              <a:solidFill>
                <a:srgbClr val="00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0604791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ABE9-B938-EC4D-6D00-412E4EF3FC48}"/>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Heterogeneity of treatment effects (HTE)</a:t>
            </a:r>
          </a:p>
        </p:txBody>
      </p:sp>
      <p:sp>
        <p:nvSpPr>
          <p:cNvPr id="3" name="Text Placeholder 2">
            <a:extLst>
              <a:ext uri="{FF2B5EF4-FFF2-40B4-BE49-F238E27FC236}">
                <a16:creationId xmlns:a16="http://schemas.microsoft.com/office/drawing/2014/main" id="{045E084E-B592-D335-BB31-2E325DD6BC5E}"/>
              </a:ext>
            </a:extLst>
          </p:cNvPr>
          <p:cNvSpPr>
            <a:spLocks noGrp="1"/>
          </p:cNvSpPr>
          <p:nvPr>
            <p:ph type="body" idx="1"/>
          </p:nvPr>
        </p:nvSpPr>
        <p:spPr>
          <a:xfrm>
            <a:off x="638817" y="1964653"/>
            <a:ext cx="9963987" cy="4194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00" dirty="0">
              <a:latin typeface="AdvTTf1279dcd"/>
            </a:endParaRPr>
          </a:p>
          <a:p>
            <a:r>
              <a:rPr lang="en-US" sz="2400" dirty="0">
                <a:latin typeface="AdvTTf1279dcd"/>
              </a:rPr>
              <a:t>Main goals of HTE analysis are to estimate treatment effects in clinically relevant subgroups and to predict whether an individual might benefit from a treatment</a:t>
            </a:r>
          </a:p>
          <a:p>
            <a:pPr lvl="1"/>
            <a:r>
              <a:rPr lang="en-US" sz="2400" dirty="0">
                <a:latin typeface="AdvTTf1279dcd"/>
              </a:rPr>
              <a:t>e.g., SSB at baseline: &gt;8 ounces, &gt;12 ounces, &gt;24 ounces </a:t>
            </a:r>
          </a:p>
          <a:p>
            <a:endParaRPr lang="en-US" sz="2400" dirty="0">
              <a:latin typeface="AdvTTf1279dcd"/>
            </a:endParaRPr>
          </a:p>
          <a:p>
            <a:r>
              <a:rPr lang="en-US" sz="2400" dirty="0">
                <a:latin typeface="AdvTTf1279dcd"/>
              </a:rPr>
              <a:t>Exploring HTE is especially important in primary prevention trials, when inclusion criteria are very broad</a:t>
            </a:r>
          </a:p>
          <a:p>
            <a:pPr marL="711182" lvl="1" indent="0">
              <a:buNone/>
            </a:pPr>
            <a:r>
              <a:rPr lang="en-US" sz="2400" dirty="0">
                <a:latin typeface="AdvTTf1279dcd"/>
              </a:rPr>
              <a:t> </a:t>
            </a:r>
          </a:p>
        </p:txBody>
      </p:sp>
    </p:spTree>
    <p:extLst>
      <p:ext uri="{BB962C8B-B14F-4D97-AF65-F5344CB8AC3E}">
        <p14:creationId xmlns:p14="http://schemas.microsoft.com/office/powerpoint/2010/main" val="39248443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908CE-6FED-57DC-4AFE-6F14B61B9B03}"/>
              </a:ext>
            </a:extLst>
          </p:cNvPr>
          <p:cNvPicPr>
            <a:picLocks noChangeAspect="1"/>
          </p:cNvPicPr>
          <p:nvPr/>
        </p:nvPicPr>
        <p:blipFill>
          <a:blip r:embed="rId3"/>
          <a:stretch>
            <a:fillRect/>
          </a:stretch>
        </p:blipFill>
        <p:spPr>
          <a:xfrm>
            <a:off x="1492664" y="1912704"/>
            <a:ext cx="7574976" cy="4553045"/>
          </a:xfrm>
          <a:prstGeom prst="rect">
            <a:avLst/>
          </a:prstGeom>
        </p:spPr>
      </p:pic>
      <p:sp>
        <p:nvSpPr>
          <p:cNvPr id="4" name="Title 3">
            <a:extLst>
              <a:ext uri="{FF2B5EF4-FFF2-40B4-BE49-F238E27FC236}">
                <a16:creationId xmlns:a16="http://schemas.microsoft.com/office/drawing/2014/main" id="{196C2A62-C6D5-C224-2C5A-4DAC5E739065}"/>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Student 0–7-month SSB change, </a:t>
            </a:r>
            <a:br>
              <a:rPr lang="en-US" dirty="0"/>
            </a:br>
            <a:r>
              <a:rPr lang="en-US" dirty="0"/>
              <a:t>overall and by baseline consumer level</a:t>
            </a:r>
          </a:p>
        </p:txBody>
      </p:sp>
      <p:sp>
        <p:nvSpPr>
          <p:cNvPr id="2" name="TextBox 1">
            <a:extLst>
              <a:ext uri="{FF2B5EF4-FFF2-40B4-BE49-F238E27FC236}">
                <a16:creationId xmlns:a16="http://schemas.microsoft.com/office/drawing/2014/main" id="{CA7006F9-1990-E3B7-9B3A-EEBFDBCD62A4}"/>
              </a:ext>
            </a:extLst>
          </p:cNvPr>
          <p:cNvSpPr txBox="1"/>
          <p:nvPr/>
        </p:nvSpPr>
        <p:spPr>
          <a:xfrm>
            <a:off x="2554841" y="4416493"/>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0.35 </a:t>
            </a:r>
          </a:p>
          <a:p>
            <a:pPr algn="ctr"/>
            <a:r>
              <a:rPr lang="en-US" sz="2489" dirty="0"/>
              <a:t>(p&lt;0.001)</a:t>
            </a:r>
          </a:p>
        </p:txBody>
      </p:sp>
      <p:sp>
        <p:nvSpPr>
          <p:cNvPr id="5" name="TextBox 4">
            <a:extLst>
              <a:ext uri="{FF2B5EF4-FFF2-40B4-BE49-F238E27FC236}">
                <a16:creationId xmlns:a16="http://schemas.microsoft.com/office/drawing/2014/main" id="{32B5E10D-3084-55F2-CD69-A19A26D1CE7F}"/>
              </a:ext>
            </a:extLst>
          </p:cNvPr>
          <p:cNvSpPr txBox="1"/>
          <p:nvPr/>
        </p:nvSpPr>
        <p:spPr>
          <a:xfrm>
            <a:off x="7069516" y="5453383"/>
            <a:ext cx="1640793" cy="858440"/>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0.45 </a:t>
            </a:r>
          </a:p>
          <a:p>
            <a:pPr algn="ctr"/>
            <a:r>
              <a:rPr lang="en-US" sz="2489" dirty="0"/>
              <a:t>(p=0.003)</a:t>
            </a:r>
          </a:p>
        </p:txBody>
      </p:sp>
    </p:spTree>
    <p:extLst>
      <p:ext uri="{BB962C8B-B14F-4D97-AF65-F5344CB8AC3E}">
        <p14:creationId xmlns:p14="http://schemas.microsoft.com/office/powerpoint/2010/main" val="12764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6C2A62-C6D5-C224-2C5A-4DAC5E739065}"/>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Caregiver 0–7-month SSB change, </a:t>
            </a:r>
            <a:br>
              <a:rPr lang="en-US" dirty="0"/>
            </a:br>
            <a:r>
              <a:rPr lang="en-US" dirty="0"/>
              <a:t>overall and by baseline consumer level</a:t>
            </a:r>
          </a:p>
        </p:txBody>
      </p:sp>
      <p:pic>
        <p:nvPicPr>
          <p:cNvPr id="5" name="Picture 4">
            <a:extLst>
              <a:ext uri="{FF2B5EF4-FFF2-40B4-BE49-F238E27FC236}">
                <a16:creationId xmlns:a16="http://schemas.microsoft.com/office/drawing/2014/main" id="{56DCD8B5-2BA4-817F-277E-D9A79DB725DC}"/>
              </a:ext>
            </a:extLst>
          </p:cNvPr>
          <p:cNvPicPr>
            <a:picLocks noChangeAspect="1"/>
          </p:cNvPicPr>
          <p:nvPr/>
        </p:nvPicPr>
        <p:blipFill>
          <a:blip r:embed="rId3"/>
          <a:stretch>
            <a:fillRect/>
          </a:stretch>
        </p:blipFill>
        <p:spPr>
          <a:xfrm>
            <a:off x="1812431" y="1988764"/>
            <a:ext cx="7230184" cy="4345803"/>
          </a:xfrm>
          <a:prstGeom prst="rect">
            <a:avLst/>
          </a:prstGeom>
        </p:spPr>
      </p:pic>
      <p:sp>
        <p:nvSpPr>
          <p:cNvPr id="3" name="TextBox 2">
            <a:extLst>
              <a:ext uri="{FF2B5EF4-FFF2-40B4-BE49-F238E27FC236}">
                <a16:creationId xmlns:a16="http://schemas.microsoft.com/office/drawing/2014/main" id="{778BC7E1-43CA-99CD-C8D9-30E1146EE522}"/>
              </a:ext>
            </a:extLst>
          </p:cNvPr>
          <p:cNvSpPr txBox="1"/>
          <p:nvPr/>
        </p:nvSpPr>
        <p:spPr>
          <a:xfrm>
            <a:off x="2816912" y="3976524"/>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0.31 </a:t>
            </a:r>
          </a:p>
          <a:p>
            <a:pPr algn="ctr"/>
            <a:r>
              <a:rPr lang="en-US" sz="2489" dirty="0"/>
              <a:t>(p=0.018)</a:t>
            </a:r>
          </a:p>
        </p:txBody>
      </p:sp>
      <p:sp>
        <p:nvSpPr>
          <p:cNvPr id="6" name="TextBox 5">
            <a:extLst>
              <a:ext uri="{FF2B5EF4-FFF2-40B4-BE49-F238E27FC236}">
                <a16:creationId xmlns:a16="http://schemas.microsoft.com/office/drawing/2014/main" id="{AAF6549F-6A07-D1E1-C5EC-D928E3C3C523}"/>
              </a:ext>
            </a:extLst>
          </p:cNvPr>
          <p:cNvSpPr txBox="1"/>
          <p:nvPr/>
        </p:nvSpPr>
        <p:spPr>
          <a:xfrm>
            <a:off x="7313303" y="5364041"/>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0.71 </a:t>
            </a:r>
          </a:p>
          <a:p>
            <a:pPr algn="ctr"/>
            <a:r>
              <a:rPr lang="en-US" sz="2489" dirty="0"/>
              <a:t>(p=0.004)</a:t>
            </a:r>
          </a:p>
        </p:txBody>
      </p:sp>
    </p:spTree>
    <p:extLst>
      <p:ext uri="{BB962C8B-B14F-4D97-AF65-F5344CB8AC3E}">
        <p14:creationId xmlns:p14="http://schemas.microsoft.com/office/powerpoint/2010/main" val="11559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453E1-97C2-8D0A-3BEB-BA7526C09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8883" y="2012072"/>
            <a:ext cx="7204800" cy="4183819"/>
          </a:xfrm>
          <a:prstGeom prst="rect">
            <a:avLst/>
          </a:prstGeom>
          <a:noFill/>
        </p:spPr>
      </p:pic>
      <p:sp>
        <p:nvSpPr>
          <p:cNvPr id="2" name="Title 1">
            <a:extLst>
              <a:ext uri="{FF2B5EF4-FFF2-40B4-BE49-F238E27FC236}">
                <a16:creationId xmlns:a16="http://schemas.microsoft.com/office/drawing/2014/main" id="{606DC0E2-96B9-D5C2-6217-C71BE746AFBA}"/>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Student 0–7-month BMI Percentile Change, </a:t>
            </a:r>
            <a:br>
              <a:rPr lang="en-US" dirty="0"/>
            </a:br>
            <a:r>
              <a:rPr lang="en-US" dirty="0"/>
              <a:t>overall and by baseline consumer level</a:t>
            </a:r>
          </a:p>
        </p:txBody>
      </p:sp>
      <p:sp>
        <p:nvSpPr>
          <p:cNvPr id="5" name="TextBox 4">
            <a:extLst>
              <a:ext uri="{FF2B5EF4-FFF2-40B4-BE49-F238E27FC236}">
                <a16:creationId xmlns:a16="http://schemas.microsoft.com/office/drawing/2014/main" id="{88773974-213C-0CF1-1404-58765AA11A7C}"/>
              </a:ext>
            </a:extLst>
          </p:cNvPr>
          <p:cNvSpPr txBox="1"/>
          <p:nvPr/>
        </p:nvSpPr>
        <p:spPr>
          <a:xfrm>
            <a:off x="2718059" y="3080187"/>
            <a:ext cx="1535747" cy="1624547"/>
          </a:xfrm>
          <a:prstGeom prst="rect">
            <a:avLst/>
          </a:prstGeom>
          <a:solidFill>
            <a:schemeClr val="accent1">
              <a:lumMod val="20000"/>
              <a:lumOff val="80000"/>
            </a:schemeClr>
          </a:solidFill>
          <a:ln w="66675">
            <a:solidFill>
              <a:srgbClr val="FF0000"/>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FF0000"/>
                </a:solidFill>
              </a:rPr>
              <a:t>ES = 0.005</a:t>
            </a:r>
          </a:p>
          <a:p>
            <a:pPr algn="ctr"/>
            <a:r>
              <a:rPr lang="en-US" sz="2489" dirty="0">
                <a:solidFill>
                  <a:schemeClr val="tx1"/>
                </a:solidFill>
              </a:rPr>
              <a:t>(p=0.645)</a:t>
            </a:r>
          </a:p>
        </p:txBody>
      </p:sp>
      <p:sp>
        <p:nvSpPr>
          <p:cNvPr id="4" name="TextBox 3">
            <a:extLst>
              <a:ext uri="{FF2B5EF4-FFF2-40B4-BE49-F238E27FC236}">
                <a16:creationId xmlns:a16="http://schemas.microsoft.com/office/drawing/2014/main" id="{4567167C-884F-F608-6FF3-C7D686D24B3E}"/>
              </a:ext>
            </a:extLst>
          </p:cNvPr>
          <p:cNvSpPr txBox="1"/>
          <p:nvPr/>
        </p:nvSpPr>
        <p:spPr>
          <a:xfrm>
            <a:off x="8518968" y="2952327"/>
            <a:ext cx="1535747" cy="1624547"/>
          </a:xfrm>
          <a:prstGeom prst="rect">
            <a:avLst/>
          </a:prstGeom>
          <a:solidFill>
            <a:schemeClr val="accent1">
              <a:lumMod val="20000"/>
              <a:lumOff val="80000"/>
            </a:schemeClr>
          </a:solidFill>
          <a:ln w="66675">
            <a:solidFill>
              <a:schemeClr val="accent6"/>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chemeClr val="accent5"/>
                </a:solidFill>
              </a:rPr>
              <a:t>ES = 0.25</a:t>
            </a:r>
          </a:p>
          <a:p>
            <a:pPr algn="ctr"/>
            <a:r>
              <a:rPr lang="en-US" sz="2489" dirty="0">
                <a:solidFill>
                  <a:schemeClr val="tx1"/>
                </a:solidFill>
              </a:rPr>
              <a:t>(p=0.087)</a:t>
            </a:r>
          </a:p>
        </p:txBody>
      </p:sp>
    </p:spTree>
    <p:extLst>
      <p:ext uri="{BB962C8B-B14F-4D97-AF65-F5344CB8AC3E}">
        <p14:creationId xmlns:p14="http://schemas.microsoft.com/office/powerpoint/2010/main" val="328138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5B910B-D423-222D-8FCC-35C0B8700B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6967" y="2149079"/>
            <a:ext cx="6911933" cy="4007389"/>
          </a:xfrm>
          <a:prstGeom prst="rect">
            <a:avLst/>
          </a:prstGeom>
          <a:noFill/>
        </p:spPr>
      </p:pic>
      <p:sp>
        <p:nvSpPr>
          <p:cNvPr id="2" name="Title 1">
            <a:extLst>
              <a:ext uri="{FF2B5EF4-FFF2-40B4-BE49-F238E27FC236}">
                <a16:creationId xmlns:a16="http://schemas.microsoft.com/office/drawing/2014/main" id="{30FCCA4C-8569-B7EB-8A03-0845782C2C44}"/>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Caregiver 0–7-month BMI Unit Change, </a:t>
            </a:r>
            <a:br>
              <a:rPr lang="en-US" dirty="0"/>
            </a:br>
            <a:r>
              <a:rPr lang="en-US" dirty="0"/>
              <a:t>overall and by baseline consumer level</a:t>
            </a:r>
          </a:p>
        </p:txBody>
      </p:sp>
      <p:sp>
        <p:nvSpPr>
          <p:cNvPr id="6" name="TextBox 5">
            <a:extLst>
              <a:ext uri="{FF2B5EF4-FFF2-40B4-BE49-F238E27FC236}">
                <a16:creationId xmlns:a16="http://schemas.microsoft.com/office/drawing/2014/main" id="{4E232AFB-C2D7-0A84-3FEE-969AE2A0F4A4}"/>
              </a:ext>
            </a:extLst>
          </p:cNvPr>
          <p:cNvSpPr txBox="1"/>
          <p:nvPr/>
        </p:nvSpPr>
        <p:spPr>
          <a:xfrm>
            <a:off x="2571985" y="3080187"/>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0.47 </a:t>
            </a:r>
          </a:p>
          <a:p>
            <a:pPr algn="ctr"/>
            <a:r>
              <a:rPr lang="en-US" sz="2489" dirty="0"/>
              <a:t>(p&lt;0.001)</a:t>
            </a:r>
          </a:p>
        </p:txBody>
      </p:sp>
      <p:sp>
        <p:nvSpPr>
          <p:cNvPr id="3" name="TextBox 2">
            <a:extLst>
              <a:ext uri="{FF2B5EF4-FFF2-40B4-BE49-F238E27FC236}">
                <a16:creationId xmlns:a16="http://schemas.microsoft.com/office/drawing/2014/main" id="{19E92955-9C19-4D93-1576-F0414A7041B1}"/>
              </a:ext>
            </a:extLst>
          </p:cNvPr>
          <p:cNvSpPr txBox="1"/>
          <p:nvPr/>
        </p:nvSpPr>
        <p:spPr>
          <a:xfrm>
            <a:off x="8084268" y="2959044"/>
            <a:ext cx="1535747" cy="1624547"/>
          </a:xfrm>
          <a:prstGeom prst="rect">
            <a:avLst/>
          </a:prstGeom>
          <a:solidFill>
            <a:schemeClr val="accent1">
              <a:lumMod val="20000"/>
              <a:lumOff val="80000"/>
            </a:schemeClr>
          </a:solidFill>
          <a:ln w="66675">
            <a:solidFill>
              <a:srgbClr val="009051"/>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89" dirty="0">
                <a:solidFill>
                  <a:srgbClr val="009051"/>
                </a:solidFill>
              </a:rPr>
              <a:t>ES = 1.07 </a:t>
            </a:r>
          </a:p>
          <a:p>
            <a:pPr algn="ctr"/>
            <a:r>
              <a:rPr lang="en-US" sz="2489" dirty="0"/>
              <a:t>(p&lt;0.001)</a:t>
            </a:r>
          </a:p>
        </p:txBody>
      </p:sp>
    </p:spTree>
    <p:extLst>
      <p:ext uri="{BB962C8B-B14F-4D97-AF65-F5344CB8AC3E}">
        <p14:creationId xmlns:p14="http://schemas.microsoft.com/office/powerpoint/2010/main" val="113493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7067E-3AFD-C33C-3A66-270F099D4C4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9C45BA1-EB6B-7B52-1994-20FB0EBF2C80}"/>
              </a:ext>
            </a:extLst>
          </p:cNvPr>
          <p:cNvSpPr/>
          <p:nvPr/>
        </p:nvSpPr>
        <p:spPr>
          <a:xfrm>
            <a:off x="0" y="0"/>
            <a:ext cx="1081548" cy="6858000"/>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729540C9-7FD3-9A89-D712-C4A30099F212}"/>
              </a:ext>
            </a:extLst>
          </p:cNvPr>
          <p:cNvSpPr txBox="1">
            <a:spLocks/>
          </p:cNvSpPr>
          <p:nvPr/>
        </p:nvSpPr>
        <p:spPr>
          <a:xfrm>
            <a:off x="1408043" y="2105252"/>
            <a:ext cx="10126724" cy="4433589"/>
          </a:xfrm>
          <a:prstGeom prst="rect">
            <a:avLst/>
          </a:prstGeom>
        </p:spPr>
        <p:txBody>
          <a:bodyPr vert="horz" lIns="91440" tIns="45720" rIns="91440" bIns="45720" rtlCol="0" anchor="ctr">
            <a:normAutofit lnSpcReduction="10000"/>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dirty="0">
                <a:solidFill>
                  <a:srgbClr val="002060"/>
                </a:solidFill>
                <a:latin typeface="ITC Franklin Gothic Std Book Compressed"/>
              </a:rPr>
              <a:t>What’s </a:t>
            </a:r>
            <a:r>
              <a:rPr lang="en-US" sz="2800" dirty="0">
                <a:solidFill>
                  <a:srgbClr val="DB560D"/>
                </a:solidFill>
                <a:latin typeface="ITC Franklin Gothic Std Book Compressed"/>
              </a:rPr>
              <a:t>NEW</a:t>
            </a:r>
            <a:r>
              <a:rPr lang="en-US" sz="2800" dirty="0">
                <a:solidFill>
                  <a:srgbClr val="002060"/>
                </a:solidFill>
                <a:latin typeface="ITC Franklin Gothic Std Book Compressed"/>
              </a:rPr>
              <a:t>:</a:t>
            </a:r>
          </a:p>
          <a:p>
            <a:pPr algn="l"/>
            <a:endParaRPr lang="en-US" sz="2800" dirty="0">
              <a:solidFill>
                <a:srgbClr val="002060"/>
              </a:solidFill>
              <a:latin typeface="ITC Franklin Gothic Std Book Compressed"/>
            </a:endParaRPr>
          </a:p>
          <a:p>
            <a:pPr algn="l"/>
            <a:r>
              <a:rPr lang="en-US" sz="2800" dirty="0">
                <a:solidFill>
                  <a:srgbClr val="002060"/>
                </a:solidFill>
                <a:latin typeface="ITC Franklin Gothic Std Book Compressed"/>
              </a:rPr>
              <a:t>Section 3 – Responsibilities:</a:t>
            </a:r>
          </a:p>
          <a:p>
            <a:pPr algn="l"/>
            <a:r>
              <a:rPr lang="en-US" sz="2800" i="1" dirty="0">
                <a:solidFill>
                  <a:srgbClr val="002060"/>
                </a:solidFill>
                <a:latin typeface="ITC Franklin Gothic Std Book Compressed"/>
              </a:rPr>
              <a:t>All Academic Division, Medical Center, and College at Wise employees (faculty and staff) and All Board Members</a:t>
            </a:r>
            <a:r>
              <a:rPr lang="en-US" sz="2800" dirty="0">
                <a:solidFill>
                  <a:srgbClr val="002060"/>
                </a:solidFill>
                <a:latin typeface="ITC Franklin Gothic Std Book Compressed"/>
              </a:rPr>
              <a:t> should receive records and information management guidance about their responsibilities as an employee/board member at the time of hire/appointment. Each agency will determine the area responsible for providing records management guidance. </a:t>
            </a:r>
            <a:r>
              <a:rPr lang="en-US" sz="2800" dirty="0">
                <a:solidFill>
                  <a:srgbClr val="DB560D"/>
                </a:solidFill>
                <a:latin typeface="ITC Franklin Gothic Std Book Compressed"/>
              </a:rPr>
              <a:t>For the Academic Division, completion of </a:t>
            </a:r>
            <a:r>
              <a:rPr lang="en-US" sz="2800" i="1" dirty="0">
                <a:solidFill>
                  <a:srgbClr val="DB560D"/>
                </a:solidFill>
                <a:latin typeface="ITC Franklin Gothic Std Book Compressed"/>
              </a:rPr>
              <a:t>Introduction to Records &amp; Information Management at UVA</a:t>
            </a:r>
            <a:r>
              <a:rPr lang="en-US" sz="2800" dirty="0">
                <a:solidFill>
                  <a:srgbClr val="DB560D"/>
                </a:solidFill>
                <a:latin typeface="ITC Franklin Gothic Std Book Compressed"/>
              </a:rPr>
              <a:t> online session is required.</a:t>
            </a:r>
          </a:p>
          <a:p>
            <a:pPr marL="380990" indent="-380990" algn="l">
              <a:buFont typeface="Arial" panose="020B0604020202020204" pitchFamily="34" charset="0"/>
              <a:buChar char="•"/>
            </a:pPr>
            <a:endParaRPr lang="en-US" sz="2800" dirty="0">
              <a:solidFill>
                <a:srgbClr val="002060"/>
              </a:solidFill>
              <a:latin typeface="ITC Franklin Gothic Std Book Compressed"/>
            </a:endParaRPr>
          </a:p>
        </p:txBody>
      </p:sp>
      <p:sp>
        <p:nvSpPr>
          <p:cNvPr id="11" name="Text Placeholder 2">
            <a:extLst>
              <a:ext uri="{FF2B5EF4-FFF2-40B4-BE49-F238E27FC236}">
                <a16:creationId xmlns:a16="http://schemas.microsoft.com/office/drawing/2014/main" id="{FF5F783E-3518-5638-F6B7-DEABBDDE3832}"/>
              </a:ext>
            </a:extLst>
          </p:cNvPr>
          <p:cNvSpPr txBox="1">
            <a:spLocks/>
          </p:cNvSpPr>
          <p:nvPr/>
        </p:nvSpPr>
        <p:spPr>
          <a:xfrm>
            <a:off x="1408043" y="388733"/>
            <a:ext cx="10972800" cy="812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232D4B"/>
                </a:solidFill>
                <a:latin typeface="Candara" panose="020E0502030303020204" pitchFamily="34" charset="0"/>
              </a:rPr>
              <a:t>IRM-017:</a:t>
            </a:r>
          </a:p>
          <a:p>
            <a:pPr marL="0" indent="0">
              <a:buNone/>
            </a:pPr>
            <a:r>
              <a:rPr lang="en-US" sz="4400" b="1" dirty="0">
                <a:solidFill>
                  <a:srgbClr val="232D4B"/>
                </a:solidFill>
                <a:latin typeface="Candara" panose="020E0502030303020204" pitchFamily="34" charset="0"/>
              </a:rPr>
              <a:t>Records &amp; Information Management</a:t>
            </a:r>
            <a:endParaRPr lang="en-US" sz="4400" dirty="0">
              <a:latin typeface="Candara" panose="020E0502030303020204" pitchFamily="34" charset="0"/>
            </a:endParaRPr>
          </a:p>
        </p:txBody>
      </p:sp>
    </p:spTree>
    <p:extLst>
      <p:ext uri="{BB962C8B-B14F-4D97-AF65-F5344CB8AC3E}">
        <p14:creationId xmlns:p14="http://schemas.microsoft.com/office/powerpoint/2010/main" val="92717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E41B-2748-EDDF-158B-3F3A27EA4887}"/>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Student 0–7-month SSB change, </a:t>
            </a:r>
            <a:br>
              <a:rPr lang="en-US" dirty="0"/>
            </a:br>
            <a:r>
              <a:rPr lang="en-US" dirty="0"/>
              <a:t>Researcher vs. Teacher Delivered</a:t>
            </a:r>
          </a:p>
        </p:txBody>
      </p:sp>
      <p:grpSp>
        <p:nvGrpSpPr>
          <p:cNvPr id="4" name="Group 3">
            <a:extLst>
              <a:ext uri="{FF2B5EF4-FFF2-40B4-BE49-F238E27FC236}">
                <a16:creationId xmlns:a16="http://schemas.microsoft.com/office/drawing/2014/main" id="{5551DAF8-E5C0-24D0-B0BD-D3B30BB18221}"/>
              </a:ext>
            </a:extLst>
          </p:cNvPr>
          <p:cNvGrpSpPr/>
          <p:nvPr/>
        </p:nvGrpSpPr>
        <p:grpSpPr>
          <a:xfrm>
            <a:off x="2102027" y="2164186"/>
            <a:ext cx="5547324" cy="3940845"/>
            <a:chOff x="4624520" y="1501219"/>
            <a:chExt cx="3101139" cy="2423125"/>
          </a:xfrm>
        </p:grpSpPr>
        <p:pic>
          <p:nvPicPr>
            <p:cNvPr id="5" name="Picture 4">
              <a:extLst>
                <a:ext uri="{FF2B5EF4-FFF2-40B4-BE49-F238E27FC236}">
                  <a16:creationId xmlns:a16="http://schemas.microsoft.com/office/drawing/2014/main" id="{3D8D202D-3D0E-8D4F-0A39-472D588EC2ED}"/>
                </a:ext>
              </a:extLst>
            </p:cNvPr>
            <p:cNvPicPr>
              <a:picLocks noChangeAspect="1"/>
            </p:cNvPicPr>
            <p:nvPr/>
          </p:nvPicPr>
          <p:blipFill>
            <a:blip r:embed="rId3"/>
            <a:stretch>
              <a:fillRect/>
            </a:stretch>
          </p:blipFill>
          <p:spPr>
            <a:xfrm>
              <a:off x="4624520" y="1501219"/>
              <a:ext cx="3101139" cy="2423125"/>
            </a:xfrm>
            <a:prstGeom prst="rect">
              <a:avLst/>
            </a:prstGeom>
            <a:ln>
              <a:solidFill>
                <a:schemeClr val="tx1"/>
              </a:solidFill>
            </a:ln>
          </p:spPr>
        </p:pic>
        <p:sp>
          <p:nvSpPr>
            <p:cNvPr id="6" name="TextBox 13">
              <a:extLst>
                <a:ext uri="{FF2B5EF4-FFF2-40B4-BE49-F238E27FC236}">
                  <a16:creationId xmlns:a16="http://schemas.microsoft.com/office/drawing/2014/main" id="{A9FA36DA-4B7E-204E-06B0-967124F28760}"/>
                </a:ext>
              </a:extLst>
            </p:cNvPr>
            <p:cNvSpPr txBox="1"/>
            <p:nvPr/>
          </p:nvSpPr>
          <p:spPr>
            <a:xfrm>
              <a:off x="6549673" y="3484025"/>
              <a:ext cx="672221" cy="168054"/>
            </a:xfrm>
            <a:prstGeom prst="rect">
              <a:avLst/>
            </a:prstGeom>
            <a:solidFill>
              <a:sysClr val="window" lastClr="FFFFFF"/>
            </a:solidFill>
            <a:ln w="9525" cmpd="sng">
              <a:noFill/>
            </a:ln>
            <a:effectLst/>
          </p:spPr>
          <p:txBody>
            <a:bodyPr wrap="square"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33" b="1" i="0" u="none" strike="noStrike" kern="0" cap="none" spc="0" normalizeH="0" baseline="0" noProof="0" dirty="0">
                  <a:ln>
                    <a:noFill/>
                  </a:ln>
                  <a:solidFill>
                    <a:sysClr val="windowText" lastClr="000000"/>
                  </a:solidFill>
                  <a:effectLst/>
                  <a:uLnTx/>
                  <a:uFillTx/>
                  <a:latin typeface="Calibri" panose="020F0502020204030204"/>
                  <a:ea typeface="+mn-ea"/>
                  <a:cs typeface="+mn-cs"/>
                </a:rPr>
                <a:t>ES=0.25*</a:t>
              </a:r>
            </a:p>
          </p:txBody>
        </p:sp>
        <p:sp>
          <p:nvSpPr>
            <p:cNvPr id="7" name="TextBox 6">
              <a:extLst>
                <a:ext uri="{FF2B5EF4-FFF2-40B4-BE49-F238E27FC236}">
                  <a16:creationId xmlns:a16="http://schemas.microsoft.com/office/drawing/2014/main" id="{59E43A52-308F-25AD-BB38-048E03866F69}"/>
                </a:ext>
              </a:extLst>
            </p:cNvPr>
            <p:cNvSpPr txBox="1"/>
            <p:nvPr/>
          </p:nvSpPr>
          <p:spPr>
            <a:xfrm>
              <a:off x="6154425" y="3668196"/>
              <a:ext cx="672221" cy="163843"/>
            </a:xfrm>
            <a:prstGeom prst="rect">
              <a:avLst/>
            </a:prstGeom>
            <a:solidFill>
              <a:sysClr val="window" lastClr="FFFFFF"/>
            </a:solidFill>
            <a:ln w="9525" cmpd="sng">
              <a:noFill/>
            </a:ln>
            <a:effectLst/>
          </p:spPr>
          <p:txBody>
            <a:bodyPr wrap="square"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33" b="1" i="0" u="none" strike="noStrike" kern="0" cap="none" spc="0" normalizeH="0" baseline="0" noProof="0" dirty="0">
                  <a:ln>
                    <a:noFill/>
                  </a:ln>
                  <a:solidFill>
                    <a:sysClr val="windowText" lastClr="000000"/>
                  </a:solidFill>
                  <a:effectLst/>
                  <a:uLnTx/>
                  <a:uFillTx/>
                  <a:latin typeface="Calibri" panose="020F0502020204030204"/>
                  <a:ea typeface="+mn-ea"/>
                  <a:cs typeface="+mn-cs"/>
                </a:rPr>
                <a:t>ES=0.75**</a:t>
              </a:r>
            </a:p>
          </p:txBody>
        </p:sp>
        <p:sp>
          <p:nvSpPr>
            <p:cNvPr id="8" name="TextBox 12">
              <a:extLst>
                <a:ext uri="{FF2B5EF4-FFF2-40B4-BE49-F238E27FC236}">
                  <a16:creationId xmlns:a16="http://schemas.microsoft.com/office/drawing/2014/main" id="{4B82E114-EFC7-B072-D4FD-64C8ED115E75}"/>
                </a:ext>
              </a:extLst>
            </p:cNvPr>
            <p:cNvSpPr txBox="1"/>
            <p:nvPr/>
          </p:nvSpPr>
          <p:spPr>
            <a:xfrm>
              <a:off x="5684768" y="3223792"/>
              <a:ext cx="677973" cy="229710"/>
            </a:xfrm>
            <a:prstGeom prst="rect">
              <a:avLst/>
            </a:prstGeom>
            <a:solidFill>
              <a:sysClr val="window" lastClr="FFFFFF"/>
            </a:solidFill>
            <a:ln w="9525" cmpd="sng">
              <a:noFill/>
            </a:ln>
            <a:effectLst/>
          </p:spPr>
          <p:txBody>
            <a:bodyPr wrap="square"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1133" b="1" i="0" u="none" strike="noStrike" kern="0" cap="none" spc="0" normalizeH="0" baseline="0" noProof="0" dirty="0">
                  <a:ln>
                    <a:noFill/>
                  </a:ln>
                  <a:solidFill>
                    <a:sysClr val="windowText" lastClr="000000"/>
                  </a:solidFill>
                  <a:effectLst/>
                  <a:uLnTx/>
                  <a:uFillTx/>
                  <a:latin typeface="Calibri" panose="020F0502020204030204"/>
                  <a:ea typeface="+mn-ea"/>
                  <a:cs typeface="+mn-cs"/>
                </a:rPr>
                <a:t>ES=0.35**</a:t>
              </a:r>
            </a:p>
          </p:txBody>
        </p:sp>
        <p:sp>
          <p:nvSpPr>
            <p:cNvPr id="9" name="Right Bracket 8">
              <a:extLst>
                <a:ext uri="{FF2B5EF4-FFF2-40B4-BE49-F238E27FC236}">
                  <a16:creationId xmlns:a16="http://schemas.microsoft.com/office/drawing/2014/main" id="{0F0E005C-FBBC-D117-BE14-AE4A2C972C38}"/>
                </a:ext>
              </a:extLst>
            </p:cNvPr>
            <p:cNvSpPr/>
            <p:nvPr/>
          </p:nvSpPr>
          <p:spPr>
            <a:xfrm rot="5400000">
              <a:off x="5949717" y="2959592"/>
              <a:ext cx="81378" cy="808436"/>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10" name="Right Bracket 9">
              <a:extLst>
                <a:ext uri="{FF2B5EF4-FFF2-40B4-BE49-F238E27FC236}">
                  <a16:creationId xmlns:a16="http://schemas.microsoft.com/office/drawing/2014/main" id="{6313934C-E4FD-ED6F-8D69-4EBFB5205061}"/>
                </a:ext>
              </a:extLst>
            </p:cNvPr>
            <p:cNvSpPr/>
            <p:nvPr/>
          </p:nvSpPr>
          <p:spPr>
            <a:xfrm rot="5400000">
              <a:off x="6794163" y="3219611"/>
              <a:ext cx="81378" cy="808436"/>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11" name="Right Bracket 10">
              <a:extLst>
                <a:ext uri="{FF2B5EF4-FFF2-40B4-BE49-F238E27FC236}">
                  <a16:creationId xmlns:a16="http://schemas.microsoft.com/office/drawing/2014/main" id="{5EA64350-A652-0597-D3FE-848F554C982C}"/>
                </a:ext>
              </a:extLst>
            </p:cNvPr>
            <p:cNvSpPr/>
            <p:nvPr/>
          </p:nvSpPr>
          <p:spPr>
            <a:xfrm rot="5400000">
              <a:off x="6381739" y="2991960"/>
              <a:ext cx="81378" cy="1644677"/>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grpSp>
      <p:sp>
        <p:nvSpPr>
          <p:cNvPr id="3" name="Rectangle 2">
            <a:extLst>
              <a:ext uri="{FF2B5EF4-FFF2-40B4-BE49-F238E27FC236}">
                <a16:creationId xmlns:a16="http://schemas.microsoft.com/office/drawing/2014/main" id="{455BA420-8A2B-3FB5-7DA0-5A27C1B7763A}"/>
              </a:ext>
            </a:extLst>
          </p:cNvPr>
          <p:cNvSpPr/>
          <p:nvPr/>
        </p:nvSpPr>
        <p:spPr>
          <a:xfrm>
            <a:off x="51467" y="6324520"/>
            <a:ext cx="9614149" cy="707694"/>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333" dirty="0">
                <a:solidFill>
                  <a:schemeClr val="bg1">
                    <a:lumMod val="50000"/>
                  </a:schemeClr>
                </a:solidFill>
                <a:latin typeface="Roboto Condensed" panose="02000000000000000000" pitchFamily="2" charset="0"/>
                <a:ea typeface="Roboto Condensed" panose="02000000000000000000" pitchFamily="2" charset="0"/>
              </a:rPr>
              <a:t>Zoellner J, et al., Comparison of Researcher-Led versus Teacher-Led effectiveness and fidelity: A Hybrid Type 1 effectiveness-implementation trial of Kids </a:t>
            </a:r>
            <a:r>
              <a:rPr lang="en-US" sz="1333" dirty="0" err="1">
                <a:solidFill>
                  <a:schemeClr val="bg1">
                    <a:lumMod val="50000"/>
                  </a:schemeClr>
                </a:solidFill>
                <a:latin typeface="Roboto Condensed" panose="02000000000000000000" pitchFamily="2" charset="0"/>
                <a:ea typeface="Roboto Condensed" panose="02000000000000000000" pitchFamily="2" charset="0"/>
              </a:rPr>
              <a:t>SIPsmartER</a:t>
            </a:r>
            <a:r>
              <a:rPr lang="en-US" sz="1333" dirty="0">
                <a:solidFill>
                  <a:schemeClr val="bg1">
                    <a:lumMod val="50000"/>
                  </a:schemeClr>
                </a:solidFill>
                <a:latin typeface="Roboto Condensed" panose="02000000000000000000" pitchFamily="2" charset="0"/>
                <a:ea typeface="Roboto Condensed" panose="02000000000000000000" pitchFamily="2" charset="0"/>
              </a:rPr>
              <a:t> in Appalachia middle schools. Translational Behavioral Medicine, 14(10):578-587, 2024.</a:t>
            </a:r>
          </a:p>
          <a:p>
            <a:endParaRPr lang="en-US" sz="1333" dirty="0">
              <a:solidFill>
                <a:srgbClr val="000000"/>
              </a:solidFill>
              <a:effectLst/>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184113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6139D-6829-F8B9-B5A5-F05535AC7096}"/>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6EE1D800-62EE-2A12-7C5E-B7BEB74F3671}"/>
              </a:ext>
            </a:extLst>
          </p:cNvPr>
          <p:cNvSpPr/>
          <p:nvPr/>
        </p:nvSpPr>
        <p:spPr>
          <a:xfrm>
            <a:off x="9073117" y="5670698"/>
            <a:ext cx="3118884" cy="1200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2" name="Title 1">
            <a:extLst>
              <a:ext uri="{FF2B5EF4-FFF2-40B4-BE49-F238E27FC236}">
                <a16:creationId xmlns:a16="http://schemas.microsoft.com/office/drawing/2014/main" id="{84EE95DC-7A63-0162-1A73-C5C6EC494784}"/>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dirty="0"/>
              <a:t>Other Highlights</a:t>
            </a:r>
          </a:p>
        </p:txBody>
      </p:sp>
      <p:graphicFrame>
        <p:nvGraphicFramePr>
          <p:cNvPr id="6" name="Diagram 5">
            <a:extLst>
              <a:ext uri="{FF2B5EF4-FFF2-40B4-BE49-F238E27FC236}">
                <a16:creationId xmlns:a16="http://schemas.microsoft.com/office/drawing/2014/main" id="{91D12EC4-A9D9-C1F1-8FB0-0300F777E60B}"/>
              </a:ext>
            </a:extLst>
          </p:cNvPr>
          <p:cNvGraphicFramePr/>
          <p:nvPr/>
        </p:nvGraphicFramePr>
        <p:xfrm>
          <a:off x="-1111859" y="1543261"/>
          <a:ext cx="1060420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a:extLst>
              <a:ext uri="{FF2B5EF4-FFF2-40B4-BE49-F238E27FC236}">
                <a16:creationId xmlns:a16="http://schemas.microsoft.com/office/drawing/2014/main" id="{23099801-44F6-B98B-C869-A2E0924070B0}"/>
              </a:ext>
            </a:extLst>
          </p:cNvPr>
          <p:cNvSpPr txBox="1"/>
          <p:nvPr/>
        </p:nvSpPr>
        <p:spPr>
          <a:xfrm>
            <a:off x="5473496" y="2052650"/>
            <a:ext cx="8620915" cy="119006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b="1"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Reach:</a:t>
            </a:r>
          </a:p>
          <a:p>
            <a:pPr marL="380990" indent="-380990">
              <a:buClr>
                <a:schemeClr val="accent1"/>
              </a:buClr>
              <a:buFont typeface="Courier New" panose="02070309020205020404" pitchFamily="49" charset="0"/>
              <a:buChar char="o"/>
            </a:pPr>
            <a:r>
              <a:rPr lang="en-US" sz="2133" dirty="0">
                <a:solidFill>
                  <a:schemeClr val="dk1"/>
                </a:solidFill>
                <a:latin typeface="Arial" panose="020B0604020202020204" pitchFamily="34" charset="0"/>
                <a:ea typeface="Calibri" panose="020F0502020204030204" pitchFamily="34" charset="0"/>
                <a:cs typeface="Roboto Condensed Light"/>
                <a:sym typeface="Roboto Condensed Light"/>
              </a:rPr>
              <a:t>&gt;2,600 enrolled in the Clinical Trial (NCT03740113)</a:t>
            </a:r>
          </a:p>
          <a:p>
            <a:pPr marL="380990" indent="-380990">
              <a:buClr>
                <a:schemeClr val="accent1"/>
              </a:buClr>
              <a:buFont typeface="Courier New" panose="02070309020205020404" pitchFamily="49" charset="0"/>
              <a:buChar char="o"/>
            </a:pPr>
            <a:r>
              <a:rPr lang="en-US" sz="2133" dirty="0">
                <a:solidFill>
                  <a:schemeClr val="dk1"/>
                </a:solidFill>
                <a:latin typeface="Arial" panose="020B0604020202020204" pitchFamily="34" charset="0"/>
                <a:ea typeface="Calibri" panose="020F0502020204030204" pitchFamily="34" charset="0"/>
                <a:cs typeface="Roboto Condensed Light"/>
                <a:sym typeface="Roboto Condensed Light"/>
              </a:rPr>
              <a:t>&gt;7,000 students received KSS between 2018-2024</a:t>
            </a:r>
          </a:p>
        </p:txBody>
      </p:sp>
      <p:sp>
        <p:nvSpPr>
          <p:cNvPr id="27" name="TextBox 26">
            <a:extLst>
              <a:ext uri="{FF2B5EF4-FFF2-40B4-BE49-F238E27FC236}">
                <a16:creationId xmlns:a16="http://schemas.microsoft.com/office/drawing/2014/main" id="{A1613946-CD88-2990-2549-362F8BC5BFB3}"/>
              </a:ext>
            </a:extLst>
          </p:cNvPr>
          <p:cNvSpPr txBox="1"/>
          <p:nvPr/>
        </p:nvSpPr>
        <p:spPr>
          <a:xfrm>
            <a:off x="6066108" y="3864203"/>
            <a:ext cx="8620915" cy="861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b="1"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Adoption &amp; Maintenance:</a:t>
            </a:r>
          </a:p>
          <a:p>
            <a:pPr marL="380990" indent="-380990">
              <a:buClr>
                <a:schemeClr val="accent1"/>
              </a:buClr>
              <a:buFont typeface="Courier New" panose="02070309020205020404" pitchFamily="49" charset="0"/>
              <a:buChar char="o"/>
            </a:pPr>
            <a:r>
              <a:rPr lang="en-US" sz="2133" dirty="0">
                <a:solidFill>
                  <a:schemeClr val="dk1"/>
                </a:solidFill>
                <a:latin typeface="Arial" panose="020B0604020202020204" pitchFamily="34" charset="0"/>
                <a:ea typeface="Calibri" panose="020F0502020204030204" pitchFamily="34" charset="0"/>
                <a:cs typeface="Roboto Condensed Light"/>
              </a:rPr>
              <a:t>10 of 12 schools have maintained KSS</a:t>
            </a:r>
          </a:p>
        </p:txBody>
      </p:sp>
      <p:sp>
        <p:nvSpPr>
          <p:cNvPr id="28" name="TextBox 27">
            <a:extLst>
              <a:ext uri="{FF2B5EF4-FFF2-40B4-BE49-F238E27FC236}">
                <a16:creationId xmlns:a16="http://schemas.microsoft.com/office/drawing/2014/main" id="{2C2DE98C-4B92-83B6-2693-FC9A362C60D0}"/>
              </a:ext>
            </a:extLst>
          </p:cNvPr>
          <p:cNvSpPr txBox="1"/>
          <p:nvPr/>
        </p:nvSpPr>
        <p:spPr>
          <a:xfrm>
            <a:off x="5572733" y="5429306"/>
            <a:ext cx="8620915" cy="861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b="1" dirty="0">
                <a:solidFill>
                  <a:schemeClr val="accent6"/>
                </a:solidFill>
                <a:latin typeface="Roboto Condensed" panose="02000000000000000000" pitchFamily="2" charset="0"/>
                <a:ea typeface="Roboto Condensed" panose="02000000000000000000" pitchFamily="2" charset="0"/>
                <a:cs typeface="Roboto Condensed" panose="02000000000000000000" pitchFamily="2" charset="0"/>
              </a:rPr>
              <a:t>Publications:</a:t>
            </a:r>
          </a:p>
          <a:p>
            <a:pPr marL="380990" indent="-380990">
              <a:buClr>
                <a:schemeClr val="accent1"/>
              </a:buClr>
              <a:buFont typeface="Courier New" panose="02070309020205020404" pitchFamily="49" charset="0"/>
              <a:buChar char="o"/>
            </a:pPr>
            <a:r>
              <a:rPr lang="en-US" sz="2133" dirty="0">
                <a:solidFill>
                  <a:schemeClr val="dk1"/>
                </a:solidFill>
                <a:latin typeface="Arial" panose="020B0604020202020204" pitchFamily="34" charset="0"/>
                <a:ea typeface="Calibri" panose="020F0502020204030204" pitchFamily="34" charset="0"/>
                <a:cs typeface="Roboto Condensed Light"/>
              </a:rPr>
              <a:t>14 published peer review articles</a:t>
            </a:r>
          </a:p>
        </p:txBody>
      </p:sp>
      <p:sp>
        <p:nvSpPr>
          <p:cNvPr id="31" name="Rectangle 30">
            <a:extLst>
              <a:ext uri="{FF2B5EF4-FFF2-40B4-BE49-F238E27FC236}">
                <a16:creationId xmlns:a16="http://schemas.microsoft.com/office/drawing/2014/main" id="{34294CCD-FC64-4CD2-6DF1-F6EB160F5F63}"/>
              </a:ext>
            </a:extLst>
          </p:cNvPr>
          <p:cNvSpPr/>
          <p:nvPr/>
        </p:nvSpPr>
        <p:spPr>
          <a:xfrm>
            <a:off x="226829" y="3444910"/>
            <a:ext cx="4182140" cy="1741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pic>
        <p:nvPicPr>
          <p:cNvPr id="30" name="Picture 29" descr="A logo for a sippy cup company&#10;&#10;AI-generated content may be incorrect.">
            <a:extLst>
              <a:ext uri="{FF2B5EF4-FFF2-40B4-BE49-F238E27FC236}">
                <a16:creationId xmlns:a16="http://schemas.microsoft.com/office/drawing/2014/main" id="{AC0E5827-8F13-3664-9F7D-8EB9D14B0AF6}"/>
              </a:ext>
            </a:extLst>
          </p:cNvPr>
          <p:cNvPicPr>
            <a:picLocks noChangeAspect="1"/>
          </p:cNvPicPr>
          <p:nvPr/>
        </p:nvPicPr>
        <p:blipFill>
          <a:blip r:embed="rId8">
            <a:clrChange>
              <a:clrFrom>
                <a:srgbClr val="FFFFFF"/>
              </a:clrFrom>
              <a:clrTo>
                <a:srgbClr val="FFFFFF">
                  <a:alpha val="0"/>
                </a:srgbClr>
              </a:clrTo>
            </a:clrChange>
          </a:blip>
          <a:srcRect l="10568" t="26026" r="11796" b="18357"/>
          <a:stretch/>
        </p:blipFill>
        <p:spPr>
          <a:xfrm>
            <a:off x="91321" y="3297954"/>
            <a:ext cx="4321483" cy="1741399"/>
          </a:xfrm>
          <a:prstGeom prst="rect">
            <a:avLst/>
          </a:prstGeom>
        </p:spPr>
      </p:pic>
    </p:spTree>
    <p:extLst>
      <p:ext uri="{BB962C8B-B14F-4D97-AF65-F5344CB8AC3E}">
        <p14:creationId xmlns:p14="http://schemas.microsoft.com/office/powerpoint/2010/main" val="11534272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59E2DC-97DD-D755-426F-FBBB56F8A469}"/>
              </a:ext>
            </a:extLst>
          </p:cNvPr>
          <p:cNvSpPr/>
          <p:nvPr/>
        </p:nvSpPr>
        <p:spPr>
          <a:xfrm>
            <a:off x="8811645" y="5718189"/>
            <a:ext cx="3380356" cy="1139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2" name="Title 1">
            <a:extLst>
              <a:ext uri="{FF2B5EF4-FFF2-40B4-BE49-F238E27FC236}">
                <a16:creationId xmlns:a16="http://schemas.microsoft.com/office/drawing/2014/main" id="{D2737658-BAC2-A4ED-1699-56C104D3EC9B}"/>
              </a:ext>
            </a:extLst>
          </p:cNvPr>
          <p:cNvSpPr>
            <a:spLocks noGrp="1"/>
          </p:cNvSpPr>
          <p:nvPr>
            <p:ph type="title"/>
          </p:nvPr>
        </p:nvSpPr>
        <p:spPr>
          <a:xfrm>
            <a:off x="712014" y="523433"/>
            <a:ext cx="7696887" cy="1021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Next Steps: R01 Grant Renewal </a:t>
            </a:r>
            <a:br>
              <a:rPr lang="en-US" sz="3200" dirty="0"/>
            </a:br>
            <a:r>
              <a:rPr lang="en-US" sz="2400" dirty="0"/>
              <a:t>(March, October 2024)</a:t>
            </a:r>
            <a:endParaRPr lang="en-US" sz="3200" dirty="0"/>
          </a:p>
        </p:txBody>
      </p:sp>
      <p:sp>
        <p:nvSpPr>
          <p:cNvPr id="3" name="Text Placeholder 2">
            <a:extLst>
              <a:ext uri="{FF2B5EF4-FFF2-40B4-BE49-F238E27FC236}">
                <a16:creationId xmlns:a16="http://schemas.microsoft.com/office/drawing/2014/main" id="{01616CCD-F4FD-607A-C825-D7BF535F4515}"/>
              </a:ext>
            </a:extLst>
          </p:cNvPr>
          <p:cNvSpPr>
            <a:spLocks noGrp="1"/>
          </p:cNvSpPr>
          <p:nvPr>
            <p:ph type="body" idx="1"/>
          </p:nvPr>
        </p:nvSpPr>
        <p:spPr>
          <a:xfrm>
            <a:off x="-57341" y="2211649"/>
            <a:ext cx="5593868" cy="4194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0"/>
              </a:spcBef>
              <a:defRPr/>
            </a:pPr>
            <a:r>
              <a:rPr lang="en-US" sz="2400" dirty="0">
                <a:latin typeface="AdvTTf1279dcd"/>
                <a:sym typeface="Arial"/>
              </a:rPr>
              <a:t>60 middle schools across rural Appalachia Virginia and West Virginia</a:t>
            </a:r>
          </a:p>
          <a:p>
            <a:pPr>
              <a:spcBef>
                <a:spcPts val="0"/>
              </a:spcBef>
              <a:defRPr/>
            </a:pPr>
            <a:endParaRPr lang="en-US" sz="2400" dirty="0">
              <a:latin typeface="AdvTTf1279dcd"/>
              <a:sym typeface="Arial"/>
            </a:endParaRPr>
          </a:p>
          <a:p>
            <a:pPr>
              <a:spcBef>
                <a:spcPts val="0"/>
              </a:spcBef>
              <a:defRPr/>
            </a:pPr>
            <a:r>
              <a:rPr lang="en-US" sz="2400" dirty="0">
                <a:latin typeface="AdvTTf1279dcd"/>
                <a:sym typeface="Arial"/>
              </a:rPr>
              <a:t>C</a:t>
            </a:r>
            <a:r>
              <a:rPr lang="en-US" sz="2400" dirty="0">
                <a:latin typeface="AdvTTf1279dcd"/>
              </a:rPr>
              <a:t>luster, sequential multiple-assignment randomized trial (SMART) design</a:t>
            </a:r>
          </a:p>
          <a:p>
            <a:pPr lvl="1">
              <a:spcBef>
                <a:spcPts val="0"/>
              </a:spcBef>
              <a:defRPr/>
            </a:pPr>
            <a:r>
              <a:rPr lang="en-US" sz="2400" dirty="0">
                <a:latin typeface="AdvTTf1279dcd"/>
                <a:sym typeface="Arial"/>
              </a:rPr>
              <a:t>Primary aim: </a:t>
            </a:r>
            <a:r>
              <a:rPr lang="en-US" sz="2400" b="1" dirty="0">
                <a:latin typeface="AdvTTf1279dcd"/>
                <a:sym typeface="Arial"/>
              </a:rPr>
              <a:t>intervention fidelity</a:t>
            </a:r>
            <a:r>
              <a:rPr lang="en-US" sz="2400" dirty="0">
                <a:latin typeface="AdvTTf1279dcd"/>
                <a:sym typeface="Arial"/>
              </a:rPr>
              <a:t>, sustainment, and costs</a:t>
            </a:r>
          </a:p>
          <a:p>
            <a:pPr lvl="1">
              <a:spcBef>
                <a:spcPts val="0"/>
              </a:spcBef>
              <a:defRPr/>
            </a:pPr>
            <a:r>
              <a:rPr lang="en-US" sz="2400" dirty="0">
                <a:latin typeface="AdvTTf1279dcd"/>
                <a:sym typeface="Arial"/>
              </a:rPr>
              <a:t>Secondary aim: student and caregiver behaviors</a:t>
            </a:r>
          </a:p>
          <a:p>
            <a:endParaRPr lang="en-US" dirty="0"/>
          </a:p>
        </p:txBody>
      </p:sp>
      <p:pic>
        <p:nvPicPr>
          <p:cNvPr id="4" name="Picture 3">
            <a:extLst>
              <a:ext uri="{FF2B5EF4-FFF2-40B4-BE49-F238E27FC236}">
                <a16:creationId xmlns:a16="http://schemas.microsoft.com/office/drawing/2014/main" id="{FB32826F-CECD-B909-4EFE-3C2AA483AFE0}"/>
              </a:ext>
            </a:extLst>
          </p:cNvPr>
          <p:cNvPicPr>
            <a:picLocks noChangeAspect="1"/>
          </p:cNvPicPr>
          <p:nvPr/>
        </p:nvPicPr>
        <p:blipFill>
          <a:blip r:embed="rId3"/>
          <a:stretch>
            <a:fillRect/>
          </a:stretch>
        </p:blipFill>
        <p:spPr>
          <a:xfrm>
            <a:off x="8657041" y="2065141"/>
            <a:ext cx="2724144" cy="637172"/>
          </a:xfrm>
          <a:prstGeom prst="rect">
            <a:avLst/>
          </a:prstGeom>
        </p:spPr>
      </p:pic>
      <p:pic>
        <p:nvPicPr>
          <p:cNvPr id="5" name="Picture 4">
            <a:extLst>
              <a:ext uri="{FF2B5EF4-FFF2-40B4-BE49-F238E27FC236}">
                <a16:creationId xmlns:a16="http://schemas.microsoft.com/office/drawing/2014/main" id="{1184AA72-6DC2-AF03-6256-C8B90E7F02F3}"/>
              </a:ext>
            </a:extLst>
          </p:cNvPr>
          <p:cNvPicPr>
            <a:picLocks noChangeAspect="1"/>
          </p:cNvPicPr>
          <p:nvPr/>
        </p:nvPicPr>
        <p:blipFill>
          <a:blip r:embed="rId4"/>
          <a:stretch>
            <a:fillRect/>
          </a:stretch>
        </p:blipFill>
        <p:spPr>
          <a:xfrm>
            <a:off x="6558721" y="1710618"/>
            <a:ext cx="1850180" cy="1146727"/>
          </a:xfrm>
          <a:prstGeom prst="rect">
            <a:avLst/>
          </a:prstGeom>
        </p:spPr>
      </p:pic>
      <p:pic>
        <p:nvPicPr>
          <p:cNvPr id="6" name="Picture 5">
            <a:extLst>
              <a:ext uri="{FF2B5EF4-FFF2-40B4-BE49-F238E27FC236}">
                <a16:creationId xmlns:a16="http://schemas.microsoft.com/office/drawing/2014/main" id="{806D2439-F4E9-745C-48F0-EDBAB5F21F02}"/>
              </a:ext>
            </a:extLst>
          </p:cNvPr>
          <p:cNvPicPr>
            <a:picLocks noChangeAspect="1"/>
          </p:cNvPicPr>
          <p:nvPr/>
        </p:nvPicPr>
        <p:blipFill>
          <a:blip r:embed="rId5"/>
          <a:stretch>
            <a:fillRect/>
          </a:stretch>
        </p:blipFill>
        <p:spPr>
          <a:xfrm>
            <a:off x="5536528" y="3184452"/>
            <a:ext cx="6746825" cy="3511600"/>
          </a:xfrm>
          <a:prstGeom prst="rect">
            <a:avLst/>
          </a:prstGeom>
        </p:spPr>
      </p:pic>
    </p:spTree>
    <p:extLst>
      <p:ext uri="{BB962C8B-B14F-4D97-AF65-F5344CB8AC3E}">
        <p14:creationId xmlns:p14="http://schemas.microsoft.com/office/powerpoint/2010/main" val="1553611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FDECE-D241-D1EA-AD7A-6CAB1E3B5D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1BB2D8-B89E-0D05-887B-C42D933F8241}"/>
              </a:ext>
            </a:extLst>
          </p:cNvPr>
          <p:cNvSpPr/>
          <p:nvPr/>
        </p:nvSpPr>
        <p:spPr>
          <a:xfrm>
            <a:off x="8743061" y="5758829"/>
            <a:ext cx="3448940" cy="1139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a:p>
        </p:txBody>
      </p:sp>
      <p:sp>
        <p:nvSpPr>
          <p:cNvPr id="2" name="Title 1">
            <a:extLst>
              <a:ext uri="{FF2B5EF4-FFF2-40B4-BE49-F238E27FC236}">
                <a16:creationId xmlns:a16="http://schemas.microsoft.com/office/drawing/2014/main" id="{AB74A810-3970-0A7F-AA5F-979BBEE2FC72}"/>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Community-Based Health Equity Research Focus</a:t>
            </a:r>
          </a:p>
        </p:txBody>
      </p:sp>
      <p:graphicFrame>
        <p:nvGraphicFramePr>
          <p:cNvPr id="6" name="Table 6">
            <a:extLst>
              <a:ext uri="{FF2B5EF4-FFF2-40B4-BE49-F238E27FC236}">
                <a16:creationId xmlns:a16="http://schemas.microsoft.com/office/drawing/2014/main" id="{B4943A18-E8BE-AEA0-B038-AE4D8FEED9D2}"/>
              </a:ext>
            </a:extLst>
          </p:cNvPr>
          <p:cNvGraphicFramePr>
            <a:graphicFrameLocks noGrp="1"/>
          </p:cNvGraphicFramePr>
          <p:nvPr/>
        </p:nvGraphicFramePr>
        <p:xfrm>
          <a:off x="549328" y="1620289"/>
          <a:ext cx="11048416" cy="5080000"/>
        </p:xfrm>
        <a:graphic>
          <a:graphicData uri="http://schemas.openxmlformats.org/drawingml/2006/table">
            <a:tbl>
              <a:tblPr firstRow="1" bandRow="1"/>
              <a:tblGrid>
                <a:gridCol w="5698921">
                  <a:extLst>
                    <a:ext uri="{9D8B030D-6E8A-4147-A177-3AD203B41FA5}">
                      <a16:colId xmlns:a16="http://schemas.microsoft.com/office/drawing/2014/main" val="2469136913"/>
                    </a:ext>
                  </a:extLst>
                </a:gridCol>
                <a:gridCol w="5349495">
                  <a:extLst>
                    <a:ext uri="{9D8B030D-6E8A-4147-A177-3AD203B41FA5}">
                      <a16:colId xmlns:a16="http://schemas.microsoft.com/office/drawing/2014/main" val="917155223"/>
                    </a:ext>
                  </a:extLst>
                </a:gridCol>
              </a:tblGrid>
              <a:tr h="2804160">
                <a:tc>
                  <a:txBody>
                    <a:bodyPr/>
                    <a:lstStyle/>
                    <a:p>
                      <a:r>
                        <a:rPr lang="en-US" sz="2100" b="1" dirty="0"/>
                        <a:t>Sugar-sweetened beverages (SSB) reduction interventions across the lifespan</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NIH-NCI, 2011-2017)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(R21, NIH-NCI, 2016-2018)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NIH-NIMHD, 2018-2024)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NIH-NIMHD, 2019-2024)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(R56, NIH-NINR, 2020-2023)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(UVACC, 2023-2024)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(R01, NIH-NCI, 2024-2029)</a:t>
                      </a:r>
                    </a:p>
                  </a:txBody>
                  <a:tcPr marL="121920" marR="121920" marT="60960" marB="60960">
                    <a:solidFill>
                      <a:schemeClr val="accent5">
                        <a:lumMod val="20000"/>
                        <a:lumOff val="80000"/>
                      </a:schemeClr>
                    </a:solidFill>
                  </a:tcPr>
                </a:tc>
                <a:tc>
                  <a:txBody>
                    <a:bodyPr/>
                    <a:lstStyle/>
                    <a:p>
                      <a:r>
                        <a:rPr lang="en-US" sz="2100" b="1" dirty="0"/>
                        <a:t>Family-based childhood obesity treatment</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(R24, </a:t>
                      </a:r>
                      <a:r>
                        <a:rPr lang="en-US" sz="1300" b="0" i="0" u="none" strike="noStrike" cap="none" dirty="0">
                          <a:solidFill>
                            <a:srgbClr val="000000"/>
                          </a:solidFill>
                          <a:latin typeface="Arial"/>
                          <a:cs typeface="Arial"/>
                          <a:sym typeface="Arial"/>
                        </a:rPr>
                        <a:t>NIH-NIMHD, 2013-2016)</a:t>
                      </a: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2017-2021)</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300" dirty="0"/>
                    </a:p>
                  </a:txBody>
                  <a:tcPr marL="121920" marR="121920" marT="60960" marB="60960">
                    <a:solidFill>
                      <a:schemeClr val="accent5">
                        <a:lumMod val="20000"/>
                        <a:lumOff val="80000"/>
                      </a:schemeClr>
                    </a:solidFill>
                  </a:tcPr>
                </a:tc>
                <a:extLst>
                  <a:ext uri="{0D108BD9-81ED-4DB2-BD59-A6C34878D82A}">
                    <a16:rowId xmlns:a16="http://schemas.microsoft.com/office/drawing/2014/main" val="763374502"/>
                  </a:ext>
                </a:extLst>
              </a:tr>
              <a:tr h="2275840">
                <a:tc>
                  <a:txBody>
                    <a:bodyPr/>
                    <a:lstStyle/>
                    <a:p>
                      <a:r>
                        <a:rPr lang="en-US" sz="2100" b="1" dirty="0"/>
                        <a:t>Colorectal cancer screening in FQHCs</a:t>
                      </a:r>
                    </a:p>
                    <a:p>
                      <a:endParaRPr lang="en-US" sz="1900" dirty="0"/>
                    </a:p>
                    <a:p>
                      <a:endParaRPr lang="en-US" sz="1900" dirty="0"/>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(P30, NIH-NCI, 2018-2020)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(iTHRIV, 2019-2020)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(Jeffress Trust, 2022-2025)</a:t>
                      </a:r>
                    </a:p>
                  </a:txBody>
                  <a:tcPr marL="121920" marR="121920" marT="60960" marB="60960">
                    <a:solidFill>
                      <a:schemeClr val="accent5">
                        <a:lumMod val="20000"/>
                        <a:lumOff val="80000"/>
                      </a:schemeClr>
                    </a:solidFill>
                  </a:tcPr>
                </a:tc>
                <a:tc>
                  <a:txBody>
                    <a:bodyPr/>
                    <a:lstStyle/>
                    <a:p>
                      <a:r>
                        <a:rPr lang="en-US" sz="2100" b="1" dirty="0"/>
                        <a:t>Capacity building and community engagement among rural and medically-under served communities</a:t>
                      </a:r>
                    </a:p>
                    <a:p>
                      <a:endParaRPr lang="en-US" sz="19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2018-2021)</a:t>
                      </a:r>
                      <a:endParaRPr lang="en-US" sz="13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dirty="0"/>
                        <a:t>(PCORI, 2024-2025)</a:t>
                      </a:r>
                      <a:endParaRPr lang="en-US" sz="1300" b="0" i="0" u="none" strike="noStrike" cap="none" dirty="0">
                        <a:solidFill>
                          <a:srgbClr val="000000"/>
                        </a:solidFill>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0" i="0" u="none" strike="noStrike" cap="none" dirty="0">
                          <a:solidFill>
                            <a:srgbClr val="000000"/>
                          </a:solidFill>
                          <a:latin typeface="Arial"/>
                          <a:cs typeface="Arial"/>
                          <a:sym typeface="Arial"/>
                        </a:rPr>
                        <a:t>(UVACC, ongoing)</a:t>
                      </a:r>
                      <a:endParaRPr lang="en-US" sz="1300" dirty="0"/>
                    </a:p>
                    <a:p>
                      <a:endParaRPr lang="en-US" sz="1900" dirty="0"/>
                    </a:p>
                  </a:txBody>
                  <a:tcPr marL="121920" marR="121920" marT="60960" marB="60960">
                    <a:solidFill>
                      <a:schemeClr val="accent5">
                        <a:lumMod val="60000"/>
                        <a:lumOff val="40000"/>
                      </a:schemeClr>
                    </a:solidFill>
                  </a:tcPr>
                </a:tc>
                <a:extLst>
                  <a:ext uri="{0D108BD9-81ED-4DB2-BD59-A6C34878D82A}">
                    <a16:rowId xmlns:a16="http://schemas.microsoft.com/office/drawing/2014/main" val="3969059149"/>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1AAC38A1-9D19-FAA6-436C-661354330311}"/>
              </a:ext>
            </a:extLst>
          </p:cNvPr>
          <p:cNvPicPr>
            <a:picLocks noChangeAspect="1"/>
          </p:cNvPicPr>
          <p:nvPr/>
        </p:nvPicPr>
        <p:blipFill>
          <a:blip r:embed="rId3"/>
          <a:stretch>
            <a:fillRect/>
          </a:stretch>
        </p:blipFill>
        <p:spPr>
          <a:xfrm>
            <a:off x="4068383" y="2738351"/>
            <a:ext cx="1492253" cy="1462579"/>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847D75F6-C1DE-5BC1-80C0-E909309E9731}"/>
              </a:ext>
            </a:extLst>
          </p:cNvPr>
          <p:cNvPicPr>
            <a:picLocks noChangeAspect="1"/>
          </p:cNvPicPr>
          <p:nvPr/>
        </p:nvPicPr>
        <p:blipFill>
          <a:blip r:embed="rId4"/>
          <a:stretch>
            <a:fillRect/>
          </a:stretch>
        </p:blipFill>
        <p:spPr>
          <a:xfrm>
            <a:off x="3820155" y="4994313"/>
            <a:ext cx="1998780" cy="195903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C844C68-0D18-4566-F12C-F9BD76141BCD}"/>
              </a:ext>
            </a:extLst>
          </p:cNvPr>
          <p:cNvPicPr>
            <a:picLocks noChangeAspect="1"/>
          </p:cNvPicPr>
          <p:nvPr/>
        </p:nvPicPr>
        <p:blipFill>
          <a:blip r:embed="rId5"/>
          <a:stretch>
            <a:fillRect/>
          </a:stretch>
        </p:blipFill>
        <p:spPr>
          <a:xfrm>
            <a:off x="9504905" y="5428443"/>
            <a:ext cx="1321681" cy="1295399"/>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CF33AEA8-C678-49E6-7512-368240571591}"/>
              </a:ext>
            </a:extLst>
          </p:cNvPr>
          <p:cNvPicPr>
            <a:picLocks noChangeAspect="1"/>
          </p:cNvPicPr>
          <p:nvPr/>
        </p:nvPicPr>
        <p:blipFill>
          <a:blip r:embed="rId6"/>
          <a:stretch>
            <a:fillRect/>
          </a:stretch>
        </p:blipFill>
        <p:spPr>
          <a:xfrm>
            <a:off x="8995749" y="2428008"/>
            <a:ext cx="2360649" cy="2313707"/>
          </a:xfrm>
          <a:prstGeom prst="rect">
            <a:avLst/>
          </a:prstGeom>
        </p:spPr>
      </p:pic>
    </p:spTree>
    <p:extLst>
      <p:ext uri="{BB962C8B-B14F-4D97-AF65-F5344CB8AC3E}">
        <p14:creationId xmlns:p14="http://schemas.microsoft.com/office/powerpoint/2010/main" val="4199335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56847E-3F7F-A34B-ACC4-C85EA892D96A}"/>
              </a:ext>
            </a:extLst>
          </p:cNvPr>
          <p:cNvSpPr txBox="1"/>
          <p:nvPr/>
        </p:nvSpPr>
        <p:spPr>
          <a:xfrm>
            <a:off x="1721221" y="3557151"/>
            <a:ext cx="3807955" cy="14157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dirty="0">
                <a:solidFill>
                  <a:prstClr val="black"/>
                </a:solidFill>
                <a:latin typeface="+mn-lt"/>
                <a:ea typeface="Roboto Condensed" panose="02000000000000000000" pitchFamily="2" charset="0"/>
                <a:cs typeface="Roboto Condensed" panose="02000000000000000000" pitchFamily="2" charset="0"/>
              </a:rPr>
              <a:t>Jamie Zoellner, PhD, RD</a:t>
            </a:r>
          </a:p>
          <a:p>
            <a:r>
              <a:rPr lang="en-US" sz="1600" dirty="0">
                <a:solidFill>
                  <a:prstClr val="black"/>
                </a:solidFill>
                <a:latin typeface="+mn-lt"/>
                <a:ea typeface="Roboto Condensed" panose="02000000000000000000" pitchFamily="2" charset="0"/>
                <a:cs typeface="Roboto Condensed" panose="02000000000000000000" pitchFamily="2" charset="0"/>
              </a:rPr>
              <a:t>Obesity prevention &amp; treatment, cancer prevention, rural health disparities, community-based participatory research, translational research</a:t>
            </a:r>
            <a:endParaRPr lang="en-US" sz="1600" b="1" dirty="0">
              <a:solidFill>
                <a:prstClr val="black"/>
              </a:solidFill>
              <a:latin typeface="+mn-lt"/>
              <a:ea typeface="Roboto Condensed" panose="02000000000000000000" pitchFamily="2" charset="0"/>
              <a:cs typeface="Roboto Condensed" panose="02000000000000000000" pitchFamily="2" charset="0"/>
            </a:endParaRPr>
          </a:p>
        </p:txBody>
      </p:sp>
      <p:grpSp>
        <p:nvGrpSpPr>
          <p:cNvPr id="7" name="Group 6">
            <a:extLst>
              <a:ext uri="{FF2B5EF4-FFF2-40B4-BE49-F238E27FC236}">
                <a16:creationId xmlns:a16="http://schemas.microsoft.com/office/drawing/2014/main" id="{4748B722-B4AB-2E44-BE26-C7A61BD472CA}"/>
              </a:ext>
            </a:extLst>
          </p:cNvPr>
          <p:cNvGrpSpPr/>
          <p:nvPr/>
        </p:nvGrpSpPr>
        <p:grpSpPr>
          <a:xfrm>
            <a:off x="424462" y="1861032"/>
            <a:ext cx="5326709" cy="1359673"/>
            <a:chOff x="9167248" y="1830390"/>
            <a:chExt cx="5326709" cy="1359673"/>
          </a:xfrm>
        </p:grpSpPr>
        <p:sp>
          <p:nvSpPr>
            <p:cNvPr id="6" name="TextBox 5">
              <a:extLst>
                <a:ext uri="{FF2B5EF4-FFF2-40B4-BE49-F238E27FC236}">
                  <a16:creationId xmlns:a16="http://schemas.microsoft.com/office/drawing/2014/main" id="{E0EDEEA2-9801-C749-8395-D2CE7617CBA1}"/>
                </a:ext>
              </a:extLst>
            </p:cNvPr>
            <p:cNvSpPr txBox="1"/>
            <p:nvPr/>
          </p:nvSpPr>
          <p:spPr>
            <a:xfrm>
              <a:off x="10464008" y="1830390"/>
              <a:ext cx="4029949" cy="116955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dirty="0">
                  <a:solidFill>
                    <a:prstClr val="black"/>
                  </a:solidFill>
                  <a:latin typeface="+mn-lt"/>
                  <a:ea typeface="Roboto Condensed" panose="02000000000000000000" pitchFamily="2" charset="0"/>
                  <a:cs typeface="Roboto Condensed" panose="02000000000000000000" pitchFamily="2" charset="0"/>
                </a:rPr>
                <a:t>Li </a:t>
              </a:r>
              <a:r>
                <a:rPr lang="en-US" sz="2000" b="1" dirty="0" err="1">
                  <a:solidFill>
                    <a:prstClr val="black"/>
                  </a:solidFill>
                  <a:latin typeface="+mn-lt"/>
                  <a:ea typeface="Roboto Condensed" panose="02000000000000000000" pitchFamily="2" charset="0"/>
                  <a:cs typeface="Roboto Condensed" panose="02000000000000000000" pitchFamily="2" charset="0"/>
                </a:rPr>
                <a:t>Li</a:t>
              </a:r>
              <a:r>
                <a:rPr lang="en-US" sz="2000" b="1" dirty="0">
                  <a:solidFill>
                    <a:prstClr val="black"/>
                  </a:solidFill>
                  <a:latin typeface="+mn-lt"/>
                  <a:ea typeface="Roboto Condensed" panose="02000000000000000000" pitchFamily="2" charset="0"/>
                  <a:cs typeface="Roboto Condensed" panose="02000000000000000000" pitchFamily="2" charset="0"/>
                </a:rPr>
                <a:t>, MD, PhD</a:t>
              </a:r>
            </a:p>
            <a:p>
              <a:r>
                <a:rPr lang="en-US" sz="1600" dirty="0">
                  <a:solidFill>
                    <a:prstClr val="black"/>
                  </a:solidFill>
                  <a:latin typeface="+mn-lt"/>
                  <a:ea typeface="Roboto Condensed" panose="02000000000000000000" pitchFamily="2" charset="0"/>
                  <a:cs typeface="Roboto Condensed" panose="02000000000000000000" pitchFamily="2" charset="0"/>
                </a:rPr>
                <a:t>Cancer etiology, colon cancer, population cohort designs, cancer screening, cancer prevention and primary care</a:t>
              </a:r>
              <a:endParaRPr lang="en-US" sz="1600" b="1" dirty="0">
                <a:solidFill>
                  <a:prstClr val="black"/>
                </a:solidFill>
                <a:latin typeface="+mn-lt"/>
                <a:ea typeface="Roboto Condensed" panose="02000000000000000000" pitchFamily="2" charset="0"/>
                <a:cs typeface="Roboto Condensed" panose="02000000000000000000"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863" r="10389" b="33299"/>
            <a:stretch/>
          </p:blipFill>
          <p:spPr>
            <a:xfrm>
              <a:off x="9167248" y="1830390"/>
              <a:ext cx="1219200" cy="1359673"/>
            </a:xfrm>
            <a:prstGeom prst="rect">
              <a:avLst/>
            </a:prstGeom>
          </p:spPr>
        </p:pic>
      </p:grpSp>
      <p:pic>
        <p:nvPicPr>
          <p:cNvPr id="10" name="Picture 9" descr="A person with blonde hair&#10;&#10;Description automatically generated with low confidence">
            <a:extLst>
              <a:ext uri="{FF2B5EF4-FFF2-40B4-BE49-F238E27FC236}">
                <a16:creationId xmlns:a16="http://schemas.microsoft.com/office/drawing/2014/main" id="{ECFD03F6-17F4-FCD8-A1BD-42984C7B2AC1}"/>
              </a:ext>
            </a:extLst>
          </p:cNvPr>
          <p:cNvPicPr>
            <a:picLocks noChangeAspect="1"/>
          </p:cNvPicPr>
          <p:nvPr/>
        </p:nvPicPr>
        <p:blipFill>
          <a:blip r:embed="rId4"/>
          <a:stretch>
            <a:fillRect/>
          </a:stretch>
        </p:blipFill>
        <p:spPr>
          <a:xfrm>
            <a:off x="486079" y="3557151"/>
            <a:ext cx="1219200" cy="1358901"/>
          </a:xfrm>
          <a:prstGeom prst="rect">
            <a:avLst/>
          </a:prstGeom>
        </p:spPr>
      </p:pic>
      <p:sp>
        <p:nvSpPr>
          <p:cNvPr id="4" name="Title 3">
            <a:extLst>
              <a:ext uri="{FF2B5EF4-FFF2-40B4-BE49-F238E27FC236}">
                <a16:creationId xmlns:a16="http://schemas.microsoft.com/office/drawing/2014/main" id="{A4A51CD7-5539-FE99-8703-83E6BDE74FDA}"/>
              </a:ext>
            </a:extLst>
          </p:cNvPr>
          <p:cNvSpPr>
            <a:spLocks noGrp="1"/>
          </p:cNvSpPr>
          <p:nvPr>
            <p:ph type="title"/>
          </p:nvPr>
        </p:nvSpPr>
        <p:spPr>
          <a:xfrm>
            <a:off x="189653" y="677308"/>
            <a:ext cx="8984827" cy="10216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dirty="0"/>
              <a:t>Cancer Control &amp; Population Health Program (CPH) </a:t>
            </a:r>
            <a:r>
              <a:rPr lang="en-US" sz="3200" i="1" dirty="0"/>
              <a:t>Leaders &amp; Aims</a:t>
            </a:r>
            <a:br>
              <a:rPr lang="en-US" sz="2667" b="1" dirty="0">
                <a:solidFill>
                  <a:prstClr val="black"/>
                </a:solidFill>
                <a:latin typeface="+mj-lt"/>
                <a:ea typeface="Times New Roman" panose="02020603050405020304" pitchFamily="18" charset="0"/>
              </a:rPr>
            </a:br>
            <a:endParaRPr lang="en-US" dirty="0"/>
          </a:p>
        </p:txBody>
      </p:sp>
      <p:graphicFrame>
        <p:nvGraphicFramePr>
          <p:cNvPr id="8" name="Diagram 7">
            <a:extLst>
              <a:ext uri="{FF2B5EF4-FFF2-40B4-BE49-F238E27FC236}">
                <a16:creationId xmlns:a16="http://schemas.microsoft.com/office/drawing/2014/main" id="{864B7916-DE75-EC2C-2FCB-3091CE5FB282}"/>
              </a:ext>
            </a:extLst>
          </p:cNvPr>
          <p:cNvGraphicFramePr/>
          <p:nvPr/>
        </p:nvGraphicFramePr>
        <p:xfrm>
          <a:off x="4948197" y="1861031"/>
          <a:ext cx="7243804" cy="39513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Google Shape;85;g3144b55be57_1_0">
            <a:extLst>
              <a:ext uri="{FF2B5EF4-FFF2-40B4-BE49-F238E27FC236}">
                <a16:creationId xmlns:a16="http://schemas.microsoft.com/office/drawing/2014/main" id="{57A009F4-E06F-EB6E-B757-A18F9F195F65}"/>
              </a:ext>
            </a:extLst>
          </p:cNvPr>
          <p:cNvPicPr preferRelativeResize="0"/>
          <p:nvPr/>
        </p:nvPicPr>
        <p:blipFill>
          <a:blip r:embed="rId10"/>
          <a:srcRect t="1796" b="1796"/>
          <a:stretch/>
        </p:blipFill>
        <p:spPr>
          <a:xfrm>
            <a:off x="485778" y="5252499"/>
            <a:ext cx="1219501" cy="1521500"/>
          </a:xfrm>
          <a:prstGeom prst="rect">
            <a:avLst/>
          </a:prstGeom>
          <a:noFill/>
          <a:ln>
            <a:noFill/>
          </a:ln>
        </p:spPr>
      </p:pic>
      <p:sp>
        <p:nvSpPr>
          <p:cNvPr id="9" name="TextBox 8">
            <a:extLst>
              <a:ext uri="{FF2B5EF4-FFF2-40B4-BE49-F238E27FC236}">
                <a16:creationId xmlns:a16="http://schemas.microsoft.com/office/drawing/2014/main" id="{E34443E6-1B38-0B3F-40F2-01970296D6BA}"/>
              </a:ext>
            </a:extLst>
          </p:cNvPr>
          <p:cNvSpPr txBox="1"/>
          <p:nvPr/>
        </p:nvSpPr>
        <p:spPr>
          <a:xfrm>
            <a:off x="1721221" y="5389773"/>
            <a:ext cx="3807955" cy="116955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000" b="1" dirty="0">
                <a:solidFill>
                  <a:prstClr val="black"/>
                </a:solidFill>
                <a:latin typeface="+mn-lt"/>
                <a:ea typeface="Roboto Condensed" panose="02000000000000000000" pitchFamily="2" charset="0"/>
                <a:cs typeface="Roboto Condensed" panose="02000000000000000000" pitchFamily="2" charset="0"/>
              </a:rPr>
              <a:t>Kelly Shaffer, PhD</a:t>
            </a:r>
          </a:p>
          <a:p>
            <a:r>
              <a:rPr lang="en-US" sz="1600" dirty="0">
                <a:solidFill>
                  <a:prstClr val="black"/>
                </a:solidFill>
                <a:latin typeface="+mn-lt"/>
                <a:ea typeface="Roboto Condensed" panose="02000000000000000000" pitchFamily="2" charset="0"/>
                <a:cs typeface="Roboto Condensed" panose="02000000000000000000" pitchFamily="2" charset="0"/>
              </a:rPr>
              <a:t>Digital health interventions to mitigate the burden of cancer on patients, survivors, and families </a:t>
            </a:r>
          </a:p>
        </p:txBody>
      </p:sp>
    </p:spTree>
    <p:extLst>
      <p:ext uri="{BB962C8B-B14F-4D97-AF65-F5344CB8AC3E}">
        <p14:creationId xmlns:p14="http://schemas.microsoft.com/office/powerpoint/2010/main" val="1122113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860102" y="1507527"/>
            <a:ext cx="10471799" cy="0"/>
          </a:xfrm>
          <a:prstGeom prst="line">
            <a:avLst/>
          </a:prstGeom>
          <a:ln w="95250" cap="flat">
            <a:solidFill>
              <a:srgbClr val="0C4272"/>
            </a:solidFill>
            <a:prstDash val="solid"/>
            <a:headEnd type="none" w="sm" len="sm"/>
            <a:tailEnd type="none" w="sm" len="sm"/>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lang="en-US" sz="2489"/>
          </a:p>
        </p:txBody>
      </p:sp>
      <p:sp>
        <p:nvSpPr>
          <p:cNvPr id="12" name="TextBox 4"/>
          <p:cNvSpPr txBox="1"/>
          <p:nvPr/>
        </p:nvSpPr>
        <p:spPr>
          <a:xfrm>
            <a:off x="860100" y="501020"/>
            <a:ext cx="9963613" cy="984885"/>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l"/>
            <a:r>
              <a:rPr lang="en-US" sz="3200" b="1" dirty="0">
                <a:solidFill>
                  <a:schemeClr val="lt1"/>
                </a:solidFill>
                <a:latin typeface="Roboto Condensed"/>
                <a:ea typeface="Roboto Condensed"/>
                <a:cs typeface="Roboto Condensed"/>
                <a:sym typeface="Roboto Condensed"/>
              </a:rPr>
              <a:t>CPH and the Office of </a:t>
            </a:r>
          </a:p>
          <a:p>
            <a:pPr algn="l"/>
            <a:r>
              <a:rPr lang="en-US" sz="3200" b="1" dirty="0">
                <a:solidFill>
                  <a:schemeClr val="lt1"/>
                </a:solidFill>
                <a:latin typeface="Roboto Condensed"/>
                <a:ea typeface="Roboto Condensed"/>
                <a:cs typeface="Roboto Condensed"/>
                <a:sym typeface="Roboto Condensed"/>
              </a:rPr>
              <a:t>Community Outreach and Engagement (COE)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953" y="1801701"/>
            <a:ext cx="3788091" cy="4585023"/>
          </a:xfrm>
          <a:prstGeom prst="rect">
            <a:avLst/>
          </a:prstGeom>
        </p:spPr>
      </p:pic>
      <p:pic>
        <p:nvPicPr>
          <p:cNvPr id="4" name="Picture 3">
            <a:extLst>
              <a:ext uri="{FF2B5EF4-FFF2-40B4-BE49-F238E27FC236}">
                <a16:creationId xmlns:a16="http://schemas.microsoft.com/office/drawing/2014/main" id="{8A022DDD-6BE6-4984-07EF-B80B5D3FA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8863" y="1801697"/>
            <a:ext cx="3757100" cy="4585024"/>
          </a:xfrm>
          <a:prstGeom prst="rect">
            <a:avLst/>
          </a:prstGeom>
        </p:spPr>
      </p:pic>
      <p:pic>
        <p:nvPicPr>
          <p:cNvPr id="5" name="Picture 4" descr="A group of people around a table">
            <a:extLst>
              <a:ext uri="{FF2B5EF4-FFF2-40B4-BE49-F238E27FC236}">
                <a16:creationId xmlns:a16="http://schemas.microsoft.com/office/drawing/2014/main" id="{8DD12F1C-FAF2-E670-56A8-30121CB20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181" y="3383746"/>
            <a:ext cx="3235187" cy="2156791"/>
          </a:xfrm>
          <a:prstGeom prst="rect">
            <a:avLst/>
          </a:prstGeom>
        </p:spPr>
      </p:pic>
      <p:pic>
        <p:nvPicPr>
          <p:cNvPr id="6" name="Picture 5">
            <a:extLst>
              <a:ext uri="{FF2B5EF4-FFF2-40B4-BE49-F238E27FC236}">
                <a16:creationId xmlns:a16="http://schemas.microsoft.com/office/drawing/2014/main" id="{EF5061BE-DFF0-7DC8-D516-C7052F226AAF}"/>
              </a:ext>
            </a:extLst>
          </p:cNvPr>
          <p:cNvPicPr>
            <a:picLocks noChangeAspect="1"/>
          </p:cNvPicPr>
          <p:nvPr/>
        </p:nvPicPr>
        <p:blipFill>
          <a:blip r:embed="rId6"/>
          <a:stretch>
            <a:fillRect/>
          </a:stretch>
        </p:blipFill>
        <p:spPr>
          <a:xfrm>
            <a:off x="151273" y="2337590"/>
            <a:ext cx="3615623" cy="892551"/>
          </a:xfrm>
          <a:prstGeom prst="rect">
            <a:avLst/>
          </a:prstGeom>
        </p:spPr>
      </p:pic>
    </p:spTree>
    <p:extLst>
      <p:ext uri="{BB962C8B-B14F-4D97-AF65-F5344CB8AC3E}">
        <p14:creationId xmlns:p14="http://schemas.microsoft.com/office/powerpoint/2010/main" val="3781096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3" name="Google Shape;443;p28"/>
          <p:cNvSpPr txBox="1">
            <a:spLocks noGrp="1"/>
          </p:cNvSpPr>
          <p:nvPr>
            <p:ph type="body" idx="1"/>
          </p:nvPr>
        </p:nvSpPr>
        <p:spPr>
          <a:xfrm>
            <a:off x="390072" y="1963497"/>
            <a:ext cx="3606925" cy="4430764"/>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800"/>
              </a:spcBef>
              <a:spcAft>
                <a:spcPts val="0"/>
              </a:spcAft>
              <a:buNone/>
            </a:pPr>
            <a:r>
              <a:rPr lang="en-US" b="1" dirty="0" err="1"/>
              <a:t>iSIP</a:t>
            </a:r>
            <a:r>
              <a:rPr lang="en-US" b="1" dirty="0"/>
              <a:t> &amp; KSS Investigators</a:t>
            </a:r>
            <a:endParaRPr b="1" dirty="0"/>
          </a:p>
          <a:p>
            <a:pPr marL="0" lvl="0" indent="0">
              <a:spcBef>
                <a:spcPts val="0"/>
              </a:spcBef>
              <a:buNone/>
            </a:pPr>
            <a:endParaRPr lang="en-US" sz="1600" dirty="0"/>
          </a:p>
          <a:p>
            <a:pPr marL="0" indent="0">
              <a:spcBef>
                <a:spcPts val="0"/>
              </a:spcBef>
              <a:buNone/>
            </a:pPr>
            <a:r>
              <a:rPr lang="en-US" sz="1867" dirty="0"/>
              <a:t>Kathleen Porter, PhD, RD</a:t>
            </a:r>
          </a:p>
          <a:p>
            <a:pPr marL="0" lvl="0" indent="0">
              <a:spcBef>
                <a:spcPts val="0"/>
              </a:spcBef>
              <a:buNone/>
            </a:pPr>
            <a:r>
              <a:rPr lang="en-US" sz="1867" dirty="0"/>
              <a:t>Wen You, PhD</a:t>
            </a:r>
          </a:p>
          <a:p>
            <a:pPr marL="0" indent="0">
              <a:spcBef>
                <a:spcPts val="0"/>
              </a:spcBef>
              <a:buNone/>
            </a:pPr>
            <a:r>
              <a:rPr lang="en-US" sz="1867" dirty="0"/>
              <a:t>Lee Ritterband, PhD (MPI, </a:t>
            </a:r>
            <a:r>
              <a:rPr lang="en-US" sz="1867" i="1" dirty="0" err="1"/>
              <a:t>i</a:t>
            </a:r>
            <a:r>
              <a:rPr lang="en-US" sz="1867" dirty="0" err="1"/>
              <a:t>SIPsmater</a:t>
            </a:r>
            <a:r>
              <a:rPr lang="en-US" sz="1867" dirty="0"/>
              <a:t>)</a:t>
            </a:r>
          </a:p>
          <a:p>
            <a:pPr marL="0" indent="0">
              <a:spcBef>
                <a:spcPts val="0"/>
              </a:spcBef>
              <a:buNone/>
            </a:pPr>
            <a:r>
              <a:rPr lang="en-US" sz="1867" dirty="0"/>
              <a:t>Phil Chow, PhD</a:t>
            </a:r>
          </a:p>
          <a:p>
            <a:pPr marL="0" indent="0">
              <a:spcBef>
                <a:spcPts val="0"/>
              </a:spcBef>
              <a:buNone/>
            </a:pPr>
            <a:r>
              <a:rPr lang="en-US" sz="1867" dirty="0"/>
              <a:t>Deb Tate, PhD</a:t>
            </a:r>
          </a:p>
          <a:p>
            <a:pPr marL="0" indent="0">
              <a:spcBef>
                <a:spcPts val="0"/>
              </a:spcBef>
              <a:buNone/>
            </a:pPr>
            <a:endParaRPr lang="en-US" sz="1867" dirty="0"/>
          </a:p>
          <a:p>
            <a:pPr marL="0" indent="0">
              <a:buNone/>
            </a:pPr>
            <a:r>
              <a:rPr lang="en-US" b="1" dirty="0"/>
              <a:t>Community Partners &amp; Participants</a:t>
            </a:r>
          </a:p>
          <a:p>
            <a:pPr marL="0" indent="0">
              <a:spcBef>
                <a:spcPts val="0"/>
              </a:spcBef>
              <a:buNone/>
            </a:pPr>
            <a:r>
              <a:rPr lang="en-US" sz="1867" dirty="0"/>
              <a:t> </a:t>
            </a:r>
          </a:p>
          <a:p>
            <a:pPr marL="0" indent="0">
              <a:spcBef>
                <a:spcPts val="0"/>
              </a:spcBef>
              <a:buNone/>
            </a:pPr>
            <a:br>
              <a:rPr lang="en-US" sz="1867" dirty="0"/>
            </a:br>
            <a:endParaRPr lang="en-US" sz="1867" dirty="0"/>
          </a:p>
          <a:p>
            <a:pPr marL="0" lvl="0" indent="0">
              <a:spcBef>
                <a:spcPts val="0"/>
              </a:spcBef>
              <a:buNone/>
            </a:pPr>
            <a:endParaRPr lang="en-US" sz="1867" dirty="0"/>
          </a:p>
          <a:p>
            <a:pPr marL="0" indent="0">
              <a:spcBef>
                <a:spcPts val="0"/>
              </a:spcBef>
              <a:buNone/>
            </a:pPr>
            <a:endParaRPr lang="en-US" sz="1600" dirty="0"/>
          </a:p>
          <a:p>
            <a:pPr marL="0" indent="0">
              <a:spcBef>
                <a:spcPts val="0"/>
              </a:spcBef>
              <a:buNone/>
            </a:pPr>
            <a:endParaRPr lang="en-US" sz="1600" dirty="0"/>
          </a:p>
          <a:p>
            <a:pPr marL="0" lvl="0" indent="0">
              <a:spcBef>
                <a:spcPts val="0"/>
              </a:spcBef>
              <a:buNone/>
            </a:pPr>
            <a:endParaRPr lang="en-US" sz="1600" dirty="0"/>
          </a:p>
        </p:txBody>
      </p:sp>
      <p:sp>
        <p:nvSpPr>
          <p:cNvPr id="444" name="Google Shape;444;p28"/>
          <p:cNvSpPr txBox="1">
            <a:spLocks noGrp="1"/>
          </p:cNvSpPr>
          <p:nvPr>
            <p:ph type="body" idx="2"/>
          </p:nvPr>
        </p:nvSpPr>
        <p:spPr>
          <a:xfrm>
            <a:off x="4608515" y="1879215"/>
            <a:ext cx="2997200" cy="2020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buNone/>
            </a:pPr>
            <a:r>
              <a:rPr lang="en-US" b="1" dirty="0"/>
              <a:t>Lab Team</a:t>
            </a:r>
          </a:p>
          <a:p>
            <a:pPr marL="0" indent="0">
              <a:spcBef>
                <a:spcPts val="0"/>
              </a:spcBef>
              <a:buNone/>
            </a:pPr>
            <a:endParaRPr lang="en-US" b="1" dirty="0"/>
          </a:p>
          <a:p>
            <a:pPr marL="0" indent="0">
              <a:spcBef>
                <a:spcPts val="0"/>
              </a:spcBef>
              <a:buNone/>
            </a:pPr>
            <a:r>
              <a:rPr lang="en-US" sz="1867" dirty="0"/>
              <a:t>Donna Brock, MS </a:t>
            </a:r>
          </a:p>
          <a:p>
            <a:pPr marL="0" indent="0">
              <a:spcBef>
                <a:spcPts val="0"/>
              </a:spcBef>
              <a:buNone/>
            </a:pPr>
            <a:r>
              <a:rPr lang="en-US" sz="1867" dirty="0"/>
              <a:t>Annie Loyd, MPH, RDN, CHES</a:t>
            </a:r>
          </a:p>
          <a:p>
            <a:pPr marL="0" indent="0">
              <a:spcBef>
                <a:spcPts val="0"/>
              </a:spcBef>
              <a:buNone/>
            </a:pPr>
            <a:r>
              <a:rPr lang="en-US" sz="1867" dirty="0"/>
              <a:t>Brittany McCormick, DHS</a:t>
            </a:r>
          </a:p>
          <a:p>
            <a:pPr marL="0" indent="0">
              <a:spcBef>
                <a:spcPts val="0"/>
              </a:spcBef>
              <a:buNone/>
            </a:pPr>
            <a:r>
              <a:rPr lang="en-US" sz="1867" dirty="0" err="1"/>
              <a:t>Teace</a:t>
            </a:r>
            <a:r>
              <a:rPr lang="en-US" sz="1867" dirty="0"/>
              <a:t> Markwalter, MPH</a:t>
            </a:r>
          </a:p>
          <a:p>
            <a:pPr marL="0" indent="0">
              <a:spcBef>
                <a:spcPts val="0"/>
              </a:spcBef>
              <a:buNone/>
            </a:pPr>
            <a:endParaRPr lang="en-US" sz="1867" dirty="0"/>
          </a:p>
          <a:p>
            <a:pPr marL="0" indent="0">
              <a:spcBef>
                <a:spcPts val="0"/>
              </a:spcBef>
              <a:buNone/>
            </a:pPr>
            <a:r>
              <a:rPr lang="en-US" sz="1867" dirty="0"/>
              <a:t>Past students &amp; staff</a:t>
            </a:r>
            <a:endParaRPr sz="1867" dirty="0"/>
          </a:p>
        </p:txBody>
      </p:sp>
      <p:sp>
        <p:nvSpPr>
          <p:cNvPr id="20" name="Google Shape;512;p35">
            <a:extLst>
              <a:ext uri="{FF2B5EF4-FFF2-40B4-BE49-F238E27FC236}">
                <a16:creationId xmlns:a16="http://schemas.microsoft.com/office/drawing/2014/main" id="{37F17E90-2DFF-EB4E-97A3-478591753884}"/>
              </a:ext>
            </a:extLst>
          </p:cNvPr>
          <p:cNvSpPr txBox="1">
            <a:spLocks noGrp="1"/>
          </p:cNvSpPr>
          <p:nvPr>
            <p:ph type="title"/>
          </p:nvPr>
        </p:nvSpPr>
        <p:spPr>
          <a:xfrm>
            <a:off x="1085700" y="523433"/>
            <a:ext cx="7323200" cy="1021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733" dirty="0"/>
              <a:t>Acknowledgements </a:t>
            </a:r>
            <a:endParaRPr sz="3733" dirty="0"/>
          </a:p>
        </p:txBody>
      </p:sp>
      <p:sp>
        <p:nvSpPr>
          <p:cNvPr id="21" name="Google Shape;515;p35">
            <a:extLst>
              <a:ext uri="{FF2B5EF4-FFF2-40B4-BE49-F238E27FC236}">
                <a16:creationId xmlns:a16="http://schemas.microsoft.com/office/drawing/2014/main" id="{72DD908A-143E-F94D-B993-F268F0281E6A}"/>
              </a:ext>
            </a:extLst>
          </p:cNvPr>
          <p:cNvSpPr/>
          <p:nvPr/>
        </p:nvSpPr>
        <p:spPr>
          <a:xfrm>
            <a:off x="412302" y="845424"/>
            <a:ext cx="420665" cy="377613"/>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12175" cap="rnd" cmpd="sng">
            <a:solidFill>
              <a:srgbClr val="FF98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14" name="Google Shape;504;p34"/>
          <p:cNvSpPr txBox="1">
            <a:spLocks/>
          </p:cNvSpPr>
          <p:nvPr/>
        </p:nvSpPr>
        <p:spPr>
          <a:xfrm>
            <a:off x="8336526" y="2216455"/>
            <a:ext cx="2947117" cy="250588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spcBef>
                <a:spcPts val="0"/>
              </a:spcBef>
              <a:buFont typeface="Roboto Condensed Light"/>
              <a:buNone/>
            </a:pPr>
            <a:r>
              <a:rPr lang="en-US" sz="2667" b="1" dirty="0">
                <a:solidFill>
                  <a:schemeClr val="accent5"/>
                </a:solidFill>
              </a:rPr>
              <a:t>Any questions?</a:t>
            </a:r>
          </a:p>
          <a:p>
            <a:pPr marL="0" indent="0" algn="ctr">
              <a:spcBef>
                <a:spcPts val="0"/>
              </a:spcBef>
              <a:buFont typeface="Roboto Condensed Light"/>
              <a:buNone/>
            </a:pPr>
            <a:endParaRPr lang="en-US" sz="2667" dirty="0"/>
          </a:p>
          <a:p>
            <a:pPr marL="0" indent="0" algn="ctr">
              <a:spcBef>
                <a:spcPts val="0"/>
              </a:spcBef>
              <a:buClr>
                <a:schemeClr val="dk1"/>
              </a:buClr>
              <a:buSzPts val="1100"/>
              <a:buFont typeface="Arial"/>
              <a:buNone/>
            </a:pPr>
            <a:r>
              <a:rPr lang="en-US" sz="2667" dirty="0"/>
              <a:t>Email: </a:t>
            </a:r>
            <a:r>
              <a:rPr lang="en-US" sz="2667" dirty="0">
                <a:hlinkClick r:id="rId3"/>
              </a:rPr>
              <a:t>jz9q@virginia.edu</a:t>
            </a:r>
            <a:endParaRPr lang="en-US" sz="2667" dirty="0"/>
          </a:p>
          <a:p>
            <a:pPr marL="0" indent="0" algn="ctr">
              <a:spcBef>
                <a:spcPts val="0"/>
              </a:spcBef>
              <a:buClr>
                <a:schemeClr val="dk1"/>
              </a:buClr>
              <a:buSzPts val="1100"/>
              <a:buFont typeface="Arial"/>
              <a:buNone/>
            </a:pPr>
            <a:endParaRPr lang="en-US" sz="2667" dirty="0"/>
          </a:p>
        </p:txBody>
      </p:sp>
    </p:spTree>
    <p:extLst>
      <p:ext uri="{BB962C8B-B14F-4D97-AF65-F5344CB8AC3E}">
        <p14:creationId xmlns:p14="http://schemas.microsoft.com/office/powerpoint/2010/main" val="4156126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63F59-1E6D-B71A-3F03-058F5C562EE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189AC1-FD1B-4FC1-541E-995A8569282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7" name="Title Placeholder 1" descr="BOV Audit, Compliance, and Risk Committee September 2019 Title Slide">
            <a:extLst>
              <a:ext uri="{FF2B5EF4-FFF2-40B4-BE49-F238E27FC236}">
                <a16:creationId xmlns:a16="http://schemas.microsoft.com/office/drawing/2014/main" id="{3676AE51-AFA7-8F36-4769-99700CBCC474}"/>
              </a:ext>
            </a:extLst>
          </p:cNvPr>
          <p:cNvSpPr txBox="1">
            <a:spLocks/>
          </p:cNvSpPr>
          <p:nvPr/>
        </p:nvSpPr>
        <p:spPr>
          <a:xfrm>
            <a:off x="89210" y="3890368"/>
            <a:ext cx="12192000" cy="2265452"/>
          </a:xfrm>
          <a:prstGeom prst="rect">
            <a:avLst/>
          </a:prstGeom>
        </p:spPr>
        <p:txBody>
          <a:bodyPr vert="horz" lIns="68580" tIns="34291" rIns="68580" bIns="34291" rtlCol="0" anchor="ctr">
            <a:noAutofit/>
          </a:bodyPr>
          <a:ls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1pPr>
            <a:lvl2pPr marL="0" marR="0" indent="1714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2pPr>
            <a:lvl3pPr marL="0" marR="0" indent="3429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3pPr>
            <a:lvl4pPr marL="0" marR="0" indent="5143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4pPr>
            <a:lvl5pPr marL="0" marR="0" indent="6858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5pPr>
            <a:lvl6pPr marL="0" marR="0" indent="8572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6pPr>
            <a:lvl7pPr marL="0" marR="0" indent="10287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7pPr>
            <a:lvl8pPr marL="0" marR="0" indent="120015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8pPr>
            <a:lvl9pPr marL="0" marR="0" indent="1371600" algn="l" defTabSz="914377" rtl="0" fontAlgn="auto" latinLnBrk="0" hangingPunct="0">
              <a:lnSpc>
                <a:spcPct val="100000"/>
              </a:lnSpc>
              <a:spcBef>
                <a:spcPts val="0"/>
              </a:spcBef>
              <a:spcAft>
                <a:spcPts val="0"/>
              </a:spcAft>
              <a:buClrTx/>
              <a:buSzTx/>
              <a:buFontTx/>
              <a:buNone/>
              <a:tabLst/>
              <a:defRPr kumimoji="0" sz="9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lvl9pPr>
          </a:lstStyle>
          <a:p>
            <a:pPr algn="ctr"/>
            <a:r>
              <a:rPr lang="en-US" sz="4200" dirty="0">
                <a:solidFill>
                  <a:srgbClr val="232D4B"/>
                </a:solidFill>
                <a:latin typeface="Franklin Gothic Demi" panose="020B0703020102020204" pitchFamily="34" charset="0"/>
              </a:rPr>
              <a:t>Next Up: OSP Post Award Update</a:t>
            </a:r>
          </a:p>
          <a:p>
            <a:pPr algn="ctr"/>
            <a:endParaRPr lang="en-US" sz="4200" dirty="0">
              <a:solidFill>
                <a:srgbClr val="232D4B"/>
              </a:solidFill>
              <a:latin typeface="Franklin Gothic Demi" panose="020B0703020102020204" pitchFamily="34" charset="0"/>
            </a:endParaRPr>
          </a:p>
          <a:p>
            <a:pPr algn="ctr"/>
            <a:r>
              <a:rPr lang="en-US" sz="3000" dirty="0">
                <a:solidFill>
                  <a:srgbClr val="232D4B"/>
                </a:solidFill>
                <a:latin typeface="Franklin Gothic Demi" panose="020B0703020102020204" pitchFamily="34" charset="0"/>
              </a:rPr>
              <a:t>Urmila Bajaj, Director of Post Award, OSP</a:t>
            </a:r>
            <a:endParaRPr lang="en-US" sz="3600" dirty="0">
              <a:latin typeface="Franklin Gothic Demi" panose="020B0703020102020204" pitchFamily="34" charset="0"/>
            </a:endParaRPr>
          </a:p>
        </p:txBody>
      </p:sp>
      <p:pic>
        <p:nvPicPr>
          <p:cNvPr id="2" name="Picture 1" descr="centered_white.eps">
            <a:extLst>
              <a:ext uri="{FF2B5EF4-FFF2-40B4-BE49-F238E27FC236}">
                <a16:creationId xmlns:a16="http://schemas.microsoft.com/office/drawing/2014/main" id="{CCA03764-233B-F836-52F1-0715B0D8E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599" y="1165035"/>
            <a:ext cx="3221223" cy="2023153"/>
          </a:xfrm>
          <a:prstGeom prst="rect">
            <a:avLst/>
          </a:prstGeom>
          <a:solidFill>
            <a:srgbClr val="002060"/>
          </a:solidFill>
        </p:spPr>
      </p:pic>
    </p:spTree>
    <p:extLst>
      <p:ext uri="{BB962C8B-B14F-4D97-AF65-F5344CB8AC3E}">
        <p14:creationId xmlns:p14="http://schemas.microsoft.com/office/powerpoint/2010/main" val="2555212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05A78-EE63-6998-9AC4-29BB3A6BA935}"/>
              </a:ext>
            </a:extLst>
          </p:cNvPr>
          <p:cNvSpPr>
            <a:spLocks noGrp="1"/>
          </p:cNvSpPr>
          <p:nvPr>
            <p:ph type="ctrTitle"/>
          </p:nvPr>
        </p:nvSpPr>
        <p:spPr>
          <a:xfrm>
            <a:off x="5297762" y="640080"/>
            <a:ext cx="6251110" cy="3566160"/>
          </a:xfrm>
        </p:spPr>
        <p:txBody>
          <a:bodyPr anchor="b">
            <a:normAutofit/>
          </a:bodyPr>
          <a:lstStyle/>
          <a:p>
            <a:pPr algn="l"/>
            <a:r>
              <a:rPr lang="en-US" sz="5400" dirty="0"/>
              <a:t>Workday Reports</a:t>
            </a:r>
            <a:br>
              <a:rPr lang="en-US" sz="5400" dirty="0"/>
            </a:br>
            <a:r>
              <a:rPr lang="en-US" sz="5400" dirty="0"/>
              <a:t>Find Awards</a:t>
            </a:r>
          </a:p>
        </p:txBody>
      </p:sp>
      <p:sp>
        <p:nvSpPr>
          <p:cNvPr id="3" name="Subtitle 2">
            <a:extLst>
              <a:ext uri="{FF2B5EF4-FFF2-40B4-BE49-F238E27FC236}">
                <a16:creationId xmlns:a16="http://schemas.microsoft.com/office/drawing/2014/main" id="{D199F8A9-5C30-B33E-C2D4-894AAF11BC86}"/>
              </a:ext>
            </a:extLst>
          </p:cNvPr>
          <p:cNvSpPr>
            <a:spLocks noGrp="1"/>
          </p:cNvSpPr>
          <p:nvPr>
            <p:ph type="subTitle" idx="1"/>
          </p:nvPr>
        </p:nvSpPr>
        <p:spPr>
          <a:xfrm>
            <a:off x="5297760" y="4636008"/>
            <a:ext cx="6251111" cy="1572768"/>
          </a:xfrm>
        </p:spPr>
        <p:txBody>
          <a:bodyPr>
            <a:normAutofit/>
          </a:bodyPr>
          <a:lstStyle/>
          <a:p>
            <a:pPr algn="l"/>
            <a:r>
              <a:rPr lang="en-US" dirty="0"/>
              <a:t>Presented by OSP Post Award</a:t>
            </a:r>
          </a:p>
          <a:p>
            <a:pPr algn="l"/>
            <a:r>
              <a:rPr lang="en-US" dirty="0"/>
              <a:t>March 4, 2025</a:t>
            </a:r>
          </a:p>
        </p:txBody>
      </p:sp>
      <p:pic>
        <p:nvPicPr>
          <p:cNvPr id="5" name="Picture 4" descr="Angled shot of pen on a graph">
            <a:extLst>
              <a:ext uri="{FF2B5EF4-FFF2-40B4-BE49-F238E27FC236}">
                <a16:creationId xmlns:a16="http://schemas.microsoft.com/office/drawing/2014/main" id="{CF0249C0-FF09-54FF-4DB6-E6074A5F050B}"/>
              </a:ext>
            </a:extLst>
          </p:cNvPr>
          <p:cNvPicPr>
            <a:picLocks noChangeAspect="1"/>
          </p:cNvPicPr>
          <p:nvPr/>
        </p:nvPicPr>
        <p:blipFill>
          <a:blip r:embed="rId2"/>
          <a:srcRect l="8602" r="4606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33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8127-62ED-0365-EAA1-9C088ECEF11C}"/>
              </a:ext>
            </a:extLst>
          </p:cNvPr>
          <p:cNvSpPr>
            <a:spLocks noGrp="1"/>
          </p:cNvSpPr>
          <p:nvPr>
            <p:ph type="title"/>
          </p:nvPr>
        </p:nvSpPr>
        <p:spPr>
          <a:xfrm>
            <a:off x="839788" y="365126"/>
            <a:ext cx="10515600" cy="66514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en-US" sz="2800" b="1" dirty="0"/>
              <a:t>Workday Reports for Identifying Awards/Grants</a:t>
            </a:r>
          </a:p>
        </p:txBody>
      </p:sp>
      <p:sp>
        <p:nvSpPr>
          <p:cNvPr id="3" name="Text Placeholder 2">
            <a:extLst>
              <a:ext uri="{FF2B5EF4-FFF2-40B4-BE49-F238E27FC236}">
                <a16:creationId xmlns:a16="http://schemas.microsoft.com/office/drawing/2014/main" id="{B1BB8EC8-9090-438A-4830-EDA02F5BBA6A}"/>
              </a:ext>
            </a:extLst>
          </p:cNvPr>
          <p:cNvSpPr>
            <a:spLocks noGrp="1"/>
          </p:cNvSpPr>
          <p:nvPr>
            <p:ph type="body" idx="1"/>
          </p:nvPr>
        </p:nvSpPr>
        <p:spPr>
          <a:xfrm>
            <a:off x="1031136" y="1030271"/>
            <a:ext cx="5157787" cy="398846"/>
          </a:xfrm>
          <a:noFill/>
        </p:spPr>
        <p:txBody>
          <a:bodyPr>
            <a:normAutofit fontScale="85000" lnSpcReduction="10000"/>
          </a:bodyPr>
          <a:lstStyle/>
          <a:p>
            <a:pPr algn="ctr"/>
            <a:r>
              <a:rPr lang="en-US" dirty="0"/>
              <a:t>Find Awards</a:t>
            </a:r>
          </a:p>
        </p:txBody>
      </p:sp>
      <p:sp>
        <p:nvSpPr>
          <p:cNvPr id="5" name="Text Placeholder 4">
            <a:extLst>
              <a:ext uri="{FF2B5EF4-FFF2-40B4-BE49-F238E27FC236}">
                <a16:creationId xmlns:a16="http://schemas.microsoft.com/office/drawing/2014/main" id="{4749F982-14A6-CCA7-94EF-3150D666C992}"/>
              </a:ext>
            </a:extLst>
          </p:cNvPr>
          <p:cNvSpPr>
            <a:spLocks noGrp="1"/>
          </p:cNvSpPr>
          <p:nvPr>
            <p:ph type="body" sz="quarter" idx="3"/>
          </p:nvPr>
        </p:nvSpPr>
        <p:spPr>
          <a:xfrm>
            <a:off x="6172200" y="1030271"/>
            <a:ext cx="5183188" cy="398846"/>
          </a:xfrm>
          <a:noFill/>
        </p:spPr>
        <p:txBody>
          <a:bodyPr>
            <a:normAutofit fontScale="85000" lnSpcReduction="10000"/>
          </a:bodyPr>
          <a:lstStyle/>
          <a:p>
            <a:pPr algn="ctr"/>
            <a:r>
              <a:rPr lang="en-US" dirty="0"/>
              <a:t>Find My Awards for Grant Managers &amp; PI</a:t>
            </a:r>
          </a:p>
        </p:txBody>
      </p:sp>
      <p:pic>
        <p:nvPicPr>
          <p:cNvPr id="9" name="Content Placeholder 8">
            <a:extLst>
              <a:ext uri="{FF2B5EF4-FFF2-40B4-BE49-F238E27FC236}">
                <a16:creationId xmlns:a16="http://schemas.microsoft.com/office/drawing/2014/main" id="{A69B5383-668A-B209-210F-581E67AADE84}"/>
              </a:ext>
            </a:extLst>
          </p:cNvPr>
          <p:cNvPicPr>
            <a:picLocks noGrp="1" noChangeAspect="1"/>
          </p:cNvPicPr>
          <p:nvPr>
            <p:ph sz="quarter" idx="4"/>
          </p:nvPr>
        </p:nvPicPr>
        <p:blipFill>
          <a:blip r:embed="rId2"/>
          <a:stretch>
            <a:fillRect/>
          </a:stretch>
        </p:blipFill>
        <p:spPr>
          <a:xfrm>
            <a:off x="6638873" y="1581114"/>
            <a:ext cx="4855525" cy="48409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3" name="Content Placeholder 12">
            <a:extLst>
              <a:ext uri="{FF2B5EF4-FFF2-40B4-BE49-F238E27FC236}">
                <a16:creationId xmlns:a16="http://schemas.microsoft.com/office/drawing/2014/main" id="{82387DC4-E612-3D5A-4F54-4185DC37A51E}"/>
              </a:ext>
            </a:extLst>
          </p:cNvPr>
          <p:cNvPicPr>
            <a:picLocks noGrp="1" noChangeAspect="1"/>
          </p:cNvPicPr>
          <p:nvPr>
            <p:ph sz="half" idx="2"/>
          </p:nvPr>
        </p:nvPicPr>
        <p:blipFill>
          <a:blip r:embed="rId3"/>
          <a:stretch>
            <a:fillRect/>
          </a:stretch>
        </p:blipFill>
        <p:spPr>
          <a:xfrm>
            <a:off x="1666929" y="1581115"/>
            <a:ext cx="3886200" cy="48409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127921261"/>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itle page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A Powerpoint template" id="{DE229B4D-8726-471C-866E-B78218844E35}" vid="{C68DFB57-9827-4180-BABB-8EFD5F85411E}"/>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A Powerpoint template" id="{DE229B4D-8726-471C-866E-B78218844E35}" vid="{08BAF5D6-042F-45A3-A4D7-A2D8EA6B9B8B}"/>
    </a:ext>
  </a:extLst>
</a:theme>
</file>

<file path=ppt/theme/theme17.xml><?xml version="1.0" encoding="utf-8"?>
<a:theme xmlns:a="http://schemas.openxmlformats.org/drawingml/2006/main" name="Salerio template">
  <a:themeElements>
    <a:clrScheme name="Custom 347">
      <a:dk1>
        <a:srgbClr val="263248"/>
      </a:dk1>
      <a:lt1>
        <a:srgbClr val="FFFFFF"/>
      </a:lt1>
      <a:dk2>
        <a:srgbClr val="434343"/>
      </a:dk2>
      <a:lt2>
        <a:srgbClr val="F3F3F3"/>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dobe Caslon Pro"/>
        <a:ea typeface="Adobe Caslon Pro"/>
        <a:cs typeface="Adobe Caslon Pro"/>
      </a:majorFont>
      <a:minorFont>
        <a:latin typeface="Adobe Caslon Pro"/>
        <a:ea typeface="Adobe Caslon Pro"/>
        <a:cs typeface="Adobe Caslon Pro"/>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Adobe Caslon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232D48"/>
            </a:solidFill>
            <a:effectLst/>
            <a:uFillTx/>
            <a:latin typeface="ITC Franklin Gothic Std Book"/>
            <a:ea typeface="ITC Franklin Gothic Std Book"/>
            <a:cs typeface="ITC Franklin Gothic Std Book"/>
            <a:sym typeface="ITC Franklin Gothic Std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nte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mage Placehol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16514</TotalTime>
  <Words>7489</Words>
  <Application>Microsoft Office PowerPoint</Application>
  <PresentationFormat>Widescreen</PresentationFormat>
  <Paragraphs>1011</Paragraphs>
  <Slides>116</Slides>
  <Notes>64</Notes>
  <HiddenSlides>3</HiddenSlides>
  <MMClips>6</MMClips>
  <ScaleCrop>false</ScaleCrop>
  <HeadingPairs>
    <vt:vector size="4" baseType="variant">
      <vt:variant>
        <vt:lpstr>Theme</vt:lpstr>
      </vt:variant>
      <vt:variant>
        <vt:i4>17</vt:i4>
      </vt:variant>
      <vt:variant>
        <vt:lpstr>Slide Titles</vt:lpstr>
      </vt:variant>
      <vt:variant>
        <vt:i4>116</vt:i4>
      </vt:variant>
    </vt:vector>
  </HeadingPairs>
  <TitlesOfParts>
    <vt:vector size="133" baseType="lpstr">
      <vt:lpstr>Title Slide</vt:lpstr>
      <vt:lpstr>O2</vt:lpstr>
      <vt:lpstr>Office Theme</vt:lpstr>
      <vt:lpstr>O2</vt:lpstr>
      <vt:lpstr>1_Office Theme</vt:lpstr>
      <vt:lpstr>Title Slide</vt:lpstr>
      <vt:lpstr>Contents</vt:lpstr>
      <vt:lpstr>Image Placeholder</vt:lpstr>
      <vt:lpstr>O2</vt:lpstr>
      <vt:lpstr>1_Office Theme</vt:lpstr>
      <vt:lpstr>title page blue</vt:lpstr>
      <vt:lpstr>office theme</vt:lpstr>
      <vt:lpstr>Office Theme</vt:lpstr>
      <vt:lpstr>title page</vt:lpstr>
      <vt:lpstr>1_Custom Design</vt:lpstr>
      <vt:lpstr>Office Theme</vt:lpstr>
      <vt:lpstr>Salerio template</vt:lpstr>
      <vt:lpstr>PowerPoint Presentation</vt:lpstr>
      <vt:lpstr>PowerPoint Presentation</vt:lpstr>
      <vt:lpstr>PowerPoint Presentation</vt:lpstr>
      <vt:lpstr>PowerPoint Presentation</vt:lpstr>
      <vt:lpstr>Privacy</vt:lpstr>
      <vt:lpstr>Privacy</vt:lpstr>
      <vt:lpstr>UVA Compliance Office</vt:lpstr>
      <vt:lpstr>PowerPoint Presentation</vt:lpstr>
      <vt:lpstr>PowerPoint Presentation</vt:lpstr>
      <vt:lpstr>Training Assigned via Workday</vt:lpstr>
      <vt:lpstr>Records &amp; Information Management</vt:lpstr>
      <vt:lpstr>PowerPoint Presentation</vt:lpstr>
      <vt:lpstr>Signatory Authority</vt:lpstr>
      <vt:lpstr>Signatory Authority</vt:lpstr>
      <vt:lpstr>Signatory Authority</vt:lpstr>
      <vt:lpstr>Signatory Authority</vt:lpstr>
      <vt:lpstr>Signatory Authority</vt:lpstr>
      <vt:lpstr>UVA Compliance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Addressing Obesogenic Behaviors and Bridging the Digital Divide within Rural Communities</vt:lpstr>
      <vt:lpstr>Community-Based Health Equity (CBHE) Center</vt:lpstr>
      <vt:lpstr>PowerPoint Presentation</vt:lpstr>
      <vt:lpstr>PowerPoint Presentation</vt:lpstr>
      <vt:lpstr>Community-Based Health Equity Research Focus</vt:lpstr>
      <vt:lpstr>PowerPoint Presentation</vt:lpstr>
      <vt:lpstr>Sugar-Sweetened Beverages (SSB)</vt:lpstr>
      <vt:lpstr>PowerPoint Presentation</vt:lpstr>
      <vt:lpstr>SSB Trends &amp; Disparities</vt:lpstr>
      <vt:lpstr>PowerPoint Presentation</vt:lpstr>
      <vt:lpstr>Health Consequences of SSB</vt:lpstr>
      <vt:lpstr>PowerPoint Presentation</vt:lpstr>
      <vt:lpstr>PowerPoint Presentation</vt:lpstr>
      <vt:lpstr>iSIPsmarter</vt:lpstr>
      <vt:lpstr>PowerPoint Presentation</vt:lpstr>
      <vt:lpstr>PowerPoint Presentation</vt:lpstr>
      <vt:lpstr>PowerPoint Presentation</vt:lpstr>
      <vt:lpstr>Our iSIPsmarter Leadership Team</vt:lpstr>
      <vt:lpstr>Accrual &amp; Retention</vt:lpstr>
      <vt:lpstr>Engagement Indicators </vt:lpstr>
      <vt:lpstr>PowerPoint Presentation</vt:lpstr>
      <vt:lpstr>PowerPoint Presentation</vt:lpstr>
      <vt:lpstr>PowerPoint Presentation</vt:lpstr>
      <vt:lpstr>What is Kids SIPsmartER? </vt:lpstr>
      <vt:lpstr>Kids SIPsmartER Study Design?</vt:lpstr>
      <vt:lpstr>PowerPoint Presentation</vt:lpstr>
      <vt:lpstr>PowerPoint Presentation</vt:lpstr>
      <vt:lpstr>PowerPoint Presentation</vt:lpstr>
      <vt:lpstr>Our Schools</vt:lpstr>
      <vt:lpstr>Methods</vt:lpstr>
      <vt:lpstr>Consort</vt:lpstr>
      <vt:lpstr>Demographics</vt:lpstr>
      <vt:lpstr>Heterogeneity of treatment effects (HTE)</vt:lpstr>
      <vt:lpstr>Student 0–7-month SSB change,  overall and by baseline consumer level</vt:lpstr>
      <vt:lpstr>Caregiver 0–7-month SSB change,  overall and by baseline consumer level</vt:lpstr>
      <vt:lpstr>Student 0–7-month BMI Percentile Change,  overall and by baseline consumer level</vt:lpstr>
      <vt:lpstr>Caregiver 0–7-month BMI Unit Change,  overall and by baseline consumer level</vt:lpstr>
      <vt:lpstr>Student 0–7-month SSB change,  Researcher vs. Teacher Delivered</vt:lpstr>
      <vt:lpstr>Other Highlights</vt:lpstr>
      <vt:lpstr>Next Steps: R01 Grant Renewal  (March, October 2024)</vt:lpstr>
      <vt:lpstr>Community-Based Health Equity Research Focus</vt:lpstr>
      <vt:lpstr>Cancer Control &amp; Population Health Program (CPH) Leaders &amp; Aims </vt:lpstr>
      <vt:lpstr>PowerPoint Presentation</vt:lpstr>
      <vt:lpstr>Acknowledgements </vt:lpstr>
      <vt:lpstr>PowerPoint Presentation</vt:lpstr>
      <vt:lpstr>Workday Reports Find Awards</vt:lpstr>
      <vt:lpstr>Workday Reports for Identifying Awards/Grants</vt:lpstr>
      <vt:lpstr>Report Output for Workday “Find Awards”</vt:lpstr>
      <vt:lpstr>Report Output for Workday “Find My Awards Report for GMs &amp; PIs”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Kessler, Debby A (dak2a)</dc:creator>
  <cp:lastModifiedBy>Bickley, Melissa (nuk7fs)</cp:lastModifiedBy>
  <cp:revision>143</cp:revision>
  <dcterms:modified xsi:type="dcterms:W3CDTF">2025-03-10T15:28:00Z</dcterms:modified>
</cp:coreProperties>
</file>